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12614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77"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00000"/>
                </a:solidFill>
                <a:latin typeface="Arial"/>
                <a:ea typeface="DejaVu Sans"/>
              </a:rPr>
              <a:t>ExpEyes</a:t>
            </a:r>
            <a:endParaRPr b="0" lang="en-IN" sz="4400" spc="-1" strike="noStrike">
              <a:latin typeface="Arial"/>
            </a:endParaRPr>
          </a:p>
        </p:txBody>
      </p:sp>
      <p:sp>
        <p:nvSpPr>
          <p:cNvPr id="115"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nchor="ctr"/>
          <a:p>
            <a:pPr algn="ctr">
              <a:lnSpc>
                <a:spcPct val="100000"/>
              </a:lnSpc>
            </a:pPr>
            <a:r>
              <a:rPr b="0" lang="en-IN" sz="4800" spc="-1" strike="noStrike">
                <a:solidFill>
                  <a:srgbClr val="000000"/>
                </a:solidFill>
                <a:latin typeface="Arial"/>
                <a:ea typeface="DejaVu Sans"/>
              </a:rPr>
              <a:t>Computer Interfaced Physics Experiments</a:t>
            </a:r>
            <a:endParaRPr b="0" lang="en-IN" sz="48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0">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filter="wedge" transition="in">
                                      <p:cBhvr additive="repl">
                                        <p:cTn id="7" dur="20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6" presetSubtype="16">
                                  <p:stCondLst>
                                    <p:cond delay="0"/>
                                  </p:stCondLst>
                                  <p:childTnLst>
                                    <p:set>
                                      <p:cBhvr>
                                        <p:cTn id="11" dur="1" fill="hold">
                                          <p:stCondLst>
                                            <p:cond delay="0"/>
                                          </p:stCondLst>
                                        </p:cTn>
                                        <p:tgtEl>
                                          <p:spTgt spid="115">
                                            <p:txEl>
                                              <p:pRg st="0" end="0"/>
                                            </p:txEl>
                                          </p:spTgt>
                                        </p:tgtEl>
                                        <p:attrNameLst>
                                          <p:attrName>style.visibility</p:attrName>
                                        </p:attrNameLst>
                                      </p:cBhvr>
                                      <p:to>
                                        <p:strVal val="visible"/>
                                      </p:to>
                                    </p:set>
                                    <p:animEffect filter="circle(in)" transition="in">
                                      <p:cBhvr additive="repl">
                                        <p:cTn id="12" dur="2000"/>
                                        <p:tgtEl>
                                          <p:spTgt spid="115">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270000"/>
            <a:ext cx="9070200" cy="6238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00000"/>
                </a:solidFill>
                <a:latin typeface="Arial"/>
                <a:ea typeface="DejaVu Sans"/>
              </a:rPr>
              <a:t>How to Use the device</a:t>
            </a:r>
            <a:endParaRPr b="0" lang="en-IN" sz="4400" spc="-1" strike="noStrike">
              <a:latin typeface="Arial"/>
            </a:endParaRPr>
          </a:p>
        </p:txBody>
      </p:sp>
      <p:sp>
        <p:nvSpPr>
          <p:cNvPr id="132" name="CustomShape 2"/>
          <p:cNvSpPr/>
          <p:nvPr/>
        </p:nvSpPr>
        <p:spPr>
          <a:xfrm>
            <a:off x="144000" y="895320"/>
            <a:ext cx="9790560" cy="6447240"/>
          </a:xfrm>
          <a:prstGeom prst="rect">
            <a:avLst/>
          </a:prstGeom>
          <a:noFill/>
          <a:ln>
            <a:noFill/>
          </a:ln>
        </p:spPr>
        <p:style>
          <a:lnRef idx="0"/>
          <a:fillRef idx="0"/>
          <a:effectRef idx="0"/>
          <a:fontRef idx="minor"/>
        </p:style>
        <p:txBody>
          <a:bodyPr lIns="0" rIns="0" tIns="0" bIns="0"/>
          <a:p>
            <a:pPr marL="432000" indent="-322560">
              <a:lnSpc>
                <a:spcPct val="100000"/>
              </a:lnSpc>
            </a:pPr>
            <a:r>
              <a:rPr b="1" lang="en-IN" sz="3200" spc="-1" strike="noStrike">
                <a:solidFill>
                  <a:srgbClr val="000000"/>
                </a:solidFill>
                <a:latin typeface="Arial"/>
                <a:ea typeface="DejaVu Sans"/>
              </a:rPr>
              <a:t>   </a:t>
            </a:r>
            <a:r>
              <a:rPr b="1" lang="en-IN" sz="3200" spc="-1" strike="noStrike">
                <a:solidFill>
                  <a:srgbClr val="000000"/>
                </a:solidFill>
                <a:latin typeface="Arial"/>
                <a:ea typeface="DejaVu Sans"/>
              </a:rPr>
              <a:t>Step1: </a:t>
            </a:r>
            <a:r>
              <a:rPr b="0" lang="en-IN" sz="3200" spc="-1" strike="noStrike">
                <a:solidFill>
                  <a:srgbClr val="000000"/>
                </a:solidFill>
                <a:latin typeface="Arial"/>
                <a:ea typeface="DejaVu Sans"/>
              </a:rPr>
              <a:t>Connect the device through a USB port and Click on the expEYES icon         on the desktop.</a:t>
            </a:r>
            <a:endParaRPr b="0" lang="en-IN" sz="3200" spc="-1" strike="noStrike">
              <a:latin typeface="Arial"/>
            </a:endParaRPr>
          </a:p>
          <a:p>
            <a:pPr marL="432000" indent="-322560" algn="just">
              <a:lnSpc>
                <a:spcPct val="100000"/>
              </a:lnSpc>
            </a:pPr>
            <a:endParaRPr b="0" lang="en-IN" sz="3200" spc="-1" strike="noStrike">
              <a:latin typeface="Arial"/>
            </a:endParaRPr>
          </a:p>
          <a:p>
            <a:pPr marL="432000" indent="-322560" algn="just">
              <a:lnSpc>
                <a:spcPct val="100000"/>
              </a:lnSpc>
            </a:pPr>
            <a:r>
              <a:rPr b="1" lang="en-IN" sz="3200" spc="-1" strike="noStrike">
                <a:solidFill>
                  <a:srgbClr val="000000"/>
                </a:solidFill>
                <a:latin typeface="Arial"/>
                <a:ea typeface="DejaVu Sans"/>
              </a:rPr>
              <a:t>	</a:t>
            </a:r>
            <a:r>
              <a:rPr b="1" lang="en-IN" sz="3200" spc="-1" strike="noStrike">
                <a:solidFill>
                  <a:srgbClr val="000000"/>
                </a:solidFill>
                <a:latin typeface="Arial"/>
                <a:ea typeface="DejaVu Sans"/>
              </a:rPr>
              <a:t>Step2:</a:t>
            </a:r>
            <a:r>
              <a:rPr b="0" lang="en-IN" sz="3200" spc="-1" strike="noStrike">
                <a:solidFill>
                  <a:srgbClr val="000000"/>
                </a:solidFill>
                <a:latin typeface="Arial"/>
                <a:ea typeface="DejaVu Sans"/>
              </a:rPr>
              <a:t>Graphical User Interface for various experiments can be selected from the pull down menu. In that user should browse the RVCE tab and select the Physics 1</a:t>
            </a:r>
            <a:r>
              <a:rPr b="0" lang="en-IN" sz="3200" spc="-1" strike="noStrike" baseline="30000">
                <a:solidFill>
                  <a:srgbClr val="000000"/>
                </a:solidFill>
                <a:latin typeface="Arial"/>
                <a:ea typeface="DejaVu Sans"/>
              </a:rPr>
              <a:t>st</a:t>
            </a:r>
            <a:r>
              <a:rPr b="0" lang="en-IN" sz="3200" spc="-1" strike="noStrike">
                <a:solidFill>
                  <a:srgbClr val="000000"/>
                </a:solidFill>
                <a:latin typeface="Arial"/>
                <a:ea typeface="DejaVu Sans"/>
              </a:rPr>
              <a:t> Sem experiments.</a:t>
            </a:r>
            <a:endParaRPr b="0" lang="en-IN" sz="3200" spc="-1" strike="noStrike">
              <a:latin typeface="Arial"/>
            </a:endParaRPr>
          </a:p>
          <a:p>
            <a:pPr marL="432000" indent="-322560" algn="just">
              <a:lnSpc>
                <a:spcPct val="100000"/>
              </a:lnSpc>
            </a:pPr>
            <a:r>
              <a:rPr b="0" lang="en-IN" sz="3200" spc="-1" strike="noStrike">
                <a:solidFill>
                  <a:srgbClr val="000000"/>
                </a:solidFill>
                <a:latin typeface="Arial"/>
                <a:ea typeface="DejaVu Sans"/>
              </a:rPr>
              <a:t>	</a:t>
            </a:r>
            <a:endParaRPr b="0" lang="en-IN" sz="3200" spc="-1" strike="noStrike">
              <a:latin typeface="Arial"/>
            </a:endParaRPr>
          </a:p>
          <a:p>
            <a:pPr marL="432000" indent="-322560" algn="just">
              <a:lnSpc>
                <a:spcPct val="100000"/>
              </a:lnSpc>
            </a:pPr>
            <a:endParaRPr b="0" lang="en-IN" sz="3200" spc="-1" strike="noStrike">
              <a:latin typeface="Arial"/>
            </a:endParaRPr>
          </a:p>
          <a:p>
            <a:pPr marL="432000" indent="-322560" algn="just">
              <a:lnSpc>
                <a:spcPct val="100000"/>
              </a:lnSpc>
            </a:pPr>
            <a:r>
              <a:rPr b="0" lang="en-IN" sz="3200" spc="-1" strike="noStrike">
                <a:solidFill>
                  <a:srgbClr val="000000"/>
                </a:solidFill>
                <a:latin typeface="Arial"/>
                <a:ea typeface="DejaVu Sans"/>
              </a:rPr>
              <a:t>  </a:t>
            </a:r>
            <a:r>
              <a:rPr b="1" lang="en-IN" sz="3200" spc="-1" strike="noStrike">
                <a:solidFill>
                  <a:srgbClr val="000000"/>
                </a:solidFill>
                <a:latin typeface="Arial"/>
                <a:ea typeface="DejaVu Sans"/>
              </a:rPr>
              <a:t>Step 3:</a:t>
            </a:r>
            <a:r>
              <a:rPr b="0" lang="en-IN" sz="3200" spc="-1" strike="noStrike">
                <a:solidFill>
                  <a:srgbClr val="000000"/>
                </a:solidFill>
                <a:latin typeface="Arial"/>
                <a:ea typeface="DejaVu Sans"/>
              </a:rPr>
              <a:t>Now by default, it will go to NPN transistor Characteristics window screen of 1</a:t>
            </a:r>
            <a:r>
              <a:rPr b="0" lang="en-IN" sz="3200" spc="-1" strike="noStrike" baseline="30000">
                <a:solidFill>
                  <a:srgbClr val="000000"/>
                </a:solidFill>
                <a:latin typeface="Arial"/>
                <a:ea typeface="DejaVu Sans"/>
              </a:rPr>
              <a:t>st</a:t>
            </a:r>
            <a:r>
              <a:rPr b="0" lang="en-IN" sz="3200" spc="-1" strike="noStrike">
                <a:solidFill>
                  <a:srgbClr val="000000"/>
                </a:solidFill>
                <a:latin typeface="Arial"/>
                <a:ea typeface="DejaVu Sans"/>
              </a:rPr>
              <a:t> sem Physics experiments. Click on the check box for the help window to get the explanation of the experiment. </a:t>
            </a:r>
            <a:endParaRPr b="0" lang="en-IN" sz="3200" spc="-1" strike="noStrike">
              <a:latin typeface="Arial"/>
            </a:endParaRPr>
          </a:p>
          <a:p>
            <a:pPr marL="432000" indent="-322560" algn="just">
              <a:lnSpc>
                <a:spcPct val="100000"/>
              </a:lnSpc>
            </a:pPr>
            <a:endParaRPr b="0" lang="en-IN" sz="3200" spc="-1" strike="noStrike">
              <a:latin typeface="Arial"/>
            </a:endParaRPr>
          </a:p>
          <a:p>
            <a:pPr marL="432000" indent="-322560" algn="just">
              <a:lnSpc>
                <a:spcPct val="100000"/>
              </a:lnSpc>
            </a:pPr>
            <a:r>
              <a:rPr b="0" lang="en-IN" sz="3200" spc="-1" strike="noStrike">
                <a:solidFill>
                  <a:srgbClr val="000000"/>
                </a:solidFill>
                <a:latin typeface="Arial"/>
                <a:ea typeface="DejaVu Sans"/>
              </a:rPr>
              <a:t>. </a:t>
            </a:r>
            <a:endParaRPr b="0" lang="en-IN" sz="3200" spc="-1" strike="noStrike">
              <a:latin typeface="Arial"/>
            </a:endParaRPr>
          </a:p>
          <a:p>
            <a:pPr marL="432000" indent="-322560">
              <a:lnSpc>
                <a:spcPct val="100000"/>
              </a:lnSpc>
            </a:pPr>
            <a:endParaRPr b="0" lang="en-IN" sz="3200" spc="-1" strike="noStrike">
              <a:latin typeface="Arial"/>
            </a:endParaRPr>
          </a:p>
          <a:p>
            <a:pPr marL="432000" indent="-322560">
              <a:lnSpc>
                <a:spcPct val="100000"/>
              </a:lnSpc>
            </a:pPr>
            <a:r>
              <a:rPr b="0" lang="en-IN" sz="3200" spc="-1" strike="noStrike">
                <a:solidFill>
                  <a:srgbClr val="000000"/>
                </a:solidFill>
                <a:latin typeface="Arial"/>
                <a:ea typeface="DejaVu Sans"/>
              </a:rPr>
              <a:t> </a:t>
            </a:r>
            <a:endParaRPr b="0" lang="en-IN" sz="3200" spc="-1" strike="noStrike">
              <a:latin typeface="Arial"/>
            </a:endParaRPr>
          </a:p>
        </p:txBody>
      </p:sp>
      <p:pic>
        <p:nvPicPr>
          <p:cNvPr id="133" name="" descr=""/>
          <p:cNvPicPr/>
          <p:nvPr/>
        </p:nvPicPr>
        <p:blipFill>
          <a:blip r:embed="rId1"/>
          <a:stretch/>
        </p:blipFill>
        <p:spPr>
          <a:xfrm>
            <a:off x="5544000" y="1368000"/>
            <a:ext cx="808920" cy="751680"/>
          </a:xfrm>
          <a:prstGeom prst="rect">
            <a:avLst/>
          </a:prstGeom>
          <a:ln>
            <a:noFill/>
          </a:ln>
        </p:spPr>
      </p:pic>
      <p:pic>
        <p:nvPicPr>
          <p:cNvPr id="134" name="" descr=""/>
          <p:cNvPicPr/>
          <p:nvPr/>
        </p:nvPicPr>
        <p:blipFill>
          <a:blip r:embed="rId2"/>
          <a:srcRect l="4938" t="15141" r="45062" b="77233"/>
          <a:stretch/>
        </p:blipFill>
        <p:spPr>
          <a:xfrm>
            <a:off x="1224000" y="4320000"/>
            <a:ext cx="7565400" cy="647640"/>
          </a:xfrm>
          <a:prstGeom prst="rect">
            <a:avLst/>
          </a:prstGeom>
          <a:ln>
            <a:noFill/>
          </a:ln>
        </p:spPr>
      </p:pic>
    </p:spTree>
  </p:cSld>
  <p:timing>
    <p:tnLst>
      <p:par>
        <p:cTn id="134" dur="indefinite" restart="never" nodeType="tmRoot">
          <p:childTnLst>
            <p:seq>
              <p:cTn id="135"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077840" y="655560"/>
            <a:ext cx="8268840" cy="75420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c00000"/>
                </a:solidFill>
                <a:latin typeface="Arial"/>
              </a:rPr>
              <a:t>Physics 1</a:t>
            </a:r>
            <a:r>
              <a:rPr b="1" lang="en-IN" sz="4400" spc="-1" strike="noStrike" baseline="30000">
                <a:solidFill>
                  <a:srgbClr val="c00000"/>
                </a:solidFill>
                <a:latin typeface="Arial"/>
              </a:rPr>
              <a:t>st</a:t>
            </a:r>
            <a:r>
              <a:rPr b="1" lang="en-IN" sz="4400" spc="-1" strike="noStrike">
                <a:solidFill>
                  <a:srgbClr val="c00000"/>
                </a:solidFill>
                <a:latin typeface="Arial"/>
              </a:rPr>
              <a:t> Sem experiments</a:t>
            </a:r>
            <a:br/>
            <a:br/>
            <a:endParaRPr b="0" lang="en-IN" sz="4400" spc="-1" strike="noStrike">
              <a:latin typeface="Arial"/>
            </a:endParaRPr>
          </a:p>
        </p:txBody>
      </p:sp>
      <p:sp>
        <p:nvSpPr>
          <p:cNvPr id="136" name="CustomShape 2"/>
          <p:cNvSpPr/>
          <p:nvPr/>
        </p:nvSpPr>
        <p:spPr>
          <a:xfrm>
            <a:off x="1008720" y="1798560"/>
            <a:ext cx="9071280" cy="4906080"/>
          </a:xfrm>
          <a:prstGeom prst="rect">
            <a:avLst/>
          </a:prstGeom>
          <a:noFill/>
          <a:ln>
            <a:noFill/>
          </a:ln>
        </p:spPr>
        <p:style>
          <a:lnRef idx="0"/>
          <a:fillRef idx="0"/>
          <a:effectRef idx="0"/>
          <a:fontRef idx="minor"/>
        </p:style>
        <p:txBody>
          <a:bodyPr lIns="0" rIns="0" tIns="0" bIns="0" anchor="ctr"/>
          <a:p>
            <a:pPr marL="457200" indent="-456480">
              <a:lnSpc>
                <a:spcPct val="100000"/>
              </a:lnSpc>
              <a:buClr>
                <a:srgbClr val="000000"/>
              </a:buClr>
              <a:buFont typeface="Arial"/>
              <a:buAutoNum type="arabicPeriod"/>
            </a:pPr>
            <a:r>
              <a:rPr b="0" lang="en-IN" sz="3600" spc="-1" strike="noStrike">
                <a:latin typeface="Arial"/>
              </a:rPr>
              <a:t>Transistor Characteristics</a:t>
            </a:r>
            <a:endParaRPr b="0" lang="en-IN" sz="3600" spc="-1" strike="noStrike">
              <a:latin typeface="Arial"/>
            </a:endParaRPr>
          </a:p>
          <a:p>
            <a:pPr>
              <a:lnSpc>
                <a:spcPct val="100000"/>
              </a:lnSpc>
            </a:pPr>
            <a:endParaRPr b="0" lang="en-IN" sz="3600" spc="-1" strike="noStrike">
              <a:latin typeface="Arial"/>
            </a:endParaRPr>
          </a:p>
          <a:p>
            <a:pPr marL="457200" indent="-456480">
              <a:lnSpc>
                <a:spcPct val="100000"/>
              </a:lnSpc>
              <a:buClr>
                <a:srgbClr val="000000"/>
              </a:buClr>
              <a:buFont typeface="Arial"/>
              <a:buAutoNum type="arabicPeriod"/>
            </a:pPr>
            <a:r>
              <a:rPr b="0" lang="en-IN" sz="3600" spc="-1" strike="noStrike">
                <a:latin typeface="Arial"/>
              </a:rPr>
              <a:t>Diode Characteristics</a:t>
            </a:r>
            <a:endParaRPr b="0" lang="en-IN" sz="3600" spc="-1" strike="noStrike">
              <a:latin typeface="Arial"/>
            </a:endParaRPr>
          </a:p>
          <a:p>
            <a:pPr>
              <a:lnSpc>
                <a:spcPct val="100000"/>
              </a:lnSpc>
            </a:pPr>
            <a:endParaRPr b="0" lang="en-IN" sz="3600" spc="-1" strike="noStrike">
              <a:latin typeface="Arial"/>
            </a:endParaRPr>
          </a:p>
          <a:p>
            <a:pPr marL="457200" indent="-456480">
              <a:lnSpc>
                <a:spcPct val="100000"/>
              </a:lnSpc>
              <a:buClr>
                <a:srgbClr val="000000"/>
              </a:buClr>
              <a:buFont typeface="Arial"/>
              <a:buAutoNum type="arabicPeriod"/>
            </a:pPr>
            <a:r>
              <a:rPr b="0" lang="en-IN" sz="3600" spc="-1" strike="noStrike">
                <a:latin typeface="Arial"/>
              </a:rPr>
              <a:t>RL Transient Response</a:t>
            </a:r>
            <a:endParaRPr b="0" lang="en-IN" sz="3600" spc="-1" strike="noStrike">
              <a:latin typeface="Arial"/>
            </a:endParaRPr>
          </a:p>
          <a:p>
            <a:pPr>
              <a:lnSpc>
                <a:spcPct val="100000"/>
              </a:lnSpc>
            </a:pPr>
            <a:endParaRPr b="0" lang="en-IN" sz="3600" spc="-1" strike="noStrike">
              <a:latin typeface="Arial"/>
            </a:endParaRPr>
          </a:p>
          <a:p>
            <a:pPr marL="457200" indent="-456480">
              <a:lnSpc>
                <a:spcPct val="100000"/>
              </a:lnSpc>
              <a:buClr>
                <a:srgbClr val="000000"/>
              </a:buClr>
              <a:buFont typeface="Arial"/>
              <a:buAutoNum type="arabicPeriod"/>
            </a:pPr>
            <a:r>
              <a:rPr b="0" lang="en-IN" sz="3600" spc="-1" strike="noStrike">
                <a:latin typeface="Arial"/>
              </a:rPr>
              <a:t>RC Transient Response</a:t>
            </a:r>
            <a:endParaRPr b="0" lang="en-IN" sz="3600" spc="-1" strike="noStrike">
              <a:latin typeface="Arial"/>
            </a:endParaRPr>
          </a:p>
          <a:p>
            <a:pPr>
              <a:lnSpc>
                <a:spcPct val="100000"/>
              </a:lnSpc>
            </a:pPr>
            <a:endParaRPr b="0" lang="en-IN" sz="3600" spc="-1" strike="noStrike">
              <a:latin typeface="Arial"/>
            </a:endParaRPr>
          </a:p>
          <a:p>
            <a:pPr marL="457200" indent="-456480">
              <a:lnSpc>
                <a:spcPct val="100000"/>
              </a:lnSpc>
              <a:buClr>
                <a:srgbClr val="000000"/>
              </a:buClr>
              <a:buFont typeface="Arial"/>
              <a:buAutoNum type="arabicPeriod"/>
            </a:pPr>
            <a:r>
              <a:rPr b="0" lang="en-IN" sz="3600" spc="-1" strike="noStrike">
                <a:latin typeface="Arial"/>
              </a:rPr>
              <a:t> </a:t>
            </a:r>
            <a:r>
              <a:rPr b="0" lang="en-IN" sz="3600" spc="-1" strike="noStrike">
                <a:latin typeface="Arial"/>
              </a:rPr>
              <a:t>LC and RLC Transient Response</a:t>
            </a:r>
            <a:endParaRPr b="0" lang="en-IN" sz="3600" spc="-1" strike="noStrike">
              <a:latin typeface="Arial"/>
            </a:endParaRPr>
          </a:p>
          <a:p>
            <a:pPr>
              <a:lnSpc>
                <a:spcPct val="100000"/>
              </a:lnSpc>
            </a:pPr>
            <a:endParaRPr b="0" lang="en-IN" sz="3600" spc="-1" strike="noStrike">
              <a:latin typeface="Arial"/>
            </a:endParaRPr>
          </a:p>
          <a:p>
            <a:pPr marL="457200" indent="-456480">
              <a:lnSpc>
                <a:spcPct val="100000"/>
              </a:lnSpc>
              <a:buClr>
                <a:srgbClr val="000000"/>
              </a:buClr>
              <a:buFont typeface="Arial"/>
              <a:buAutoNum type="arabicPeriod"/>
            </a:pPr>
            <a:r>
              <a:rPr b="0" lang="en-IN" sz="3600" spc="-1" strike="noStrike">
                <a:latin typeface="Arial"/>
              </a:rPr>
              <a:t>RLC Steady State Response</a:t>
            </a:r>
            <a:endParaRPr b="0" lang="en-IN" sz="3600" spc="-1" strike="noStrike">
              <a:latin typeface="Arial"/>
            </a:endParaRPr>
          </a:p>
        </p:txBody>
      </p:sp>
    </p:spTree>
  </p:cSld>
  <p:timing>
    <p:tnLst>
      <p:par>
        <p:cTn id="136" dur="indefinite" restart="never" nodeType="tmRoot">
          <p:childTnLst>
            <p:seq>
              <p:cTn id="137"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347120" y="274680"/>
            <a:ext cx="8291520" cy="7603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4400" spc="-1" strike="noStrike">
                <a:solidFill>
                  <a:srgbClr val="c00000"/>
                </a:solidFill>
                <a:latin typeface="Arial"/>
                <a:ea typeface="DejaVu Sans"/>
              </a:rPr>
              <a:t>Transistor characteristics (CE)</a:t>
            </a:r>
            <a:endParaRPr b="0" lang="en-IN" sz="4400" spc="-1" strike="noStrike">
              <a:latin typeface="Arial"/>
            </a:endParaRPr>
          </a:p>
        </p:txBody>
      </p:sp>
      <p:pic>
        <p:nvPicPr>
          <p:cNvPr id="138" name="Image12" descr=""/>
          <p:cNvPicPr/>
          <p:nvPr/>
        </p:nvPicPr>
        <p:blipFill>
          <a:blip r:embed="rId1"/>
          <a:stretch/>
        </p:blipFill>
        <p:spPr>
          <a:xfrm>
            <a:off x="2449440" y="2408400"/>
            <a:ext cx="4607640" cy="4494960"/>
          </a:xfrm>
          <a:prstGeom prst="rect">
            <a:avLst/>
          </a:prstGeom>
          <a:ln>
            <a:noFill/>
          </a:ln>
        </p:spPr>
      </p:pic>
      <p:sp>
        <p:nvSpPr>
          <p:cNvPr id="139" name="CustomShape 2"/>
          <p:cNvSpPr/>
          <p:nvPr/>
        </p:nvSpPr>
        <p:spPr>
          <a:xfrm>
            <a:off x="42840" y="1801800"/>
            <a:ext cx="9951120" cy="792720"/>
          </a:xfrm>
          <a:prstGeom prst="rect">
            <a:avLst/>
          </a:prstGeom>
          <a:noFill/>
          <a:ln w="9360">
            <a:noFill/>
          </a:ln>
        </p:spPr>
        <p:style>
          <a:lnRef idx="0"/>
          <a:fillRef idx="0"/>
          <a:effectRef idx="0"/>
          <a:fontRef idx="minor"/>
        </p:style>
        <p:txBody>
          <a:bodyPr wrap="none" lIns="90000" rIns="90000" tIns="45000" bIns="45000" anchor="ctr"/>
          <a:p>
            <a:pPr>
              <a:lnSpc>
                <a:spcPct val="100000"/>
              </a:lnSpc>
            </a:pPr>
            <a:r>
              <a:rPr b="1" lang="en-IN" sz="2800" spc="-1" strike="noStrike">
                <a:solidFill>
                  <a:srgbClr val="000000"/>
                </a:solidFill>
                <a:latin typeface="Times New Roman"/>
                <a:ea typeface="Calibri"/>
              </a:rPr>
              <a:t>Objective:</a:t>
            </a:r>
            <a:r>
              <a:rPr b="0" lang="en-IN" sz="2800" spc="-1" strike="noStrike">
                <a:solidFill>
                  <a:srgbClr val="000000"/>
                </a:solidFill>
                <a:latin typeface="Times New Roman"/>
                <a:ea typeface="Calibri"/>
              </a:rPr>
              <a:t> Study the input and output characteristics of a transistor. </a:t>
            </a:r>
            <a:endParaRPr b="0" lang="en-IN" sz="2800" spc="-1" strike="noStrike">
              <a:latin typeface="Arial"/>
            </a:endParaRPr>
          </a:p>
          <a:p>
            <a:pPr>
              <a:lnSpc>
                <a:spcPct val="100000"/>
              </a:lnSpc>
            </a:pPr>
            <a:endParaRPr b="0" lang="en-IN" sz="2800" spc="-1" strike="noStrike">
              <a:latin typeface="Arial"/>
            </a:endParaRPr>
          </a:p>
        </p:txBody>
      </p:sp>
      <p:sp>
        <p:nvSpPr>
          <p:cNvPr id="140" name="CustomShape 3"/>
          <p:cNvSpPr/>
          <p:nvPr/>
        </p:nvSpPr>
        <p:spPr>
          <a:xfrm>
            <a:off x="3445200" y="6374520"/>
            <a:ext cx="2292840" cy="945360"/>
          </a:xfrm>
          <a:prstGeom prst="rect">
            <a:avLst/>
          </a:prstGeom>
          <a:noFill/>
          <a:ln w="9360">
            <a:noFill/>
          </a:ln>
        </p:spPr>
        <p:style>
          <a:lnRef idx="0"/>
          <a:fillRef idx="0"/>
          <a:effectRef idx="0"/>
          <a:fontRef idx="minor"/>
        </p:style>
        <p:txBody>
          <a:bodyPr wrap="none" lIns="90000" rIns="90000" tIns="45000" bIns="45000" anchor="ctr"/>
          <a:p>
            <a:pPr>
              <a:lnSpc>
                <a:spcPct val="100000"/>
              </a:lnSpc>
            </a:pPr>
            <a:br/>
            <a:endParaRPr b="0" lang="en-IN" sz="1800" spc="-1" strike="noStrike">
              <a:latin typeface="Arial"/>
            </a:endParaRPr>
          </a:p>
          <a:p>
            <a:pPr>
              <a:lnSpc>
                <a:spcPct val="100000"/>
              </a:lnSpc>
            </a:pPr>
            <a:r>
              <a:rPr b="0" lang="en-IN" sz="2000" spc="-1" strike="noStrike">
                <a:solidFill>
                  <a:srgbClr val="000000"/>
                </a:solidFill>
                <a:latin typeface="Times New Roman"/>
                <a:ea typeface="Calibri"/>
              </a:rPr>
              <a:t>       </a:t>
            </a:r>
            <a:r>
              <a:rPr b="0" lang="en-IN" sz="2000" spc="-1" strike="noStrike">
                <a:solidFill>
                  <a:srgbClr val="000000"/>
                </a:solidFill>
                <a:latin typeface="Times New Roman"/>
                <a:ea typeface="Calibri"/>
              </a:rPr>
              <a:t>Circuit Diagram</a:t>
            </a:r>
            <a:endParaRPr b="0" lang="en-IN" sz="2000" spc="-1" strike="noStrike">
              <a:latin typeface="Arial"/>
            </a:endParaRPr>
          </a:p>
        </p:txBody>
      </p:sp>
    </p:spTree>
  </p:cSld>
  <p:timing>
    <p:tnLst>
      <p:par>
        <p:cTn id="138" dur="indefinite" restart="never" nodeType="tmRoot">
          <p:childTnLst>
            <p:seq>
              <p:cTn id="139"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301320"/>
            <a:ext cx="9070200" cy="1260720"/>
          </a:xfrm>
          <a:prstGeom prst="rect">
            <a:avLst/>
          </a:prstGeom>
          <a:noFill/>
          <a:ln>
            <a:noFill/>
          </a:ln>
        </p:spPr>
        <p:style>
          <a:lnRef idx="0"/>
          <a:fillRef idx="0"/>
          <a:effectRef idx="0"/>
          <a:fontRef idx="minor"/>
        </p:style>
      </p:sp>
      <p:sp>
        <p:nvSpPr>
          <p:cNvPr id="142" name="CustomShape 2"/>
          <p:cNvSpPr/>
          <p:nvPr/>
        </p:nvSpPr>
        <p:spPr>
          <a:xfrm>
            <a:off x="504000" y="1769040"/>
            <a:ext cx="9070200" cy="4383000"/>
          </a:xfrm>
          <a:prstGeom prst="rect">
            <a:avLst/>
          </a:prstGeom>
          <a:noFill/>
          <a:ln>
            <a:noFill/>
          </a:ln>
        </p:spPr>
        <p:style>
          <a:lnRef idx="0"/>
          <a:fillRef idx="0"/>
          <a:effectRef idx="0"/>
          <a:fontRef idx="minor"/>
        </p:style>
      </p:sp>
      <p:sp>
        <p:nvSpPr>
          <p:cNvPr id="143" name="CustomShape 3"/>
          <p:cNvSpPr/>
          <p:nvPr/>
        </p:nvSpPr>
        <p:spPr>
          <a:xfrm>
            <a:off x="239760" y="700200"/>
            <a:ext cx="9600480" cy="7080120"/>
          </a:xfrm>
          <a:prstGeom prst="rect">
            <a:avLst/>
          </a:prstGeom>
          <a:noFill/>
          <a:ln w="9360">
            <a:noFill/>
          </a:ln>
        </p:spPr>
        <p:style>
          <a:lnRef idx="0"/>
          <a:fillRef idx="0"/>
          <a:effectRef idx="0"/>
          <a:fontRef idx="minor"/>
        </p:style>
        <p:txBody>
          <a:bodyPr lIns="90000" rIns="90000" tIns="0" bIns="0" anchor="ctr"/>
          <a:p>
            <a:pPr>
              <a:lnSpc>
                <a:spcPct val="100000"/>
              </a:lnSpc>
            </a:pPr>
            <a:r>
              <a:rPr b="1" lang="en-IN" sz="2400" spc="-1" strike="noStrike">
                <a:solidFill>
                  <a:srgbClr val="000000"/>
                </a:solidFill>
                <a:latin typeface="Times New Roman"/>
                <a:ea typeface="Calibri"/>
              </a:rPr>
              <a:t>Input Characteristics:</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Make the connections of NPN transistor provided with the kit as shown in the schematic diagram.</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Make sure the "Use Defaults" checkbox is ticked</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Run the experiment by clicking the Start button.</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Once the trial is completed, you will see a "Completed  graph plotting" message on the bottom left side of the window</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You can save the data values by using the "Save Data" button</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Now uncheck the "Use Defaults" box and run the experiment using your custom values of V</a:t>
            </a:r>
            <a:r>
              <a:rPr b="0" lang="en-IN" sz="2400" spc="-1" strike="noStrike" baseline="-30000">
                <a:solidFill>
                  <a:srgbClr val="000000"/>
                </a:solidFill>
                <a:latin typeface="Times New Roman"/>
                <a:ea typeface="Calibri"/>
              </a:rPr>
              <a:t>CE</a:t>
            </a:r>
            <a:r>
              <a:rPr b="0" lang="en-IN" sz="2400" spc="-1" strike="noStrike">
                <a:solidFill>
                  <a:srgbClr val="000000"/>
                </a:solidFill>
                <a:latin typeface="Times New Roman"/>
                <a:ea typeface="Calibri"/>
              </a:rPr>
              <a:t>.</a:t>
            </a:r>
            <a:endParaRPr b="0" lang="en-IN" sz="2400" spc="-1" strike="noStrike">
              <a:latin typeface="Arial"/>
            </a:endParaRPr>
          </a:p>
          <a:p>
            <a:pPr marL="228600" indent="-227880" algn="just">
              <a:lnSpc>
                <a:spcPct val="100000"/>
              </a:lnSpc>
            </a:pPr>
            <a:endParaRPr b="0" lang="en-IN" sz="2400" spc="-1" strike="noStrike">
              <a:latin typeface="Arial"/>
            </a:endParaRPr>
          </a:p>
          <a:p>
            <a:pPr marL="228600" indent="-227880" algn="just">
              <a:lnSpc>
                <a:spcPct val="100000"/>
              </a:lnSpc>
            </a:pPr>
            <a:r>
              <a:rPr b="1" lang="en-IN" sz="2400" spc="-1" strike="noStrike">
                <a:solidFill>
                  <a:srgbClr val="000000"/>
                </a:solidFill>
                <a:latin typeface="Times New Roman"/>
                <a:ea typeface="Calibri"/>
              </a:rPr>
              <a:t>Output Characteristics:</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The output characteristic curve of an NPN transistor at different base currents is plotted.</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The base current is set by the voltage at PV2.</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Press </a:t>
            </a:r>
            <a:r>
              <a:rPr b="1" lang="en-IN" sz="2400" spc="-1" strike="noStrike">
                <a:solidFill>
                  <a:srgbClr val="000000"/>
                </a:solidFill>
                <a:latin typeface="Times New Roman"/>
                <a:ea typeface="Calibri"/>
              </a:rPr>
              <a:t>START</a:t>
            </a:r>
            <a:r>
              <a:rPr b="0" lang="en-IN" sz="2400" spc="-1" strike="noStrike">
                <a:solidFill>
                  <a:srgbClr val="000000"/>
                </a:solidFill>
                <a:latin typeface="Times New Roman"/>
                <a:ea typeface="Calibri"/>
              </a:rPr>
              <a:t> to get a plot for a particular Ib. </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You can save the data value by using the "Save Data" button</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Repeat the same by changing base current I</a:t>
            </a:r>
            <a:r>
              <a:rPr b="0" lang="en-IN" sz="2400" spc="-1" strike="noStrike" baseline="-30000">
                <a:solidFill>
                  <a:srgbClr val="000000"/>
                </a:solidFill>
                <a:latin typeface="Times New Roman"/>
                <a:ea typeface="Calibri"/>
              </a:rPr>
              <a:t>b</a:t>
            </a:r>
            <a:r>
              <a:rPr b="0" lang="en-IN" sz="2400" spc="-1" strike="noStrike">
                <a:solidFill>
                  <a:srgbClr val="000000"/>
                </a:solidFill>
                <a:latin typeface="Times New Roman"/>
                <a:ea typeface="Calibri"/>
              </a:rPr>
              <a:t> by changing PV2 voltage.</a:t>
            </a:r>
            <a:endParaRPr b="0" lang="en-IN" sz="2400" spc="-1" strike="noStrike">
              <a:latin typeface="Arial"/>
            </a:endParaRPr>
          </a:p>
          <a:p>
            <a:pPr marL="228600" indent="-227880" algn="just">
              <a:lnSpc>
                <a:spcPct val="100000"/>
              </a:lnSpc>
            </a:pPr>
            <a:endParaRPr b="0" lang="en-IN" sz="2400" spc="-1" strike="noStrike">
              <a:latin typeface="Arial"/>
            </a:endParaRPr>
          </a:p>
        </p:txBody>
      </p:sp>
      <p:sp>
        <p:nvSpPr>
          <p:cNvPr id="144" name="CustomShape 4"/>
          <p:cNvSpPr/>
          <p:nvPr/>
        </p:nvSpPr>
        <p:spPr>
          <a:xfrm>
            <a:off x="4049640" y="0"/>
            <a:ext cx="3961800" cy="76032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a:solidFill>
                  <a:srgbClr val="c00000"/>
                </a:solidFill>
                <a:latin typeface="Times New Roman"/>
                <a:ea typeface="Calibri"/>
              </a:rPr>
              <a:t>Instructions </a:t>
            </a:r>
            <a:endParaRPr b="0" lang="en-IN" sz="4400" spc="-1" strike="noStrike">
              <a:latin typeface="Arial"/>
            </a:endParaRPr>
          </a:p>
        </p:txBody>
      </p:sp>
    </p:spTree>
  </p:cSld>
  <p:timing>
    <p:tnLst>
      <p:par>
        <p:cTn id="140" dur="indefinite" restart="never" nodeType="tmRoot">
          <p:childTnLst>
            <p:seq>
              <p:cTn id="141"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301320"/>
            <a:ext cx="9070200" cy="1260720"/>
          </a:xfrm>
          <a:prstGeom prst="rect">
            <a:avLst/>
          </a:prstGeom>
          <a:noFill/>
          <a:ln>
            <a:noFill/>
          </a:ln>
        </p:spPr>
        <p:style>
          <a:lnRef idx="0"/>
          <a:fillRef idx="0"/>
          <a:effectRef idx="0"/>
          <a:fontRef idx="minor"/>
        </p:style>
      </p:sp>
      <p:pic>
        <p:nvPicPr>
          <p:cNvPr id="146" name="Picture 94" descr=""/>
          <p:cNvPicPr/>
          <p:nvPr/>
        </p:nvPicPr>
        <p:blipFill>
          <a:blip r:embed="rId1"/>
          <a:stretch/>
        </p:blipFill>
        <p:spPr>
          <a:xfrm>
            <a:off x="144000" y="831600"/>
            <a:ext cx="9814680" cy="6366960"/>
          </a:xfrm>
          <a:prstGeom prst="rect">
            <a:avLst/>
          </a:prstGeom>
          <a:ln>
            <a:noFill/>
          </a:ln>
        </p:spPr>
      </p:pic>
      <p:sp>
        <p:nvSpPr>
          <p:cNvPr id="147" name="CustomShape 2"/>
          <p:cNvSpPr/>
          <p:nvPr/>
        </p:nvSpPr>
        <p:spPr>
          <a:xfrm>
            <a:off x="544680" y="0"/>
            <a:ext cx="5333400" cy="69948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c00000"/>
                </a:solidFill>
                <a:latin typeface="Arial"/>
                <a:ea typeface="DejaVu Sans"/>
              </a:rPr>
              <a:t>Input Characteristics</a:t>
            </a:r>
            <a:endParaRPr b="0" lang="en-IN" sz="4000" spc="-1" strike="noStrike">
              <a:latin typeface="Arial"/>
            </a:endParaRPr>
          </a:p>
        </p:txBody>
      </p:sp>
    </p:spTree>
  </p:cSld>
  <p:timing>
    <p:tnLst>
      <p:par>
        <p:cTn id="142" dur="indefinite" restart="never" nodeType="tmRoot">
          <p:childTnLst>
            <p:seq>
              <p:cTn id="143"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04000" y="301320"/>
            <a:ext cx="9070200" cy="1260720"/>
          </a:xfrm>
          <a:prstGeom prst="rect">
            <a:avLst/>
          </a:prstGeom>
          <a:noFill/>
          <a:ln>
            <a:noFill/>
          </a:ln>
        </p:spPr>
        <p:style>
          <a:lnRef idx="0"/>
          <a:fillRef idx="0"/>
          <a:effectRef idx="0"/>
          <a:fontRef idx="minor"/>
        </p:style>
      </p:sp>
      <p:pic>
        <p:nvPicPr>
          <p:cNvPr id="149" name="Picture 98" descr=""/>
          <p:cNvPicPr/>
          <p:nvPr/>
        </p:nvPicPr>
        <p:blipFill>
          <a:blip r:embed="rId1"/>
          <a:stretch/>
        </p:blipFill>
        <p:spPr>
          <a:xfrm>
            <a:off x="180000" y="733680"/>
            <a:ext cx="9771480" cy="6536880"/>
          </a:xfrm>
          <a:prstGeom prst="rect">
            <a:avLst/>
          </a:prstGeom>
          <a:ln>
            <a:noFill/>
          </a:ln>
        </p:spPr>
      </p:pic>
      <p:sp>
        <p:nvSpPr>
          <p:cNvPr id="150" name="CustomShape 2"/>
          <p:cNvSpPr/>
          <p:nvPr/>
        </p:nvSpPr>
        <p:spPr>
          <a:xfrm>
            <a:off x="544680" y="0"/>
            <a:ext cx="5333400" cy="69948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c00000"/>
                </a:solidFill>
                <a:latin typeface="Arial"/>
                <a:ea typeface="DejaVu Sans"/>
              </a:rPr>
              <a:t>Output Characteristics</a:t>
            </a:r>
            <a:endParaRPr b="0" lang="en-IN" sz="4000" spc="-1" strike="noStrike">
              <a:latin typeface="Arial"/>
            </a:endParaRPr>
          </a:p>
        </p:txBody>
      </p:sp>
    </p:spTree>
  </p:cSld>
  <p:timing>
    <p:tnLst>
      <p:par>
        <p:cTn id="144" dur="indefinite" restart="never" nodeType="tmRoot">
          <p:childTnLst>
            <p:seq>
              <p:cTn id="145"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301320"/>
            <a:ext cx="9070200" cy="1260720"/>
          </a:xfrm>
          <a:prstGeom prst="rect">
            <a:avLst/>
          </a:prstGeom>
          <a:noFill/>
          <a:ln>
            <a:noFill/>
          </a:ln>
        </p:spPr>
        <p:style>
          <a:lnRef idx="0"/>
          <a:fillRef idx="0"/>
          <a:effectRef idx="0"/>
          <a:fontRef idx="minor"/>
        </p:style>
      </p:sp>
      <p:sp>
        <p:nvSpPr>
          <p:cNvPr id="152" name="CustomShape 2"/>
          <p:cNvSpPr/>
          <p:nvPr/>
        </p:nvSpPr>
        <p:spPr>
          <a:xfrm>
            <a:off x="2284200" y="426960"/>
            <a:ext cx="6183720" cy="760320"/>
          </a:xfrm>
          <a:prstGeom prst="rect">
            <a:avLst/>
          </a:prstGeom>
          <a:noFill/>
          <a:ln>
            <a:noFill/>
          </a:ln>
        </p:spPr>
        <p:style>
          <a:lnRef idx="0"/>
          <a:fillRef idx="0"/>
          <a:effectRef idx="0"/>
          <a:fontRef idx="minor"/>
        </p:style>
        <p:txBody>
          <a:bodyPr wrap="none" lIns="90000" rIns="90000" tIns="45000" bIns="45000"/>
          <a:p>
            <a:pPr marL="343080" indent="-342360">
              <a:lnSpc>
                <a:spcPct val="100000"/>
              </a:lnSpc>
            </a:pPr>
            <a:r>
              <a:rPr b="0" lang="en-IN" sz="4400" spc="-1" strike="noStrike">
                <a:solidFill>
                  <a:srgbClr val="c00000"/>
                </a:solidFill>
                <a:latin typeface="Arial"/>
                <a:ea typeface="DejaVu Sans"/>
              </a:rPr>
              <a:t>Diode Characteristics</a:t>
            </a:r>
            <a:endParaRPr b="0" lang="en-IN" sz="4400" spc="-1" strike="noStrike">
              <a:latin typeface="Arial"/>
            </a:endParaRPr>
          </a:p>
        </p:txBody>
      </p:sp>
      <p:pic>
        <p:nvPicPr>
          <p:cNvPr id="153" name="Image10" descr=""/>
          <p:cNvPicPr/>
          <p:nvPr/>
        </p:nvPicPr>
        <p:blipFill>
          <a:blip r:embed="rId1"/>
          <a:stretch/>
        </p:blipFill>
        <p:spPr>
          <a:xfrm>
            <a:off x="1839960" y="2484360"/>
            <a:ext cx="6568560" cy="3428280"/>
          </a:xfrm>
          <a:prstGeom prst="rect">
            <a:avLst/>
          </a:prstGeom>
          <a:ln>
            <a:noFill/>
          </a:ln>
        </p:spPr>
      </p:pic>
      <p:sp>
        <p:nvSpPr>
          <p:cNvPr id="154" name="CustomShape 3"/>
          <p:cNvSpPr/>
          <p:nvPr/>
        </p:nvSpPr>
        <p:spPr>
          <a:xfrm>
            <a:off x="0" y="0"/>
            <a:ext cx="10080000" cy="456480"/>
          </a:xfrm>
          <a:prstGeom prst="rect">
            <a:avLst/>
          </a:prstGeom>
          <a:noFill/>
          <a:ln w="9360">
            <a:noFill/>
          </a:ln>
        </p:spPr>
        <p:style>
          <a:lnRef idx="0"/>
          <a:fillRef idx="0"/>
          <a:effectRef idx="0"/>
          <a:fontRef idx="minor"/>
        </p:style>
      </p:sp>
      <p:sp>
        <p:nvSpPr>
          <p:cNvPr id="155" name="CustomShape 4"/>
          <p:cNvSpPr/>
          <p:nvPr/>
        </p:nvSpPr>
        <p:spPr>
          <a:xfrm>
            <a:off x="4948200" y="244080"/>
            <a:ext cx="183600" cy="426240"/>
          </a:xfrm>
          <a:prstGeom prst="rect">
            <a:avLst/>
          </a:prstGeom>
          <a:noFill/>
          <a:ln w="9360">
            <a:noFill/>
          </a:ln>
        </p:spPr>
        <p:style>
          <a:lnRef idx="0"/>
          <a:fillRef idx="0"/>
          <a:effectRef idx="0"/>
          <a:fontRef idx="minor"/>
        </p:style>
        <p:txBody>
          <a:bodyPr wrap="none" lIns="90000" rIns="90000" tIns="45000" bIns="45000" anchor="ctr"/>
          <a:p>
            <a:pPr algn="just">
              <a:lnSpc>
                <a:spcPct val="100000"/>
              </a:lnSpc>
            </a:pPr>
            <a:br/>
            <a:endParaRPr b="0" lang="en-IN" sz="1800" spc="-1" strike="noStrike">
              <a:latin typeface="Arial"/>
            </a:endParaRPr>
          </a:p>
        </p:txBody>
      </p:sp>
      <p:sp>
        <p:nvSpPr>
          <p:cNvPr id="156" name="CustomShape 5"/>
          <p:cNvSpPr/>
          <p:nvPr/>
        </p:nvSpPr>
        <p:spPr>
          <a:xfrm flipV="1" rot="10800000">
            <a:off x="20553120" y="2608920"/>
            <a:ext cx="10080000" cy="518040"/>
          </a:xfrm>
          <a:prstGeom prst="rect">
            <a:avLst/>
          </a:prstGeom>
          <a:noFill/>
          <a:ln w="9360">
            <a:noFill/>
          </a:ln>
        </p:spPr>
        <p:style>
          <a:lnRef idx="0"/>
          <a:fillRef idx="0"/>
          <a:effectRef idx="0"/>
          <a:fontRef idx="minor"/>
        </p:style>
        <p:txBody>
          <a:bodyPr lIns="90000" rIns="90000" tIns="45000" bIns="45000" anchor="ctr"/>
          <a:p>
            <a:pPr algn="just">
              <a:lnSpc>
                <a:spcPct val="100000"/>
              </a:lnSpc>
            </a:pPr>
            <a:r>
              <a:rPr b="1" lang="en-IN" sz="2800" spc="-1" strike="noStrike">
                <a:solidFill>
                  <a:srgbClr val="000000"/>
                </a:solidFill>
                <a:latin typeface="Times New Roman"/>
                <a:ea typeface="Calibri"/>
              </a:rPr>
              <a:t>Objective:</a:t>
            </a:r>
            <a:r>
              <a:rPr b="0" lang="en-IN" sz="2800" spc="-1" strike="noStrike">
                <a:solidFill>
                  <a:srgbClr val="000000"/>
                </a:solidFill>
                <a:latin typeface="Times New Roman"/>
                <a:ea typeface="Calibri"/>
              </a:rPr>
              <a:t> Study the I-V Characteristics of a diode and Zener diode. </a:t>
            </a:r>
            <a:endParaRPr b="0" lang="en-IN" sz="2800" spc="-1" strike="noStrike">
              <a:latin typeface="Arial"/>
            </a:endParaRPr>
          </a:p>
        </p:txBody>
      </p:sp>
      <p:sp>
        <p:nvSpPr>
          <p:cNvPr id="157" name="CustomShape 6"/>
          <p:cNvSpPr/>
          <p:nvPr/>
        </p:nvSpPr>
        <p:spPr>
          <a:xfrm>
            <a:off x="3902400" y="5841360"/>
            <a:ext cx="2292840" cy="945360"/>
          </a:xfrm>
          <a:prstGeom prst="rect">
            <a:avLst/>
          </a:prstGeom>
          <a:noFill/>
          <a:ln w="9360">
            <a:noFill/>
          </a:ln>
        </p:spPr>
        <p:style>
          <a:lnRef idx="0"/>
          <a:fillRef idx="0"/>
          <a:effectRef idx="0"/>
          <a:fontRef idx="minor"/>
        </p:style>
        <p:txBody>
          <a:bodyPr wrap="none" lIns="90000" rIns="90000" tIns="45000" bIns="45000" anchor="ctr"/>
          <a:p>
            <a:pPr>
              <a:lnSpc>
                <a:spcPct val="100000"/>
              </a:lnSpc>
            </a:pPr>
            <a:br/>
            <a:endParaRPr b="0" lang="en-IN" sz="1800" spc="-1" strike="noStrike">
              <a:latin typeface="Arial"/>
            </a:endParaRPr>
          </a:p>
          <a:p>
            <a:pPr>
              <a:lnSpc>
                <a:spcPct val="100000"/>
              </a:lnSpc>
            </a:pPr>
            <a:r>
              <a:rPr b="0" lang="en-IN" sz="2000" spc="-1" strike="noStrike">
                <a:solidFill>
                  <a:srgbClr val="000000"/>
                </a:solidFill>
                <a:latin typeface="Times New Roman"/>
                <a:ea typeface="Calibri"/>
              </a:rPr>
              <a:t>       </a:t>
            </a:r>
            <a:r>
              <a:rPr b="0" lang="en-IN" sz="2000" spc="-1" strike="noStrike">
                <a:solidFill>
                  <a:srgbClr val="000000"/>
                </a:solidFill>
                <a:latin typeface="Times New Roman"/>
                <a:ea typeface="Calibri"/>
              </a:rPr>
              <a:t>Circuit Diagram</a:t>
            </a:r>
            <a:endParaRPr b="0" lang="en-IN" sz="2000" spc="-1" strike="noStrike">
              <a:latin typeface="Arial"/>
            </a:endParaRPr>
          </a:p>
        </p:txBody>
      </p:sp>
    </p:spTree>
  </p:cSld>
  <p:timing>
    <p:tnLst>
      <p:par>
        <p:cTn id="146" dur="indefinite" restart="never" nodeType="tmRoot">
          <p:childTnLst>
            <p:seq>
              <p:cTn id="147"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142880" y="351000"/>
            <a:ext cx="3379680" cy="7603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4400" spc="-1" strike="noStrike">
                <a:solidFill>
                  <a:srgbClr val="c00000"/>
                </a:solidFill>
                <a:latin typeface="Arial"/>
                <a:ea typeface="DejaVu Sans"/>
              </a:rPr>
              <a:t>Instructions</a:t>
            </a:r>
            <a:endParaRPr b="0" lang="en-IN" sz="4400" spc="-1" strike="noStrike">
              <a:latin typeface="Arial"/>
            </a:endParaRPr>
          </a:p>
        </p:txBody>
      </p:sp>
      <p:sp>
        <p:nvSpPr>
          <p:cNvPr id="159" name="CustomShape 2"/>
          <p:cNvSpPr/>
          <p:nvPr/>
        </p:nvSpPr>
        <p:spPr>
          <a:xfrm>
            <a:off x="163440" y="1308960"/>
            <a:ext cx="9676800" cy="9052920"/>
          </a:xfrm>
          <a:prstGeom prst="rect">
            <a:avLst/>
          </a:prstGeom>
          <a:noFill/>
          <a:ln w="9360">
            <a:noFill/>
          </a:ln>
        </p:spPr>
        <p:style>
          <a:lnRef idx="0"/>
          <a:fillRef idx="0"/>
          <a:effectRef idx="0"/>
          <a:fontRef idx="minor"/>
        </p:style>
        <p:txBody>
          <a:bodyPr lIns="90000" rIns="90000" tIns="0" bIns="0" anchor="ctr"/>
          <a:p>
            <a:pPr>
              <a:lnSpc>
                <a:spcPct val="100000"/>
              </a:lnSpc>
            </a:pPr>
            <a:r>
              <a:rPr b="1" lang="en-IN" sz="2400" spc="-1" strike="noStrike">
                <a:solidFill>
                  <a:srgbClr val="000000"/>
                </a:solidFill>
                <a:latin typeface="Arial"/>
                <a:ea typeface="DejaVu Sans"/>
              </a:rPr>
              <a:t>Ordinary diode/LED  in forward bias</a:t>
            </a:r>
            <a:endParaRPr b="0" lang="en-IN" sz="2400" spc="-1" strike="noStrike">
              <a:latin typeface="Arial"/>
            </a:endParaRPr>
          </a:p>
          <a:p>
            <a:pPr>
              <a:lnSpc>
                <a:spcPct val="100000"/>
              </a:lnSpc>
            </a:pP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Make connections using given diode and press START button.</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The graph represents the characteristics for forward biased mode. </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Use the save data button to export plot points.</a:t>
            </a:r>
            <a:endParaRPr b="0" lang="en-IN" sz="2400" spc="-1" strike="noStrike">
              <a:latin typeface="Arial"/>
            </a:endParaRPr>
          </a:p>
          <a:p>
            <a:pPr marL="228600" indent="-227880" algn="just">
              <a:lnSpc>
                <a:spcPct val="100000"/>
              </a:lnSpc>
              <a:buClr>
                <a:srgbClr val="000000"/>
              </a:buClr>
              <a:buFont typeface="Symbol"/>
              <a:buChar char=""/>
            </a:pPr>
            <a:r>
              <a:rPr b="0" lang="en-IN" sz="2400" spc="-1" strike="noStrike">
                <a:solidFill>
                  <a:srgbClr val="000000"/>
                </a:solidFill>
                <a:latin typeface="Times New Roman"/>
                <a:ea typeface="Calibri"/>
              </a:rPr>
              <a:t>Use different color LEDs / ordinary diodes and repeat the experiment.</a:t>
            </a:r>
            <a:endParaRPr b="0" lang="en-IN" sz="2400" spc="-1" strike="noStrike">
              <a:latin typeface="Arial"/>
            </a:endParaRPr>
          </a:p>
          <a:p>
            <a:pPr marL="228600" indent="-227880" algn="just">
              <a:lnSpc>
                <a:spcPct val="100000"/>
              </a:lnSpc>
            </a:pPr>
            <a:endParaRPr b="0" lang="en-IN" sz="2400" spc="-1" strike="noStrike">
              <a:latin typeface="Arial"/>
            </a:endParaRPr>
          </a:p>
          <a:p>
            <a:pPr marL="228600" indent="-227880" algn="just">
              <a:lnSpc>
                <a:spcPct val="100000"/>
              </a:lnSpc>
            </a:pPr>
            <a:r>
              <a:rPr b="1" lang="en-IN" sz="2400" spc="-1" strike="noStrike">
                <a:solidFill>
                  <a:srgbClr val="000000"/>
                </a:solidFill>
                <a:latin typeface="Times New Roman"/>
                <a:ea typeface="DejaVu Sans"/>
              </a:rPr>
              <a:t>Zener diode in forward bias and reverse bias</a:t>
            </a:r>
            <a:endParaRPr b="0" lang="en-IN" sz="2400" spc="-1" strike="noStrike">
              <a:latin typeface="Arial"/>
            </a:endParaRPr>
          </a:p>
          <a:p>
            <a:pPr marL="228600" indent="-227880" algn="just">
              <a:lnSpc>
                <a:spcPct val="100000"/>
              </a:lnSpc>
            </a:pP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Make connections according the schematic and follow the same procedure as you did for ordinary diode or LEDs and press START button.</a:t>
            </a: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The graph represents the characteristics for forward biased mode. </a:t>
            </a: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Use the save data button to export plot points.</a:t>
            </a: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For reverse bias, flip the diode in circuit board, such as the black notch should be at the positive terminal (attached to A1) and the other end should be attached to GND.</a:t>
            </a: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Click the start button and follow the procedure as before.</a:t>
            </a:r>
            <a:endParaRPr b="0" lang="en-IN" sz="2400" spc="-1" strike="noStrike">
              <a:latin typeface="Arial"/>
            </a:endParaRPr>
          </a:p>
          <a:p>
            <a:pPr algn="just">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p:timing>
    <p:tnLst>
      <p:par>
        <p:cTn id="148" dur="indefinite" restart="never" nodeType="tmRoot">
          <p:childTnLst>
            <p:seq>
              <p:cTn id="149"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00000"/>
                </a:solidFill>
                <a:latin typeface="Arial"/>
              </a:rPr>
              <a:t>Diode Characteristics</a:t>
            </a:r>
            <a:endParaRPr b="0" lang="en-IN" sz="4400" spc="-1" strike="noStrike">
              <a:latin typeface="Arial"/>
            </a:endParaRPr>
          </a:p>
        </p:txBody>
      </p:sp>
      <p:pic>
        <p:nvPicPr>
          <p:cNvPr id="161" name="Image11" descr=""/>
          <p:cNvPicPr/>
          <p:nvPr/>
        </p:nvPicPr>
        <p:blipFill>
          <a:blip r:embed="rId1"/>
          <a:stretch/>
        </p:blipFill>
        <p:spPr>
          <a:xfrm>
            <a:off x="468360" y="1417680"/>
            <a:ext cx="9143280" cy="5637960"/>
          </a:xfrm>
          <a:prstGeom prst="rect">
            <a:avLst/>
          </a:prstGeom>
          <a:ln w="9360">
            <a:noFill/>
          </a:ln>
        </p:spPr>
      </p:pic>
    </p:spTree>
  </p:cSld>
  <p:timing>
    <p:tnLst>
      <p:par>
        <p:cTn id="150" dur="indefinite" restart="never" nodeType="tmRoot">
          <p:childTnLst>
            <p:seq>
              <p:cTn id="151"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00000"/>
                </a:solidFill>
                <a:latin typeface="Arial"/>
              </a:rPr>
              <a:t>Zener Diode Characteristics</a:t>
            </a:r>
            <a:endParaRPr b="0" lang="en-IN" sz="4400" spc="-1" strike="noStrike">
              <a:latin typeface="Arial"/>
            </a:endParaRPr>
          </a:p>
        </p:txBody>
      </p:sp>
      <p:pic>
        <p:nvPicPr>
          <p:cNvPr id="163" name="Picture 2" descr=""/>
          <p:cNvPicPr/>
          <p:nvPr/>
        </p:nvPicPr>
        <p:blipFill>
          <a:blip r:embed="rId1"/>
          <a:stretch/>
        </p:blipFill>
        <p:spPr>
          <a:xfrm>
            <a:off x="544680" y="1569960"/>
            <a:ext cx="9041760" cy="5333400"/>
          </a:xfrm>
          <a:prstGeom prst="rect">
            <a:avLst/>
          </a:prstGeom>
          <a:ln w="9360">
            <a:noFill/>
          </a:ln>
        </p:spPr>
      </p:pic>
    </p:spTree>
  </p:cSld>
  <p:timing>
    <p:tnLst>
      <p:par>
        <p:cTn id="152" dur="indefinite" restart="never" nodeType="tmRoot">
          <p:childTnLst>
            <p:seq>
              <p:cTn id="153"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00000"/>
                </a:solidFill>
                <a:latin typeface="Arial"/>
                <a:ea typeface="DejaVu Sans"/>
              </a:rPr>
              <a:t>About the device</a:t>
            </a:r>
            <a:endParaRPr b="0" lang="en-IN" sz="4400" spc="-1" strike="noStrike">
              <a:latin typeface="Arial"/>
            </a:endParaRPr>
          </a:p>
        </p:txBody>
      </p:sp>
      <p:sp>
        <p:nvSpPr>
          <p:cNvPr id="117" name="CustomShape 2"/>
          <p:cNvSpPr/>
          <p:nvPr/>
        </p:nvSpPr>
        <p:spPr>
          <a:xfrm>
            <a:off x="504000" y="1769040"/>
            <a:ext cx="9070200" cy="4383000"/>
          </a:xfrm>
          <a:prstGeom prst="rect">
            <a:avLst/>
          </a:prstGeom>
          <a:noFill/>
          <a:ln>
            <a:noFill/>
          </a:ln>
        </p:spPr>
        <p:style>
          <a:lnRef idx="0"/>
          <a:fillRef idx="0"/>
          <a:effectRef idx="0"/>
          <a:fontRef idx="minor"/>
        </p:style>
        <p:txBody>
          <a:bodyPr lIns="0" rIns="0" tIns="0" bIns="0"/>
          <a:p>
            <a:pPr marL="432000" indent="-322560">
              <a:lnSpc>
                <a:spcPct val="100000"/>
              </a:lnSpc>
              <a:buClr>
                <a:srgbClr val="000000"/>
              </a:buClr>
              <a:buSzPct val="45000"/>
              <a:buFont typeface="Wingdings" charset="2"/>
              <a:buChar char=""/>
            </a:pPr>
            <a:r>
              <a:rPr b="0" lang="en-IN" sz="2600" spc="-1" strike="noStrike">
                <a:solidFill>
                  <a:srgbClr val="000000"/>
                </a:solidFill>
                <a:latin typeface="Arial"/>
                <a:ea typeface="DejaVu Sans"/>
              </a:rPr>
              <a:t>A tool for learning science by exploring and experimenting.</a:t>
            </a:r>
            <a:endParaRPr b="0" lang="en-IN" sz="2600" spc="-1" strike="noStrike">
              <a:latin typeface="Arial"/>
            </a:endParaRPr>
          </a:p>
          <a:p>
            <a:pPr>
              <a:lnSpc>
                <a:spcPct val="100000"/>
              </a:lnSpc>
            </a:pPr>
            <a:endParaRPr b="0" lang="en-IN" sz="2600" spc="-1" strike="noStrike">
              <a:latin typeface="Arial"/>
            </a:endParaRPr>
          </a:p>
          <a:p>
            <a:pPr marL="432000" indent="-322560">
              <a:lnSpc>
                <a:spcPct val="100000"/>
              </a:lnSpc>
              <a:buClr>
                <a:srgbClr val="000000"/>
              </a:buClr>
              <a:buSzPct val="45000"/>
              <a:buFont typeface="Wingdings" charset="2"/>
              <a:buChar char=""/>
            </a:pPr>
            <a:r>
              <a:rPr b="0" lang="en-IN" sz="2600" spc="-1" strike="noStrike">
                <a:solidFill>
                  <a:srgbClr val="000000"/>
                </a:solidFill>
                <a:latin typeface="Arial"/>
                <a:ea typeface="DejaVu Sans"/>
              </a:rPr>
              <a:t>It is an open source hardware &amp; software framework for developing science experiments.</a:t>
            </a:r>
            <a:endParaRPr b="0" lang="en-IN" sz="2600" spc="-1" strike="noStrike">
              <a:latin typeface="Arial"/>
            </a:endParaRPr>
          </a:p>
          <a:p>
            <a:pPr>
              <a:lnSpc>
                <a:spcPct val="100000"/>
              </a:lnSpc>
            </a:pPr>
            <a:endParaRPr b="0" lang="en-IN" sz="2600" spc="-1" strike="noStrike">
              <a:latin typeface="Arial"/>
            </a:endParaRPr>
          </a:p>
          <a:p>
            <a:pPr marL="432000" indent="-322560">
              <a:lnSpc>
                <a:spcPct val="100000"/>
              </a:lnSpc>
              <a:buClr>
                <a:srgbClr val="000000"/>
              </a:buClr>
              <a:buSzPct val="45000"/>
              <a:buFont typeface="Wingdings" charset="2"/>
              <a:buChar char=""/>
            </a:pPr>
            <a:r>
              <a:rPr b="0" lang="en-IN" sz="2600" spc="-1" strike="noStrike">
                <a:solidFill>
                  <a:srgbClr val="000000"/>
                </a:solidFill>
                <a:latin typeface="Arial"/>
                <a:ea typeface="DejaVu Sans"/>
              </a:rPr>
              <a:t>expEYES-17 is interfaced and powered by the USB port of the computer, and it is programmable in Python.</a:t>
            </a:r>
            <a:endParaRPr b="0" lang="en-IN" sz="2600" spc="-1" strike="noStrike">
              <a:latin typeface="Arial"/>
            </a:endParaRPr>
          </a:p>
          <a:p>
            <a:pPr>
              <a:lnSpc>
                <a:spcPct val="100000"/>
              </a:lnSpc>
            </a:pPr>
            <a:endParaRPr b="0" lang="en-IN" sz="2600" spc="-1" strike="noStrike">
              <a:latin typeface="Arial"/>
            </a:endParaRPr>
          </a:p>
          <a:p>
            <a:pPr marL="432000" indent="-322560">
              <a:lnSpc>
                <a:spcPct val="100000"/>
              </a:lnSpc>
              <a:buClr>
                <a:srgbClr val="000000"/>
              </a:buClr>
              <a:buSzPct val="45000"/>
              <a:buFont typeface="Wingdings" charset="2"/>
              <a:buChar char=""/>
            </a:pPr>
            <a:r>
              <a:rPr b="0" lang="en-IN" sz="2600" spc="-1" strike="noStrike">
                <a:solidFill>
                  <a:srgbClr val="000000"/>
                </a:solidFill>
                <a:latin typeface="Arial"/>
                <a:ea typeface="DejaVu Sans"/>
              </a:rPr>
              <a:t>It can function as a low frequency oscilloscope, function generator, programable voltage source, frequency counter and data logger etc.,</a:t>
            </a:r>
            <a:endParaRPr b="0" lang="en-IN" sz="2600" spc="-1" strike="noStrike">
              <a:latin typeface="Arial"/>
            </a:endParaRPr>
          </a:p>
        </p:txBody>
      </p:sp>
    </p:spTree>
  </p:cSld>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2" presetSubtype="4">
                                  <p:stCondLst>
                                    <p:cond delay="0"/>
                                  </p:stCondLst>
                                  <p:childTnLst>
                                    <p:set>
                                      <p:cBhvr>
                                        <p:cTn id="18" dur="1" fill="hold">
                                          <p:stCondLst>
                                            <p:cond delay="0"/>
                                          </p:stCondLst>
                                        </p:cTn>
                                        <p:tgtEl>
                                          <p:spTgt spid="116">
                                            <p:txEl>
                                              <p:pRg st="0" end="0"/>
                                            </p:txEl>
                                          </p:spTgt>
                                        </p:tgtEl>
                                        <p:attrNameLst>
                                          <p:attrName>style.visibility</p:attrName>
                                        </p:attrNameLst>
                                      </p:cBhvr>
                                      <p:to>
                                        <p:strVal val="visible"/>
                                      </p:to>
                                    </p:set>
                                    <p:anim calcmode="lin" valueType="num">
                                      <p:cBhvr additive="repl">
                                        <p:cTn id="19" dur="500" fill="hold"/>
                                        <p:tgtEl>
                                          <p:spTgt spid="116">
                                            <p:txEl>
                                              <p:pRg st="0" end="0"/>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1">
                                  <p:stCondLst>
                                    <p:cond delay="0"/>
                                  </p:stCondLst>
                                  <p:childTnLst>
                                    <p:set>
                                      <p:cBhvr>
                                        <p:cTn id="24" dur="1000">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1">
                                  <p:stCondLst>
                                    <p:cond delay="0"/>
                                  </p:stCondLst>
                                  <p:childTnLst>
                                    <p:set>
                                      <p:cBhvr>
                                        <p:cTn id="28" dur="1000">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1">
                                  <p:stCondLst>
                                    <p:cond delay="0"/>
                                  </p:stCondLst>
                                  <p:childTnLst>
                                    <p:set>
                                      <p:cBhvr>
                                        <p:cTn id="32" dur="1000">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1">
                                  <p:stCondLst>
                                    <p:cond delay="0"/>
                                  </p:stCondLst>
                                  <p:childTnLst>
                                    <p:set>
                                      <p:cBhvr>
                                        <p:cTn id="36" dur="1000">
                                          <p:stCondLst>
                                            <p:cond delay="0"/>
                                          </p:stCondLst>
                                        </p:cTn>
                                        <p:tgtEl>
                                          <p:spTgt spid="117">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00000"/>
                </a:solidFill>
                <a:latin typeface="Arial"/>
              </a:rPr>
              <a:t>RL Transient Response</a:t>
            </a:r>
            <a:br/>
            <a:endParaRPr b="0" lang="en-IN" sz="4400" spc="-1" strike="noStrike">
              <a:latin typeface="Arial"/>
            </a:endParaRPr>
          </a:p>
        </p:txBody>
      </p:sp>
      <p:sp>
        <p:nvSpPr>
          <p:cNvPr id="165" name="CustomShape 2"/>
          <p:cNvSpPr/>
          <p:nvPr/>
        </p:nvSpPr>
        <p:spPr>
          <a:xfrm>
            <a:off x="239760" y="1422720"/>
            <a:ext cx="9448200" cy="1189080"/>
          </a:xfrm>
          <a:prstGeom prst="rect">
            <a:avLst/>
          </a:prstGeom>
          <a:noFill/>
          <a:ln w="9360">
            <a:noFill/>
          </a:ln>
        </p:spPr>
        <p:style>
          <a:lnRef idx="0"/>
          <a:fillRef idx="0"/>
          <a:effectRef idx="0"/>
          <a:fontRef idx="minor"/>
        </p:style>
        <p:txBody>
          <a:bodyPr lIns="90000" rIns="90000" tIns="45000" bIns="45000" anchor="ctr"/>
          <a:p>
            <a:pPr algn="just">
              <a:lnSpc>
                <a:spcPct val="100000"/>
              </a:lnSpc>
            </a:pPr>
            <a:r>
              <a:rPr b="1" lang="en-IN" sz="2400" spc="-1" strike="noStrike">
                <a:solidFill>
                  <a:srgbClr val="000000"/>
                </a:solidFill>
                <a:latin typeface="Times New Roman"/>
                <a:ea typeface="Calibri"/>
              </a:rPr>
              <a:t>Objective:</a:t>
            </a:r>
            <a:r>
              <a:rPr b="0" lang="en-IN" sz="2400" spc="-1" strike="noStrike">
                <a:solidFill>
                  <a:srgbClr val="000000"/>
                </a:solidFill>
                <a:latin typeface="Times New Roman"/>
                <a:ea typeface="Calibri"/>
              </a:rPr>
              <a:t> Explore the nature of current and voltage when a voltage is applied across the resistor and inductor in series and calculate its inductance</a:t>
            </a:r>
            <a:r>
              <a:rPr b="0" lang="en-IN" sz="1200" spc="-1" strike="noStrike">
                <a:solidFill>
                  <a:srgbClr val="000000"/>
                </a:solidFill>
                <a:latin typeface="Times New Roman"/>
                <a:ea typeface="Calibri"/>
              </a:rPr>
              <a:t>.</a:t>
            </a:r>
            <a:endParaRPr b="0" lang="en-IN" sz="1200" spc="-1" strike="noStrike">
              <a:latin typeface="Arial"/>
            </a:endParaRPr>
          </a:p>
        </p:txBody>
      </p:sp>
      <p:pic>
        <p:nvPicPr>
          <p:cNvPr id="166" name="Image6" descr=""/>
          <p:cNvPicPr/>
          <p:nvPr/>
        </p:nvPicPr>
        <p:blipFill>
          <a:blip r:embed="rId1"/>
          <a:stretch/>
        </p:blipFill>
        <p:spPr>
          <a:xfrm>
            <a:off x="2220840" y="3017880"/>
            <a:ext cx="5957280" cy="3885480"/>
          </a:xfrm>
          <a:prstGeom prst="rect">
            <a:avLst/>
          </a:prstGeom>
          <a:ln w="9360">
            <a:noFill/>
          </a:ln>
        </p:spPr>
      </p:pic>
      <p:sp>
        <p:nvSpPr>
          <p:cNvPr id="167" name="CustomShape 3"/>
          <p:cNvSpPr/>
          <p:nvPr/>
        </p:nvSpPr>
        <p:spPr>
          <a:xfrm>
            <a:off x="3902400" y="5841360"/>
            <a:ext cx="2292840" cy="945360"/>
          </a:xfrm>
          <a:prstGeom prst="rect">
            <a:avLst/>
          </a:prstGeom>
          <a:noFill/>
          <a:ln w="9360">
            <a:noFill/>
          </a:ln>
        </p:spPr>
        <p:style>
          <a:lnRef idx="0"/>
          <a:fillRef idx="0"/>
          <a:effectRef idx="0"/>
          <a:fontRef idx="minor"/>
        </p:style>
        <p:txBody>
          <a:bodyPr wrap="none" lIns="90000" rIns="90000" tIns="45000" bIns="45000" anchor="ctr"/>
          <a:p>
            <a:pPr>
              <a:lnSpc>
                <a:spcPct val="100000"/>
              </a:lnSpc>
            </a:pPr>
            <a:br/>
            <a:endParaRPr b="0" lang="en-IN" sz="1800" spc="-1" strike="noStrike">
              <a:latin typeface="Arial"/>
            </a:endParaRPr>
          </a:p>
          <a:p>
            <a:pPr>
              <a:lnSpc>
                <a:spcPct val="100000"/>
              </a:lnSpc>
            </a:pPr>
            <a:r>
              <a:rPr b="0" lang="en-IN" sz="2000" spc="-1" strike="noStrike">
                <a:solidFill>
                  <a:srgbClr val="000000"/>
                </a:solidFill>
                <a:latin typeface="Times New Roman"/>
                <a:ea typeface="Calibri"/>
              </a:rPr>
              <a:t>       </a:t>
            </a:r>
            <a:r>
              <a:rPr b="0" lang="en-IN" sz="2000" spc="-1" strike="noStrike">
                <a:solidFill>
                  <a:srgbClr val="000000"/>
                </a:solidFill>
                <a:latin typeface="Times New Roman"/>
                <a:ea typeface="Calibri"/>
              </a:rPr>
              <a:t>Circuit Diagram</a:t>
            </a:r>
            <a:endParaRPr b="0" lang="en-IN" sz="2000" spc="-1" strike="noStrike">
              <a:latin typeface="Arial"/>
            </a:endParaRPr>
          </a:p>
        </p:txBody>
      </p:sp>
    </p:spTree>
  </p:cSld>
  <p:timing>
    <p:tnLst>
      <p:par>
        <p:cTn id="154" dur="indefinite" restart="never" nodeType="tmRoot">
          <p:childTnLst>
            <p:seq>
              <p:cTn id="155"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685680" y="351000"/>
            <a:ext cx="3379680" cy="7603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IN" sz="4400" spc="-1" strike="noStrike">
                <a:solidFill>
                  <a:srgbClr val="c00000"/>
                </a:solidFill>
                <a:latin typeface="Arial"/>
                <a:ea typeface="DejaVu Sans"/>
              </a:rPr>
              <a:t>Instructions</a:t>
            </a:r>
            <a:endParaRPr b="0" lang="en-IN" sz="4400" spc="-1" strike="noStrike">
              <a:latin typeface="Arial"/>
            </a:endParaRPr>
          </a:p>
        </p:txBody>
      </p:sp>
      <p:sp>
        <p:nvSpPr>
          <p:cNvPr id="169" name="CustomShape 2"/>
          <p:cNvSpPr/>
          <p:nvPr/>
        </p:nvSpPr>
        <p:spPr>
          <a:xfrm>
            <a:off x="1154160" y="1189080"/>
            <a:ext cx="8533800" cy="2193120"/>
          </a:xfrm>
          <a:prstGeom prst="rect">
            <a:avLst/>
          </a:prstGeom>
          <a:noFill/>
          <a:ln>
            <a:noFill/>
          </a:ln>
        </p:spPr>
        <p:style>
          <a:lnRef idx="0"/>
          <a:fillRef idx="0"/>
          <a:effectRef idx="0"/>
          <a:fontRef idx="minor"/>
        </p:style>
        <p:txBody>
          <a:bodyPr lIns="90000" rIns="90000" tIns="45000" bIns="45000"/>
          <a:p>
            <a:pPr marL="228600" indent="-227880">
              <a:lnSpc>
                <a:spcPct val="100000"/>
              </a:lnSpc>
              <a:buClr>
                <a:srgbClr val="000000"/>
              </a:buClr>
              <a:buFont typeface="Arial"/>
              <a:buChar char="•"/>
            </a:pPr>
            <a:r>
              <a:rPr b="0" lang="en-IN" sz="2400" spc="-1" strike="noStrike">
                <a:solidFill>
                  <a:srgbClr val="000000"/>
                </a:solidFill>
                <a:latin typeface="Times New Roman"/>
                <a:ea typeface="DejaVu Sans"/>
              </a:rPr>
              <a:t>Make connections as shown in the figure.</a:t>
            </a:r>
            <a:endParaRPr b="0" lang="en-IN" sz="2400" spc="-1" strike="noStrike">
              <a:latin typeface="Arial"/>
            </a:endParaRPr>
          </a:p>
          <a:p>
            <a:pPr marL="228600" indent="-227880">
              <a:lnSpc>
                <a:spcPct val="100000"/>
              </a:lnSpc>
              <a:buClr>
                <a:srgbClr val="000000"/>
              </a:buClr>
              <a:buFont typeface="Arial"/>
              <a:buChar char="•"/>
            </a:pPr>
            <a:r>
              <a:rPr b="0" lang="en-IN" sz="2400" spc="-1" strike="noStrike">
                <a:solidFill>
                  <a:srgbClr val="000000"/>
                </a:solidFill>
                <a:latin typeface="Times New Roman"/>
                <a:ea typeface="DejaVu Sans"/>
              </a:rPr>
              <a:t>Press "0 to 5V STEP" and capture the resulting voltage variation</a:t>
            </a:r>
            <a:endParaRPr b="0" lang="en-IN" sz="2400" spc="-1" strike="noStrike">
              <a:latin typeface="Arial"/>
            </a:endParaRPr>
          </a:p>
          <a:p>
            <a:pPr marL="228600" indent="-227880">
              <a:lnSpc>
                <a:spcPct val="100000"/>
              </a:lnSpc>
              <a:buClr>
                <a:srgbClr val="000000"/>
              </a:buClr>
              <a:buFont typeface="Arial"/>
              <a:buChar char="•"/>
            </a:pPr>
            <a:r>
              <a:rPr b="0" lang="en-IN" sz="2400" spc="-1" strike="noStrike">
                <a:solidFill>
                  <a:srgbClr val="000000"/>
                </a:solidFill>
                <a:latin typeface="Times New Roman"/>
                <a:ea typeface="DejaVu Sans"/>
              </a:rPr>
              <a:t>Press "5 to 0V STEP" and capture the resulting voltage variation</a:t>
            </a:r>
            <a:endParaRPr b="0" lang="en-IN" sz="2400" spc="-1" strike="noStrike">
              <a:latin typeface="Arial"/>
            </a:endParaRPr>
          </a:p>
          <a:p>
            <a:pPr marL="228600" indent="-227880">
              <a:lnSpc>
                <a:spcPct val="100000"/>
              </a:lnSpc>
              <a:buClr>
                <a:srgbClr val="000000"/>
              </a:buClr>
              <a:buFont typeface="Arial"/>
              <a:buChar char="•"/>
            </a:pPr>
            <a:r>
              <a:rPr b="0" lang="en-IN" sz="2400" spc="-1" strike="noStrike">
                <a:solidFill>
                  <a:srgbClr val="000000"/>
                </a:solidFill>
                <a:latin typeface="Times New Roman"/>
                <a:ea typeface="DejaVu Sans"/>
              </a:rPr>
              <a:t>"Calculate R/L" fits the data with V = Vo exp(-tR/L)</a:t>
            </a:r>
            <a:endParaRPr b="0" lang="en-IN" sz="2400" spc="-1" strike="noStrike">
              <a:latin typeface="Arial"/>
            </a:endParaRPr>
          </a:p>
          <a:p>
            <a:pPr marL="228600" indent="-227880">
              <a:lnSpc>
                <a:spcPct val="100000"/>
              </a:lnSpc>
              <a:buClr>
                <a:srgbClr val="000000"/>
              </a:buClr>
              <a:buFont typeface="Arial"/>
              <a:buChar char="•"/>
            </a:pPr>
            <a:r>
              <a:rPr b="0" lang="en-IN" sz="2400" spc="-1" strike="noStrike">
                <a:solidFill>
                  <a:srgbClr val="000000"/>
                </a:solidFill>
                <a:latin typeface="Times New Roman"/>
                <a:ea typeface="DejaVu Sans"/>
              </a:rPr>
              <a:t>Repeat with different R and L values.</a:t>
            </a:r>
            <a:br/>
            <a:r>
              <a:rPr b="0" lang="en-IN" sz="1800" spc="-1" strike="noStrike">
                <a:solidFill>
                  <a:srgbClr val="000000"/>
                </a:solidFill>
                <a:latin typeface="Arial"/>
                <a:ea typeface="DejaVu Sans"/>
              </a:rPr>
              <a:t> </a:t>
            </a:r>
            <a:endParaRPr b="0" lang="en-IN" sz="1800" spc="-1" strike="noStrike">
              <a:latin typeface="Arial"/>
            </a:endParaRPr>
          </a:p>
        </p:txBody>
      </p:sp>
      <p:pic>
        <p:nvPicPr>
          <p:cNvPr id="170" name="Picture 5" descr=""/>
          <p:cNvPicPr/>
          <p:nvPr/>
        </p:nvPicPr>
        <p:blipFill>
          <a:blip r:embed="rId1"/>
          <a:stretch/>
        </p:blipFill>
        <p:spPr>
          <a:xfrm>
            <a:off x="1382760" y="3094200"/>
            <a:ext cx="7238160" cy="4114080"/>
          </a:xfrm>
          <a:prstGeom prst="rect">
            <a:avLst/>
          </a:prstGeom>
          <a:ln>
            <a:noFill/>
          </a:ln>
        </p:spPr>
      </p:pic>
      <p:sp>
        <p:nvSpPr>
          <p:cNvPr id="171" name="CustomShape 3"/>
          <p:cNvSpPr/>
          <p:nvPr/>
        </p:nvSpPr>
        <p:spPr>
          <a:xfrm>
            <a:off x="4059000" y="7098120"/>
            <a:ext cx="21542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000000"/>
                </a:solidFill>
                <a:latin typeface="Times New Roman"/>
                <a:ea typeface="DejaVu Sans"/>
              </a:rPr>
              <a:t>Expected Graph</a:t>
            </a:r>
            <a:endParaRPr b="0" lang="en-IN" sz="2400" spc="-1" strike="noStrike">
              <a:latin typeface="Arial"/>
            </a:endParaRPr>
          </a:p>
        </p:txBody>
      </p:sp>
    </p:spTree>
  </p:cSld>
  <p:timing>
    <p:tnLst>
      <p:par>
        <p:cTn id="156" dur="indefinite" restart="never" nodeType="tmRoot">
          <p:childTnLst>
            <p:seq>
              <p:cTn id="157"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504000" y="1768680"/>
            <a:ext cx="9071280" cy="1400760"/>
          </a:xfrm>
          <a:prstGeom prst="rect">
            <a:avLst/>
          </a:prstGeom>
          <a:noFill/>
          <a:ln>
            <a:noFill/>
          </a:ln>
        </p:spPr>
        <p:style>
          <a:lnRef idx="0"/>
          <a:fillRef idx="0"/>
          <a:effectRef idx="0"/>
          <a:fontRef idx="minor"/>
        </p:style>
        <p:txBody>
          <a:bodyPr lIns="0" rIns="0" tIns="0" bIns="0" anchor="ctr"/>
          <a:p>
            <a:pPr>
              <a:lnSpc>
                <a:spcPct val="100000"/>
              </a:lnSpc>
            </a:pPr>
            <a:r>
              <a:rPr b="0" lang="en-IN" sz="2400" spc="-1" strike="noStrike">
                <a:latin typeface="Times New Roman"/>
              </a:rPr>
              <a:t> </a:t>
            </a:r>
            <a:endParaRPr b="0" lang="en-IN" sz="2400" spc="-1" strike="noStrike">
              <a:latin typeface="Arial"/>
            </a:endParaRPr>
          </a:p>
          <a:p>
            <a:pPr>
              <a:lnSpc>
                <a:spcPct val="100000"/>
              </a:lnSpc>
            </a:pPr>
            <a:r>
              <a:rPr b="1" lang="en-IN" sz="2400" spc="-1" strike="noStrike">
                <a:latin typeface="Times New Roman"/>
              </a:rPr>
              <a:t> </a:t>
            </a:r>
            <a:endParaRPr b="0" lang="en-IN" sz="2400" spc="-1" strike="noStrike">
              <a:latin typeface="Arial"/>
            </a:endParaRPr>
          </a:p>
          <a:p>
            <a:pPr>
              <a:lnSpc>
                <a:spcPct val="100000"/>
              </a:lnSpc>
            </a:pPr>
            <a:r>
              <a:rPr b="1" lang="en-IN" sz="1800" spc="-1" strike="noStrike">
                <a:latin typeface="Times New Roman"/>
              </a:rPr>
              <a:t> </a:t>
            </a:r>
            <a:endParaRPr b="0" lang="en-IN" sz="1800" spc="-1" strike="noStrike">
              <a:latin typeface="Arial"/>
            </a:endParaRPr>
          </a:p>
          <a:p>
            <a:pPr>
              <a:lnSpc>
                <a:spcPct val="100000"/>
              </a:lnSpc>
            </a:pPr>
            <a:r>
              <a:rPr b="0" lang="en-IN" sz="1800" spc="-1" strike="noStrike">
                <a:latin typeface="Times New Roman"/>
              </a:rPr>
              <a:t> </a:t>
            </a:r>
            <a:endParaRPr b="0" lang="en-IN" sz="1800" spc="-1" strike="noStrike">
              <a:latin typeface="Arial"/>
            </a:endParaRPr>
          </a:p>
          <a:p>
            <a:pPr>
              <a:lnSpc>
                <a:spcPct val="100000"/>
              </a:lnSpc>
            </a:pPr>
            <a:r>
              <a:rPr b="0" lang="en-IN" sz="1800" spc="-1" strike="noStrike">
                <a:latin typeface="Times New Roman"/>
              </a:rPr>
              <a:t> </a:t>
            </a:r>
            <a:endParaRPr b="0" lang="en-IN" sz="1800" spc="-1" strike="noStrike">
              <a:latin typeface="Arial"/>
            </a:endParaRPr>
          </a:p>
          <a:p>
            <a:pPr>
              <a:lnSpc>
                <a:spcPct val="100000"/>
              </a:lnSpc>
            </a:pPr>
            <a:r>
              <a:rPr b="0" lang="en-IN" sz="1800" spc="-1" strike="noStrike">
                <a:latin typeface="Times New Roman"/>
              </a:rPr>
              <a:t> </a:t>
            </a:r>
            <a:endParaRPr b="0" lang="en-IN" sz="1800" spc="-1" strike="noStrike">
              <a:latin typeface="Arial"/>
            </a:endParaRPr>
          </a:p>
          <a:p>
            <a:pPr>
              <a:lnSpc>
                <a:spcPct val="100000"/>
              </a:lnSpc>
            </a:pPr>
            <a:r>
              <a:rPr b="0" lang="en-IN" sz="1800" spc="-1" strike="noStrike">
                <a:latin typeface="Times New Roman"/>
              </a:rPr>
              <a:t> </a:t>
            </a:r>
            <a:endParaRPr b="0" lang="en-IN" sz="1800" spc="-1" strike="noStrike">
              <a:latin typeface="Arial"/>
            </a:endParaRPr>
          </a:p>
          <a:p>
            <a:pPr>
              <a:lnSpc>
                <a:spcPct val="100000"/>
              </a:lnSpc>
            </a:pPr>
            <a:br/>
            <a:endParaRPr b="0" lang="en-IN" sz="1800" spc="-1" strike="noStrike">
              <a:latin typeface="Arial"/>
            </a:endParaRPr>
          </a:p>
          <a:p>
            <a:pPr>
              <a:lnSpc>
                <a:spcPct val="100000"/>
              </a:lnSpc>
            </a:pPr>
            <a:endParaRPr b="0" lang="en-IN" sz="1800" spc="-1" strike="noStrike">
              <a:latin typeface="Arial"/>
            </a:endParaRPr>
          </a:p>
        </p:txBody>
      </p:sp>
      <p:sp>
        <p:nvSpPr>
          <p:cNvPr id="173" name="CustomShape 2"/>
          <p:cNvSpPr/>
          <p:nvPr/>
        </p:nvSpPr>
        <p:spPr>
          <a:xfrm>
            <a:off x="146880" y="1199880"/>
            <a:ext cx="9840240" cy="1523160"/>
          </a:xfrm>
          <a:prstGeom prst="rect">
            <a:avLst/>
          </a:prstGeom>
          <a:noFill/>
          <a:ln>
            <a:noFill/>
          </a:ln>
        </p:spPr>
        <p:style>
          <a:lnRef idx="0"/>
          <a:fillRef idx="0"/>
          <a:effectRef idx="0"/>
          <a:fontRef idx="minor"/>
        </p:style>
        <p:txBody>
          <a:bodyPr lIns="0" rIns="0" tIns="0" bIns="0" anchor="ctr"/>
          <a:p>
            <a:pPr algn="just">
              <a:lnSpc>
                <a:spcPct val="100000"/>
              </a:lnSpc>
            </a:pPr>
            <a:br/>
            <a:br/>
            <a:r>
              <a:rPr b="1" lang="en-IN" sz="2400" spc="-1" strike="noStrike">
                <a:solidFill>
                  <a:srgbClr val="c00000"/>
                </a:solidFill>
                <a:latin typeface="Times New Roman"/>
              </a:rPr>
              <a:t>Objective:</a:t>
            </a:r>
            <a:r>
              <a:rPr b="0" lang="en-IN" sz="2400" spc="-1" strike="noStrike">
                <a:solidFill>
                  <a:srgbClr val="c00000"/>
                </a:solidFill>
                <a:latin typeface="Times New Roman"/>
              </a:rPr>
              <a:t> Study the nature of graph, when the voltage across a capacitor when is charged/discharged. Calculate the value of the capacitance from the graph.</a:t>
            </a:r>
            <a:br/>
            <a:endParaRPr b="0" lang="en-IN" sz="2400" spc="-1" strike="noStrike">
              <a:latin typeface="Arial"/>
            </a:endParaRPr>
          </a:p>
        </p:txBody>
      </p:sp>
      <p:sp>
        <p:nvSpPr>
          <p:cNvPr id="174" name="CustomShape 3"/>
          <p:cNvSpPr/>
          <p:nvPr/>
        </p:nvSpPr>
        <p:spPr>
          <a:xfrm>
            <a:off x="2602080" y="579600"/>
            <a:ext cx="6247800" cy="143064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c00000"/>
                </a:solidFill>
                <a:latin typeface="Times New Roman"/>
                <a:ea typeface="DejaVu Sans"/>
              </a:rPr>
              <a:t>RC Transient Response</a:t>
            </a:r>
            <a:br/>
            <a:endParaRPr b="0" lang="en-IN" sz="4400" spc="-1" strike="noStrike">
              <a:latin typeface="Arial"/>
            </a:endParaRPr>
          </a:p>
        </p:txBody>
      </p:sp>
      <p:pic>
        <p:nvPicPr>
          <p:cNvPr id="175" name="Image4" descr=""/>
          <p:cNvPicPr/>
          <p:nvPr/>
        </p:nvPicPr>
        <p:blipFill>
          <a:blip r:embed="rId1"/>
          <a:stretch/>
        </p:blipFill>
        <p:spPr>
          <a:xfrm>
            <a:off x="2220840" y="2865600"/>
            <a:ext cx="6216840" cy="3504600"/>
          </a:xfrm>
          <a:prstGeom prst="rect">
            <a:avLst/>
          </a:prstGeom>
          <a:ln w="9360">
            <a:noFill/>
          </a:ln>
        </p:spPr>
      </p:pic>
      <p:sp>
        <p:nvSpPr>
          <p:cNvPr id="176" name="CustomShape 4"/>
          <p:cNvSpPr/>
          <p:nvPr/>
        </p:nvSpPr>
        <p:spPr>
          <a:xfrm>
            <a:off x="4131000" y="6069960"/>
            <a:ext cx="2292840" cy="945360"/>
          </a:xfrm>
          <a:prstGeom prst="rect">
            <a:avLst/>
          </a:prstGeom>
          <a:noFill/>
          <a:ln w="9360">
            <a:noFill/>
          </a:ln>
        </p:spPr>
        <p:style>
          <a:lnRef idx="0"/>
          <a:fillRef idx="0"/>
          <a:effectRef idx="0"/>
          <a:fontRef idx="minor"/>
        </p:style>
        <p:txBody>
          <a:bodyPr wrap="none" lIns="90000" rIns="90000" tIns="45000" bIns="45000" anchor="ctr"/>
          <a:p>
            <a:pPr>
              <a:lnSpc>
                <a:spcPct val="100000"/>
              </a:lnSpc>
            </a:pPr>
            <a:br/>
            <a:endParaRPr b="0" lang="en-IN" sz="1800" spc="-1" strike="noStrike">
              <a:latin typeface="Arial"/>
            </a:endParaRPr>
          </a:p>
          <a:p>
            <a:pPr>
              <a:lnSpc>
                <a:spcPct val="100000"/>
              </a:lnSpc>
            </a:pPr>
            <a:r>
              <a:rPr b="0" lang="en-IN" sz="2000" spc="-1" strike="noStrike">
                <a:solidFill>
                  <a:srgbClr val="000000"/>
                </a:solidFill>
                <a:latin typeface="Times New Roman"/>
                <a:ea typeface="Calibri"/>
              </a:rPr>
              <a:t>       </a:t>
            </a:r>
            <a:r>
              <a:rPr b="0" lang="en-IN" sz="2000" spc="-1" strike="noStrike">
                <a:solidFill>
                  <a:srgbClr val="000000"/>
                </a:solidFill>
                <a:latin typeface="Times New Roman"/>
                <a:ea typeface="Calibri"/>
              </a:rPr>
              <a:t>Circuit Diagram</a:t>
            </a:r>
            <a:endParaRPr b="0" lang="en-IN" sz="2000" spc="-1" strike="noStrike">
              <a:latin typeface="Arial"/>
            </a:endParaRPr>
          </a:p>
        </p:txBody>
      </p:sp>
    </p:spTree>
  </p:cSld>
  <p:timing>
    <p:tnLst>
      <p:par>
        <p:cTn id="158" dur="indefinite" restart="never" nodeType="tmRoot">
          <p:childTnLst>
            <p:seq>
              <p:cTn id="159"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c00000"/>
                </a:solidFill>
                <a:latin typeface="Times New Roman"/>
              </a:rPr>
              <a:t>Instructions</a:t>
            </a:r>
            <a:br/>
            <a:br/>
            <a:endParaRPr b="0" lang="en-IN" sz="4400" spc="-1" strike="noStrike">
              <a:latin typeface="Arial"/>
            </a:endParaRPr>
          </a:p>
        </p:txBody>
      </p:sp>
      <p:sp>
        <p:nvSpPr>
          <p:cNvPr id="178" name="CustomShape 2"/>
          <p:cNvSpPr/>
          <p:nvPr/>
        </p:nvSpPr>
        <p:spPr>
          <a:xfrm>
            <a:off x="1382760" y="1036800"/>
            <a:ext cx="7771680" cy="1918800"/>
          </a:xfrm>
          <a:prstGeom prst="rect">
            <a:avLst/>
          </a:prstGeom>
          <a:noFill/>
          <a:ln>
            <a:noFill/>
          </a:ln>
        </p:spPr>
        <p:style>
          <a:lnRef idx="0"/>
          <a:fillRef idx="0"/>
          <a:effectRef idx="0"/>
          <a:fontRef idx="minor"/>
        </p:style>
        <p:txBody>
          <a:bodyPr lIns="90000" rIns="90000" tIns="45000" bIns="45000"/>
          <a:p>
            <a:pPr marL="228600" indent="-227880">
              <a:lnSpc>
                <a:spcPct val="100000"/>
              </a:lnSpc>
              <a:buClr>
                <a:srgbClr val="000000"/>
              </a:buClr>
              <a:buFont typeface="Arial"/>
              <a:buChar char="•"/>
            </a:pPr>
            <a:r>
              <a:rPr b="0" lang="en-IN" sz="2400" spc="-1" strike="noStrike">
                <a:solidFill>
                  <a:srgbClr val="000000"/>
                </a:solidFill>
                <a:latin typeface="Times New Roman"/>
                <a:ea typeface="DejaVu Sans"/>
              </a:rPr>
              <a:t>Make connections as shown in the figure.</a:t>
            </a: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Pressing "0 to 5V STEP" or "5 to 0V STEP" switches OD1 and captures the resulting voltage variation at A1</a:t>
            </a:r>
            <a:endParaRPr b="0" lang="en-IN" sz="2400" spc="-1" strike="noStrike">
              <a:latin typeface="Arial"/>
            </a:endParaRPr>
          </a:p>
          <a:p>
            <a:pPr marL="228600" indent="-227880">
              <a:lnSpc>
                <a:spcPct val="100000"/>
              </a:lnSpc>
              <a:buClr>
                <a:srgbClr val="000000"/>
              </a:buClr>
              <a:buFont typeface="Arial"/>
              <a:buChar char="•"/>
            </a:pPr>
            <a:r>
              <a:rPr b="0" lang="en-IN" sz="2400" spc="-1" strike="noStrike">
                <a:solidFill>
                  <a:srgbClr val="000000"/>
                </a:solidFill>
                <a:latin typeface="Times New Roman"/>
                <a:ea typeface="DejaVu Sans"/>
              </a:rPr>
              <a:t>Calculate RC fits the data with V = Vo exp(-t/RC)</a:t>
            </a:r>
            <a:endParaRPr b="0" lang="en-IN" sz="2400" spc="-1" strike="noStrike">
              <a:latin typeface="Arial"/>
            </a:endParaRPr>
          </a:p>
          <a:p>
            <a:pPr marL="228600" indent="-227880">
              <a:lnSpc>
                <a:spcPct val="100000"/>
              </a:lnSpc>
              <a:buClr>
                <a:srgbClr val="000000"/>
              </a:buClr>
              <a:buFont typeface="Arial"/>
              <a:buChar char="•"/>
            </a:pPr>
            <a:r>
              <a:rPr b="0" lang="en-IN" sz="2400" spc="-1" strike="noStrike">
                <a:solidFill>
                  <a:srgbClr val="000000"/>
                </a:solidFill>
                <a:latin typeface="Times New Roman"/>
                <a:ea typeface="DejaVu Sans"/>
              </a:rPr>
              <a:t>Repeat with different RC values.</a:t>
            </a:r>
            <a:endParaRPr b="0" lang="en-IN" sz="2400" spc="-1" strike="noStrike">
              <a:latin typeface="Arial"/>
            </a:endParaRPr>
          </a:p>
        </p:txBody>
      </p:sp>
      <p:pic>
        <p:nvPicPr>
          <p:cNvPr id="179" name="Picture 4" descr=""/>
          <p:cNvPicPr/>
          <p:nvPr/>
        </p:nvPicPr>
        <p:blipFill>
          <a:blip r:embed="rId1"/>
          <a:stretch/>
        </p:blipFill>
        <p:spPr>
          <a:xfrm>
            <a:off x="2297160" y="3170160"/>
            <a:ext cx="6705000" cy="3809160"/>
          </a:xfrm>
          <a:prstGeom prst="rect">
            <a:avLst/>
          </a:prstGeom>
          <a:ln>
            <a:noFill/>
          </a:ln>
        </p:spPr>
      </p:pic>
      <p:sp>
        <p:nvSpPr>
          <p:cNvPr id="180" name="CustomShape 3"/>
          <p:cNvSpPr/>
          <p:nvPr/>
        </p:nvSpPr>
        <p:spPr>
          <a:xfrm>
            <a:off x="4668840" y="7098120"/>
            <a:ext cx="21542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2400" spc="-1" strike="noStrike">
                <a:solidFill>
                  <a:srgbClr val="000000"/>
                </a:solidFill>
                <a:latin typeface="Times New Roman"/>
                <a:ea typeface="DejaVu Sans"/>
              </a:rPr>
              <a:t>Expected Graph</a:t>
            </a:r>
            <a:endParaRPr b="0" lang="en-IN" sz="2400" spc="-1" strike="noStrike">
              <a:latin typeface="Arial"/>
            </a:endParaRPr>
          </a:p>
        </p:txBody>
      </p:sp>
    </p:spTree>
  </p:cSld>
  <p:timing>
    <p:tnLst>
      <p:par>
        <p:cTn id="160" dur="indefinite" restart="never" nodeType="tmRoot">
          <p:childTnLst>
            <p:seq>
              <p:cTn id="161"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301320"/>
            <a:ext cx="9070200" cy="1260720"/>
          </a:xfrm>
          <a:prstGeom prst="rect">
            <a:avLst/>
          </a:prstGeom>
          <a:noFill/>
          <a:ln>
            <a:noFill/>
          </a:ln>
        </p:spPr>
        <p:style>
          <a:lnRef idx="0"/>
          <a:fillRef idx="0"/>
          <a:effectRef idx="0"/>
          <a:fontRef idx="minor"/>
        </p:style>
      </p:sp>
      <p:sp>
        <p:nvSpPr>
          <p:cNvPr id="182" name="CustomShape 2"/>
          <p:cNvSpPr/>
          <p:nvPr/>
        </p:nvSpPr>
        <p:spPr>
          <a:xfrm>
            <a:off x="1335600" y="351000"/>
            <a:ext cx="7585920" cy="7603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4400" spc="-1" strike="noStrike">
                <a:solidFill>
                  <a:srgbClr val="c00000"/>
                </a:solidFill>
                <a:latin typeface="Times New Roman"/>
                <a:ea typeface="DejaVu Sans"/>
              </a:rPr>
              <a:t>LC and RLC Transient Response</a:t>
            </a:r>
            <a:endParaRPr b="0" lang="en-IN" sz="4400" spc="-1" strike="noStrike">
              <a:latin typeface="Arial"/>
            </a:endParaRPr>
          </a:p>
        </p:txBody>
      </p:sp>
      <p:pic>
        <p:nvPicPr>
          <p:cNvPr id="183" name="Image8" descr=""/>
          <p:cNvPicPr/>
          <p:nvPr/>
        </p:nvPicPr>
        <p:blipFill>
          <a:blip r:embed="rId1"/>
          <a:stretch/>
        </p:blipFill>
        <p:spPr>
          <a:xfrm>
            <a:off x="2373480" y="2712960"/>
            <a:ext cx="6095160" cy="3537000"/>
          </a:xfrm>
          <a:prstGeom prst="rect">
            <a:avLst/>
          </a:prstGeom>
          <a:ln>
            <a:noFill/>
          </a:ln>
        </p:spPr>
      </p:pic>
      <p:sp>
        <p:nvSpPr>
          <p:cNvPr id="184" name="CustomShape 3"/>
          <p:cNvSpPr/>
          <p:nvPr/>
        </p:nvSpPr>
        <p:spPr>
          <a:xfrm>
            <a:off x="0" y="0"/>
            <a:ext cx="10080000" cy="456480"/>
          </a:xfrm>
          <a:prstGeom prst="rect">
            <a:avLst/>
          </a:prstGeom>
          <a:noFill/>
          <a:ln w="9360">
            <a:noFill/>
          </a:ln>
        </p:spPr>
        <p:style>
          <a:lnRef idx="0"/>
          <a:fillRef idx="0"/>
          <a:effectRef idx="0"/>
          <a:fontRef idx="minor"/>
        </p:style>
      </p:sp>
      <p:sp>
        <p:nvSpPr>
          <p:cNvPr id="185" name="CustomShape 4"/>
          <p:cNvSpPr/>
          <p:nvPr/>
        </p:nvSpPr>
        <p:spPr>
          <a:xfrm>
            <a:off x="0" y="1240200"/>
            <a:ext cx="10080000" cy="1355040"/>
          </a:xfrm>
          <a:prstGeom prst="rect">
            <a:avLst/>
          </a:prstGeom>
          <a:noFill/>
          <a:ln w="9360">
            <a:noFill/>
          </a:ln>
        </p:spPr>
        <p:style>
          <a:lnRef idx="0"/>
          <a:fillRef idx="0"/>
          <a:effectRef idx="0"/>
          <a:fontRef idx="minor"/>
        </p:style>
        <p:txBody>
          <a:bodyPr lIns="90000" rIns="90000" tIns="45000" bIns="45000" anchor="ctr"/>
          <a:p>
            <a:pPr algn="just">
              <a:lnSpc>
                <a:spcPct val="100000"/>
              </a:lnSpc>
            </a:pPr>
            <a:br/>
            <a:r>
              <a:rPr b="1" lang="en-IN" sz="2400" spc="-1" strike="noStrike">
                <a:solidFill>
                  <a:srgbClr val="000000"/>
                </a:solidFill>
                <a:latin typeface="Times New Roman"/>
                <a:ea typeface="Calibri"/>
              </a:rPr>
              <a:t>Objective: </a:t>
            </a:r>
            <a:r>
              <a:rPr b="0" lang="en-IN" sz="2400" spc="-1" strike="noStrike">
                <a:solidFill>
                  <a:srgbClr val="000000"/>
                </a:solidFill>
                <a:latin typeface="Times New Roman"/>
                <a:ea typeface="Calibri"/>
              </a:rPr>
              <a:t>Explore the oscillatory nature of L and C in series, identify the nature of  response whether it is under-damped, critically-damped or over-damped</a:t>
            </a:r>
            <a:r>
              <a:rPr b="0" lang="en-IN" sz="1200" spc="-1" strike="noStrike">
                <a:solidFill>
                  <a:srgbClr val="000000"/>
                </a:solidFill>
                <a:latin typeface="Times New Roman"/>
                <a:ea typeface="Calibri"/>
              </a:rPr>
              <a:t>.</a:t>
            </a:r>
            <a:endParaRPr b="0" lang="en-IN" sz="1200" spc="-1" strike="noStrike">
              <a:latin typeface="Arial"/>
            </a:endParaRPr>
          </a:p>
        </p:txBody>
      </p:sp>
      <p:sp>
        <p:nvSpPr>
          <p:cNvPr id="186" name="CustomShape 5"/>
          <p:cNvSpPr/>
          <p:nvPr/>
        </p:nvSpPr>
        <p:spPr>
          <a:xfrm>
            <a:off x="4131000" y="6069960"/>
            <a:ext cx="2292840" cy="945360"/>
          </a:xfrm>
          <a:prstGeom prst="rect">
            <a:avLst/>
          </a:prstGeom>
          <a:noFill/>
          <a:ln w="9360">
            <a:noFill/>
          </a:ln>
        </p:spPr>
        <p:style>
          <a:lnRef idx="0"/>
          <a:fillRef idx="0"/>
          <a:effectRef idx="0"/>
          <a:fontRef idx="minor"/>
        </p:style>
        <p:txBody>
          <a:bodyPr wrap="none" lIns="90000" rIns="90000" tIns="45000" bIns="45000" anchor="ctr"/>
          <a:p>
            <a:pPr>
              <a:lnSpc>
                <a:spcPct val="100000"/>
              </a:lnSpc>
            </a:pPr>
            <a:br/>
            <a:endParaRPr b="0" lang="en-IN" sz="1800" spc="-1" strike="noStrike">
              <a:latin typeface="Arial"/>
            </a:endParaRPr>
          </a:p>
          <a:p>
            <a:pPr>
              <a:lnSpc>
                <a:spcPct val="100000"/>
              </a:lnSpc>
            </a:pPr>
            <a:r>
              <a:rPr b="0" lang="en-IN" sz="2000" spc="-1" strike="noStrike">
                <a:solidFill>
                  <a:srgbClr val="000000"/>
                </a:solidFill>
                <a:latin typeface="Times New Roman"/>
                <a:ea typeface="Calibri"/>
              </a:rPr>
              <a:t>       </a:t>
            </a:r>
            <a:r>
              <a:rPr b="0" lang="en-IN" sz="2000" spc="-1" strike="noStrike">
                <a:solidFill>
                  <a:srgbClr val="000000"/>
                </a:solidFill>
                <a:latin typeface="Times New Roman"/>
                <a:ea typeface="Calibri"/>
              </a:rPr>
              <a:t>Circuit Diagram</a:t>
            </a:r>
            <a:endParaRPr b="0" lang="en-IN" sz="2000" spc="-1" strike="noStrike">
              <a:latin typeface="Arial"/>
            </a:endParaRPr>
          </a:p>
        </p:txBody>
      </p:sp>
    </p:spTree>
  </p:cSld>
  <p:timing>
    <p:tnLst>
      <p:par>
        <p:cTn id="162" dur="indefinite" restart="never" nodeType="tmRoot">
          <p:childTnLst>
            <p:seq>
              <p:cTn id="163"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504000" y="301320"/>
            <a:ext cx="9070200" cy="1260720"/>
          </a:xfrm>
          <a:prstGeom prst="rect">
            <a:avLst/>
          </a:prstGeom>
          <a:noFill/>
          <a:ln>
            <a:noFill/>
          </a:ln>
        </p:spPr>
        <p:style>
          <a:lnRef idx="0"/>
          <a:fillRef idx="0"/>
          <a:effectRef idx="0"/>
          <a:fontRef idx="minor"/>
        </p:style>
      </p:sp>
      <p:pic>
        <p:nvPicPr>
          <p:cNvPr id="188" name="Image9" descr=""/>
          <p:cNvPicPr/>
          <p:nvPr/>
        </p:nvPicPr>
        <p:blipFill>
          <a:blip r:embed="rId1"/>
          <a:stretch/>
        </p:blipFill>
        <p:spPr>
          <a:xfrm>
            <a:off x="2220840" y="3475080"/>
            <a:ext cx="5942880" cy="3466440"/>
          </a:xfrm>
          <a:prstGeom prst="rect">
            <a:avLst/>
          </a:prstGeom>
          <a:ln>
            <a:noFill/>
          </a:ln>
        </p:spPr>
      </p:pic>
      <p:sp>
        <p:nvSpPr>
          <p:cNvPr id="189" name="CustomShape 2"/>
          <p:cNvSpPr/>
          <p:nvPr/>
        </p:nvSpPr>
        <p:spPr>
          <a:xfrm>
            <a:off x="1061640" y="1200600"/>
            <a:ext cx="8384760" cy="2469240"/>
          </a:xfrm>
          <a:prstGeom prst="rect">
            <a:avLst/>
          </a:prstGeom>
          <a:noFill/>
          <a:ln w="9360">
            <a:noFill/>
          </a:ln>
        </p:spPr>
        <p:style>
          <a:lnRef idx="0"/>
          <a:fillRef idx="0"/>
          <a:effectRef idx="0"/>
          <a:fontRef idx="minor"/>
        </p:style>
        <p:txBody>
          <a:bodyPr wrap="none" lIns="90000" rIns="90000" tIns="0" bIns="0" anchor="ctr"/>
          <a:p>
            <a:pPr marL="236520" indent="-235800" algn="just">
              <a:lnSpc>
                <a:spcPct val="100000"/>
              </a:lnSpc>
              <a:buClr>
                <a:srgbClr val="000000"/>
              </a:buClr>
              <a:buFont typeface="Symbol"/>
              <a:buChar char=""/>
            </a:pPr>
            <a:r>
              <a:rPr b="0" lang="en-IN" sz="2400" spc="-1" strike="noStrike">
                <a:solidFill>
                  <a:srgbClr val="000000"/>
                </a:solidFill>
                <a:latin typeface="Times New Roman"/>
                <a:ea typeface="Calibri"/>
              </a:rPr>
              <a:t>Make the connections as shown in schematic diagram. </a:t>
            </a:r>
            <a:endParaRPr b="0" lang="en-IN" sz="2400" spc="-1" strike="noStrike">
              <a:latin typeface="Arial"/>
            </a:endParaRPr>
          </a:p>
          <a:p>
            <a:pPr marL="236520" indent="-235800" algn="just">
              <a:lnSpc>
                <a:spcPct val="100000"/>
              </a:lnSpc>
              <a:buClr>
                <a:srgbClr val="000000"/>
              </a:buClr>
              <a:buFont typeface="Symbol"/>
              <a:buChar char=""/>
            </a:pPr>
            <a:r>
              <a:rPr b="0" lang="en-IN" sz="2400" spc="-1" strike="noStrike">
                <a:solidFill>
                  <a:srgbClr val="000000"/>
                </a:solidFill>
                <a:latin typeface="Times New Roman"/>
                <a:ea typeface="Calibri"/>
              </a:rPr>
              <a:t>Click on 0-&gt;5V STEP on OD1. Observe the wave pattern </a:t>
            </a:r>
            <a:endParaRPr b="0" lang="en-IN" sz="2400" spc="-1" strike="noStrike">
              <a:latin typeface="Arial"/>
            </a:endParaRPr>
          </a:p>
          <a:p>
            <a:pPr marL="236520" indent="-235800" algn="just">
              <a:lnSpc>
                <a:spcPct val="100000"/>
              </a:lnSpc>
            </a:pPr>
            <a:r>
              <a:rPr b="0" lang="en-IN" sz="2400" spc="-1" strike="noStrike">
                <a:solidFill>
                  <a:srgbClr val="000000"/>
                </a:solidFill>
                <a:latin typeface="Times New Roman"/>
                <a:ea typeface="Calibri"/>
              </a:rPr>
              <a:t>    </a:t>
            </a:r>
            <a:r>
              <a:rPr b="0" lang="en-IN" sz="2400" spc="-1" strike="noStrike">
                <a:solidFill>
                  <a:srgbClr val="000000"/>
                </a:solidFill>
                <a:latin typeface="Times New Roman"/>
                <a:ea typeface="Calibri"/>
              </a:rPr>
              <a:t>and note down the resonance frequency and damping factor. </a:t>
            </a:r>
            <a:endParaRPr b="0" lang="en-IN" sz="2400" spc="-1" strike="noStrike">
              <a:latin typeface="Arial"/>
            </a:endParaRPr>
          </a:p>
          <a:p>
            <a:pPr marL="236520" indent="-235800" algn="just">
              <a:lnSpc>
                <a:spcPct val="100000"/>
              </a:lnSpc>
              <a:buClr>
                <a:srgbClr val="000000"/>
              </a:buClr>
              <a:buFont typeface="Symbol"/>
              <a:buChar char=""/>
            </a:pPr>
            <a:r>
              <a:rPr b="0" lang="en-IN" sz="2400" spc="-1" strike="noStrike">
                <a:solidFill>
                  <a:srgbClr val="000000"/>
                </a:solidFill>
                <a:latin typeface="Times New Roman"/>
                <a:ea typeface="Calibri"/>
              </a:rPr>
              <a:t>Repeat with a resistor between OD1 and the inductor. </a:t>
            </a:r>
            <a:endParaRPr b="0" lang="en-IN" sz="2400" spc="-1" strike="noStrike">
              <a:latin typeface="Arial"/>
            </a:endParaRPr>
          </a:p>
          <a:p>
            <a:pPr marL="236520" indent="-235800" algn="just">
              <a:lnSpc>
                <a:spcPct val="100000"/>
              </a:lnSpc>
              <a:buClr>
                <a:srgbClr val="000000"/>
              </a:buClr>
              <a:buFont typeface="Symbol"/>
              <a:buChar char=""/>
            </a:pPr>
            <a:r>
              <a:rPr b="0" lang="en-IN" sz="2400" spc="-1" strike="noStrike">
                <a:solidFill>
                  <a:srgbClr val="000000"/>
                </a:solidFill>
                <a:latin typeface="Times New Roman"/>
                <a:ea typeface="Calibri"/>
              </a:rPr>
              <a:t>Repeat the experiment with different values of L, C and R</a:t>
            </a:r>
            <a:endParaRPr b="0" lang="en-IN" sz="2400" spc="-1" strike="noStrike">
              <a:latin typeface="Arial"/>
            </a:endParaRPr>
          </a:p>
          <a:p>
            <a:pPr marL="236520" indent="-235800" algn="just">
              <a:lnSpc>
                <a:spcPct val="100000"/>
              </a:lnSpc>
              <a:buClr>
                <a:srgbClr val="000000"/>
              </a:buClr>
              <a:buFont typeface="Symbol"/>
              <a:buChar char=""/>
            </a:pPr>
            <a:r>
              <a:rPr b="0" lang="en-IN" sz="2400" spc="-1" strike="noStrike">
                <a:solidFill>
                  <a:srgbClr val="000000"/>
                </a:solidFill>
                <a:latin typeface="Times New Roman"/>
                <a:ea typeface="Calibri"/>
              </a:rPr>
              <a:t>FIT the graph to find the resonant frequency &amp; Damping. </a:t>
            </a:r>
            <a:endParaRPr b="0" lang="en-IN" sz="2400" spc="-1" strike="noStrike">
              <a:latin typeface="Arial"/>
            </a:endParaRPr>
          </a:p>
          <a:p>
            <a:pPr>
              <a:lnSpc>
                <a:spcPct val="100000"/>
              </a:lnSpc>
            </a:pPr>
            <a:endParaRPr b="0" lang="en-IN" sz="2400" spc="-1" strike="noStrike">
              <a:latin typeface="Arial"/>
            </a:endParaRPr>
          </a:p>
        </p:txBody>
      </p:sp>
      <p:sp>
        <p:nvSpPr>
          <p:cNvPr id="190" name="CustomShape 3"/>
          <p:cNvSpPr/>
          <p:nvPr/>
        </p:nvSpPr>
        <p:spPr>
          <a:xfrm>
            <a:off x="3835080" y="351000"/>
            <a:ext cx="3071880" cy="7603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4400" spc="-1" strike="noStrike">
                <a:solidFill>
                  <a:srgbClr val="c00000"/>
                </a:solidFill>
                <a:latin typeface="Times New Roman"/>
                <a:ea typeface="Calibri"/>
              </a:rPr>
              <a:t>Instructions</a:t>
            </a:r>
            <a:endParaRPr b="0" lang="en-IN" sz="4400" spc="-1" strike="noStrike">
              <a:latin typeface="Arial"/>
            </a:endParaRPr>
          </a:p>
        </p:txBody>
      </p:sp>
      <p:sp>
        <p:nvSpPr>
          <p:cNvPr id="191" name="CustomShape 4"/>
          <p:cNvSpPr/>
          <p:nvPr/>
        </p:nvSpPr>
        <p:spPr>
          <a:xfrm>
            <a:off x="4514040" y="6980400"/>
            <a:ext cx="1663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Times New Roman"/>
                <a:ea typeface="DejaVu Sans"/>
              </a:rPr>
              <a:t>Expected Graph</a:t>
            </a:r>
            <a:endParaRPr b="0" lang="en-IN" sz="1800" spc="-1" strike="noStrike">
              <a:latin typeface="Arial"/>
            </a:endParaRPr>
          </a:p>
        </p:txBody>
      </p:sp>
    </p:spTree>
  </p:cSld>
  <p:timing>
    <p:tnLst>
      <p:par>
        <p:cTn id="164" dur="indefinite" restart="never" nodeType="tmRoot">
          <p:childTnLst>
            <p:seq>
              <p:cTn id="165"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4000" y="301320"/>
            <a:ext cx="9071280" cy="1261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00000"/>
                </a:solidFill>
                <a:latin typeface="Times New Roman"/>
              </a:rPr>
              <a:t>RLC Steady State Response</a:t>
            </a:r>
            <a:br/>
            <a:endParaRPr b="0" lang="en-IN" sz="4400" spc="-1" strike="noStrike">
              <a:latin typeface="Arial"/>
            </a:endParaRPr>
          </a:p>
        </p:txBody>
      </p:sp>
      <p:sp>
        <p:nvSpPr>
          <p:cNvPr id="193" name="CustomShape 2"/>
          <p:cNvSpPr/>
          <p:nvPr/>
        </p:nvSpPr>
        <p:spPr>
          <a:xfrm>
            <a:off x="620640" y="1265400"/>
            <a:ext cx="9219600" cy="1980360"/>
          </a:xfrm>
          <a:prstGeom prst="rect">
            <a:avLst/>
          </a:prstGeom>
          <a:noFill/>
          <a:ln>
            <a:noFill/>
          </a:ln>
        </p:spPr>
        <p:style>
          <a:lnRef idx="0"/>
          <a:fillRef idx="0"/>
          <a:effectRef idx="0"/>
          <a:fontRef idx="minor"/>
        </p:style>
        <p:txBody>
          <a:bodyPr lIns="0" rIns="0" tIns="0" bIns="0" anchor="ctr"/>
          <a:p>
            <a:pPr>
              <a:lnSpc>
                <a:spcPct val="100000"/>
              </a:lnSpc>
            </a:pPr>
            <a:r>
              <a:rPr b="1" lang="en-IN" sz="2400" spc="-1" strike="noStrike">
                <a:latin typeface="Times New Roman"/>
              </a:rPr>
              <a:t>Objective: </a:t>
            </a:r>
            <a:r>
              <a:rPr b="0" lang="en-IN" sz="2400" spc="-1" strike="noStrike">
                <a:latin typeface="Times New Roman"/>
              </a:rPr>
              <a:t>Study the amplitude and phase across the circuit elements as a function of frequency. </a:t>
            </a:r>
            <a:br/>
            <a:endParaRPr b="0" lang="en-IN" sz="2400" spc="-1" strike="noStrike">
              <a:latin typeface="Arial"/>
            </a:endParaRPr>
          </a:p>
          <a:p>
            <a:pPr>
              <a:lnSpc>
                <a:spcPct val="100000"/>
              </a:lnSpc>
            </a:pPr>
            <a:r>
              <a:rPr b="0" lang="en-IN" sz="2400" spc="-1" strike="noStrike">
                <a:latin typeface="Times New Roman"/>
              </a:rPr>
              <a:t>The three different circuit combinations are as shown below. </a:t>
            </a:r>
            <a:endParaRPr b="0" lang="en-IN" sz="2400" spc="-1" strike="noStrike">
              <a:latin typeface="Arial"/>
            </a:endParaRPr>
          </a:p>
          <a:p>
            <a:pPr>
              <a:lnSpc>
                <a:spcPct val="100000"/>
              </a:lnSpc>
            </a:pPr>
            <a:endParaRPr b="0" lang="en-IN" sz="2400" spc="-1" strike="noStrike">
              <a:latin typeface="Arial"/>
            </a:endParaRPr>
          </a:p>
        </p:txBody>
      </p:sp>
      <p:pic>
        <p:nvPicPr>
          <p:cNvPr id="194" name="Image1" descr=""/>
          <p:cNvPicPr/>
          <p:nvPr/>
        </p:nvPicPr>
        <p:blipFill>
          <a:blip r:embed="rId1"/>
          <a:stretch/>
        </p:blipFill>
        <p:spPr>
          <a:xfrm>
            <a:off x="239760" y="3044880"/>
            <a:ext cx="2982240" cy="3096360"/>
          </a:xfrm>
          <a:prstGeom prst="rect">
            <a:avLst/>
          </a:prstGeom>
          <a:ln w="9360">
            <a:noFill/>
          </a:ln>
        </p:spPr>
      </p:pic>
      <p:pic>
        <p:nvPicPr>
          <p:cNvPr id="195" name="Image2" descr=""/>
          <p:cNvPicPr/>
          <p:nvPr/>
        </p:nvPicPr>
        <p:blipFill>
          <a:blip r:embed="rId2"/>
          <a:stretch/>
        </p:blipFill>
        <p:spPr>
          <a:xfrm>
            <a:off x="3363840" y="3017880"/>
            <a:ext cx="3199680" cy="3123360"/>
          </a:xfrm>
          <a:prstGeom prst="rect">
            <a:avLst/>
          </a:prstGeom>
          <a:ln w="9360">
            <a:noFill/>
          </a:ln>
        </p:spPr>
      </p:pic>
      <p:pic>
        <p:nvPicPr>
          <p:cNvPr id="196" name="Image3" descr=""/>
          <p:cNvPicPr/>
          <p:nvPr/>
        </p:nvPicPr>
        <p:blipFill>
          <a:blip r:embed="rId3"/>
          <a:srcRect l="0" t="9565" r="0" b="0"/>
          <a:stretch/>
        </p:blipFill>
        <p:spPr>
          <a:xfrm>
            <a:off x="6716880" y="2941560"/>
            <a:ext cx="3123360" cy="3199680"/>
          </a:xfrm>
          <a:prstGeom prst="rect">
            <a:avLst/>
          </a:prstGeom>
          <a:ln w="9360">
            <a:noFill/>
          </a:ln>
        </p:spPr>
      </p:pic>
    </p:spTree>
  </p:cSld>
  <p:timing>
    <p:tnLst>
      <p:par>
        <p:cTn id="166" dur="indefinite" restart="never" nodeType="tmRoot">
          <p:childTnLst>
            <p:seq>
              <p:cTn id="167"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987720" y="503280"/>
            <a:ext cx="3071880" cy="76032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4400" spc="-1" strike="noStrike">
                <a:solidFill>
                  <a:srgbClr val="c00000"/>
                </a:solidFill>
                <a:latin typeface="Times New Roman"/>
                <a:ea typeface="DejaVu Sans"/>
              </a:rPr>
              <a:t>Instructions</a:t>
            </a:r>
            <a:endParaRPr b="0" lang="en-IN" sz="4400" spc="-1" strike="noStrike">
              <a:latin typeface="Arial"/>
            </a:endParaRPr>
          </a:p>
        </p:txBody>
      </p:sp>
      <p:sp>
        <p:nvSpPr>
          <p:cNvPr id="198" name="CustomShape 2"/>
          <p:cNvSpPr/>
          <p:nvPr/>
        </p:nvSpPr>
        <p:spPr>
          <a:xfrm>
            <a:off x="1077840" y="1494000"/>
            <a:ext cx="8762400" cy="5576400"/>
          </a:xfrm>
          <a:prstGeom prst="rect">
            <a:avLst/>
          </a:prstGeom>
          <a:noFill/>
          <a:ln>
            <a:noFill/>
          </a:ln>
        </p:spPr>
        <p:style>
          <a:lnRef idx="0"/>
          <a:fillRef idx="0"/>
          <a:effectRef idx="0"/>
          <a:fontRef idx="minor"/>
        </p:style>
        <p:txBody>
          <a:bodyPr lIns="90000" rIns="90000" tIns="45000" bIns="45000"/>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Make connections one by one, as per the drawing </a:t>
            </a:r>
            <a:endParaRPr b="0" lang="en-IN" sz="2400" spc="-1" strike="noStrike">
              <a:latin typeface="Arial"/>
            </a:endParaRPr>
          </a:p>
          <a:p>
            <a:pPr marL="228600" indent="-227880" algn="just">
              <a:lnSpc>
                <a:spcPct val="100000"/>
              </a:lnSpc>
            </a:pP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In each case note down the amplitude and phase measurements.</a:t>
            </a:r>
            <a:endParaRPr b="0" lang="en-IN" sz="2400" spc="-1" strike="noStrike">
              <a:latin typeface="Arial"/>
            </a:endParaRPr>
          </a:p>
          <a:p>
            <a:pPr algn="just">
              <a:lnSpc>
                <a:spcPct val="100000"/>
              </a:lnSpc>
            </a:pP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 </a:t>
            </a:r>
            <a:r>
              <a:rPr b="0" lang="en-IN" sz="2400" spc="-1" strike="noStrike">
                <a:solidFill>
                  <a:srgbClr val="000000"/>
                </a:solidFill>
                <a:latin typeface="Times New Roman"/>
                <a:ea typeface="DejaVu Sans"/>
              </a:rPr>
              <a:t>Repeat the measurements by changing the frequency. </a:t>
            </a:r>
            <a:endParaRPr b="0" lang="en-IN" sz="2400" spc="-1" strike="noStrike">
              <a:latin typeface="Arial"/>
            </a:endParaRPr>
          </a:p>
          <a:p>
            <a:pPr algn="just">
              <a:lnSpc>
                <a:spcPct val="100000"/>
              </a:lnSpc>
            </a:pP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For RLC series circuit, the junction of L and C is monitored by A3 </a:t>
            </a:r>
            <a:endParaRPr b="0" lang="en-IN" sz="2400" spc="-1" strike="noStrike">
              <a:latin typeface="Arial"/>
            </a:endParaRPr>
          </a:p>
          <a:p>
            <a:pPr algn="just">
              <a:lnSpc>
                <a:spcPct val="100000"/>
              </a:lnSpc>
            </a:pP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For resonance select C = 1uF, L = 10mH and F= 1600 Hz, adjust F to make phase shift zero.</a:t>
            </a:r>
            <a:endParaRPr b="0" lang="en-IN" sz="2400" spc="-1" strike="noStrike">
              <a:latin typeface="Arial"/>
            </a:endParaRPr>
          </a:p>
          <a:p>
            <a:pPr algn="just">
              <a:lnSpc>
                <a:spcPct val="100000"/>
              </a:lnSpc>
            </a:pPr>
            <a:endParaRPr b="0" lang="en-IN" sz="2400" spc="-1" strike="noStrike">
              <a:latin typeface="Arial"/>
            </a:endParaRPr>
          </a:p>
          <a:p>
            <a:pPr marL="228600" indent="-227880" algn="just">
              <a:lnSpc>
                <a:spcPct val="100000"/>
              </a:lnSpc>
              <a:buClr>
                <a:srgbClr val="000000"/>
              </a:buClr>
              <a:buFont typeface="Arial"/>
              <a:buChar char="•"/>
            </a:pPr>
            <a:r>
              <a:rPr b="0" lang="en-IN" sz="2400" spc="-1" strike="noStrike">
                <a:solidFill>
                  <a:srgbClr val="000000"/>
                </a:solidFill>
                <a:latin typeface="Times New Roman"/>
                <a:ea typeface="DejaVu Sans"/>
              </a:rPr>
              <a:t>To observe resonance, adjust the frequency to make the phase difference across LC goes almost to zero, the voltage across them are out of phase at resonance.</a:t>
            </a:r>
            <a:br/>
            <a:r>
              <a:rPr b="1" lang="en-IN" sz="2400" spc="-1" strike="noStrike">
                <a:solidFill>
                  <a:srgbClr val="000000"/>
                </a:solidFill>
                <a:latin typeface="Times New Roman"/>
                <a:ea typeface="DejaVu Sans"/>
              </a:rPr>
              <a:t> </a:t>
            </a:r>
            <a:endParaRPr b="0" lang="en-IN" sz="2400" spc="-1" strike="noStrike">
              <a:latin typeface="Arial"/>
            </a:endParaRPr>
          </a:p>
        </p:txBody>
      </p:sp>
    </p:spTree>
  </p:cSld>
  <p:timing>
    <p:tnLst>
      <p:par>
        <p:cTn id="168" dur="indefinite" restart="never" nodeType="tmRoot">
          <p:childTnLst>
            <p:seq>
              <p:cTn id="169"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504000" y="301320"/>
            <a:ext cx="9071640" cy="1261440"/>
          </a:xfrm>
          <a:prstGeom prst="rect">
            <a:avLst/>
          </a:prstGeom>
          <a:noFill/>
          <a:ln>
            <a:noFill/>
          </a:ln>
        </p:spPr>
        <p:txBody>
          <a:bodyPr lIns="0" rIns="0" tIns="0" bIns="0" anchor="ctr"/>
          <a:p>
            <a:pPr algn="ctr"/>
            <a:r>
              <a:rPr b="0" lang="en-IN" sz="4400" spc="-1" strike="noStrike">
                <a:latin typeface="Arial"/>
              </a:rPr>
              <a:t>Gnuplot</a:t>
            </a:r>
            <a:endParaRPr b="0" lang="en-IN" sz="4400" spc="-1" strike="noStrike">
              <a:latin typeface="Arial"/>
            </a:endParaRPr>
          </a:p>
        </p:txBody>
      </p:sp>
      <p:pic>
        <p:nvPicPr>
          <p:cNvPr id="200" name="" descr=""/>
          <p:cNvPicPr/>
          <p:nvPr/>
        </p:nvPicPr>
        <p:blipFill>
          <a:blip r:embed="rId1"/>
          <a:stretch/>
        </p:blipFill>
        <p:spPr>
          <a:xfrm>
            <a:off x="119160" y="1476000"/>
            <a:ext cx="9856080" cy="554400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39760" y="0"/>
            <a:ext cx="9502920" cy="7055640"/>
          </a:xfrm>
          <a:prstGeom prst="rect">
            <a:avLst/>
          </a:prstGeom>
          <a:noFill/>
          <a:ln>
            <a:noFill/>
          </a:ln>
        </p:spPr>
        <p:style>
          <a:lnRef idx="0"/>
          <a:fillRef idx="0"/>
          <a:effectRef idx="0"/>
          <a:fontRef idx="minor"/>
        </p:style>
        <p:txBody>
          <a:bodyPr lIns="90000" rIns="90000" tIns="45000" bIns="45000"/>
          <a:p>
            <a:pPr marL="457200" indent="-456480" algn="just">
              <a:lnSpc>
                <a:spcPct val="100000"/>
              </a:lnSpc>
            </a:pPr>
            <a:r>
              <a:rPr b="1" lang="en-IN" sz="3200" spc="-1" strike="noStrike">
                <a:solidFill>
                  <a:srgbClr val="000000"/>
                </a:solidFill>
                <a:latin typeface="Arial"/>
                <a:ea typeface="DejaVu Sans"/>
              </a:rPr>
              <a:t>   </a:t>
            </a:r>
            <a:endParaRPr b="0" lang="en-IN" sz="3200" spc="-1" strike="noStrike">
              <a:latin typeface="Arial"/>
            </a:endParaRPr>
          </a:p>
          <a:p>
            <a:pPr marL="457200" indent="-456480" algn="just">
              <a:lnSpc>
                <a:spcPct val="100000"/>
              </a:lnSpc>
            </a:pPr>
            <a:r>
              <a:rPr b="1" lang="en-IN" sz="3200" spc="-1" strike="noStrike">
                <a:solidFill>
                  <a:srgbClr val="000000"/>
                </a:solidFill>
                <a:latin typeface="Arial"/>
                <a:ea typeface="DejaVu Sans"/>
              </a:rPr>
              <a:t>    </a:t>
            </a:r>
            <a:endParaRPr b="0" lang="en-IN" sz="3200" spc="-1" strike="noStrike">
              <a:latin typeface="Arial"/>
            </a:endParaRPr>
          </a:p>
          <a:p>
            <a:pPr marL="457200" indent="-456480" algn="just">
              <a:lnSpc>
                <a:spcPct val="100000"/>
              </a:lnSpc>
            </a:pPr>
            <a:r>
              <a:rPr b="1" lang="en-IN" sz="3200" spc="-1" strike="noStrike">
                <a:solidFill>
                  <a:srgbClr val="000000"/>
                </a:solidFill>
                <a:latin typeface="Arial"/>
                <a:ea typeface="DejaVu Sans"/>
              </a:rPr>
              <a:t>Note:</a:t>
            </a:r>
            <a:r>
              <a:rPr b="0" lang="en-IN" sz="3200" spc="-1" strike="noStrike">
                <a:solidFill>
                  <a:srgbClr val="000000"/>
                </a:solidFill>
                <a:latin typeface="Arial"/>
                <a:ea typeface="DejaVu Sans"/>
              </a:rPr>
              <a:t> If you happen to receive a Error. Try Device-</a:t>
            </a:r>
            <a:r>
              <a:rPr b="0" lang="en-IN" sz="3200" spc="-1" strike="noStrike">
                <a:solidFill>
                  <a:srgbClr val="800000"/>
                </a:solidFill>
                <a:latin typeface="Arial"/>
                <a:ea typeface="DejaVu Sans"/>
              </a:rPr>
              <a:t>Reconnect message, it means either your device is not </a:t>
            </a:r>
            <a:r>
              <a:rPr b="0" lang="en-IN" sz="3200" spc="-1" strike="noStrike">
                <a:solidFill>
                  <a:srgbClr val="000000"/>
                </a:solidFill>
                <a:latin typeface="Arial"/>
                <a:ea typeface="DejaVu Sans"/>
              </a:rPr>
              <a:t>properly connected to your computer or the drivers for expeyes are missing.</a:t>
            </a:r>
            <a:endParaRPr b="0" lang="en-IN" sz="3200" spc="-1" strike="noStrike">
              <a:latin typeface="Arial"/>
            </a:endParaRPr>
          </a:p>
          <a:p>
            <a:pPr marL="457200" indent="-456480">
              <a:lnSpc>
                <a:spcPct val="100000"/>
              </a:lnSpc>
            </a:pPr>
            <a:endParaRPr b="0" lang="en-IN" sz="3200" spc="-1" strike="noStrike">
              <a:latin typeface="Arial"/>
            </a:endParaRPr>
          </a:p>
          <a:p>
            <a:pPr marL="457200" indent="-456480" algn="just">
              <a:lnSpc>
                <a:spcPct val="100000"/>
              </a:lnSpc>
            </a:pPr>
            <a:r>
              <a:rPr b="0" lang="en-IN" sz="3200" spc="-1" strike="noStrike">
                <a:solidFill>
                  <a:srgbClr val="000000"/>
                </a:solidFill>
                <a:latin typeface="Arial"/>
                <a:ea typeface="DejaVu Sans"/>
              </a:rPr>
              <a:t>Try clicking the Device option on the top left corner and click the Reconnect submenu and try the experiment.</a:t>
            </a:r>
            <a:endParaRPr b="0" lang="en-IN" sz="3200" spc="-1" strike="noStrike">
              <a:latin typeface="Arial"/>
            </a:endParaRPr>
          </a:p>
        </p:txBody>
      </p:sp>
    </p:spTree>
  </p:cSld>
  <p:timing>
    <p:tnLst>
      <p:par>
        <p:cTn id="170" dur="indefinite" restart="never" nodeType="tmRoot">
          <p:childTnLst>
            <p:seq>
              <p:cTn id="171"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75" descr=""/>
          <p:cNvPicPr/>
          <p:nvPr/>
        </p:nvPicPr>
        <p:blipFill>
          <a:blip r:embed="rId1"/>
          <a:stretch/>
        </p:blipFill>
        <p:spPr>
          <a:xfrm rot="1090800">
            <a:off x="239040" y="1246320"/>
            <a:ext cx="9400320" cy="6189120"/>
          </a:xfrm>
          <a:prstGeom prst="rect">
            <a:avLst/>
          </a:prstGeom>
          <a:ln>
            <a:noFill/>
          </a:ln>
        </p:spPr>
      </p:pic>
      <p:sp>
        <p:nvSpPr>
          <p:cNvPr id="119" name="CustomShape 1"/>
          <p:cNvSpPr/>
          <p:nvPr/>
        </p:nvSpPr>
        <p:spPr>
          <a:xfrm>
            <a:off x="2448000" y="216000"/>
            <a:ext cx="5258520" cy="8276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Arial"/>
                <a:ea typeface="DejaVu Sans"/>
              </a:rPr>
              <a:t>            </a:t>
            </a:r>
            <a:r>
              <a:rPr b="0" lang="en-IN" sz="4000" spc="-1" strike="noStrike">
                <a:solidFill>
                  <a:srgbClr val="c00000"/>
                </a:solidFill>
                <a:latin typeface="Arial"/>
                <a:ea typeface="DejaVu Sans"/>
              </a:rPr>
              <a:t>EXP</a:t>
            </a:r>
            <a:r>
              <a:rPr b="0" lang="en-IN" sz="4400" spc="-1" strike="noStrike">
                <a:solidFill>
                  <a:srgbClr val="c00000"/>
                </a:solidFill>
                <a:latin typeface="Arial"/>
                <a:ea typeface="DejaVu Sans"/>
              </a:rPr>
              <a:t> EYES-17</a:t>
            </a:r>
            <a:endParaRPr b="0" lang="en-IN" sz="4400" spc="-1" strike="noStrike">
              <a:latin typeface="Arial"/>
            </a:endParaRPr>
          </a:p>
        </p:txBody>
      </p:sp>
    </p:spTree>
  </p:cSld>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2" presetSubtype="4">
                                  <p:stCondLst>
                                    <p:cond delay="0"/>
                                  </p:stCondLst>
                                  <p:childTnLst>
                                    <p:set>
                                      <p:cBhvr>
                                        <p:cTn id="42" dur="1" fill="hold">
                                          <p:stCondLst>
                                            <p:cond delay="0"/>
                                          </p:stCondLst>
                                        </p:cTn>
                                        <p:tgtEl>
                                          <p:spTgt spid="118"/>
                                        </p:tgtEl>
                                        <p:attrNameLst>
                                          <p:attrName>style.visibility</p:attrName>
                                        </p:attrNameLst>
                                      </p:cBhvr>
                                      <p:to>
                                        <p:strVal val="visible"/>
                                      </p:to>
                                    </p:set>
                                    <p:anim calcmode="lin" valueType="num">
                                      <p:cBhvr additive="repl">
                                        <p:cTn id="43" dur="500" fill="hold"/>
                                        <p:tgtEl>
                                          <p:spTgt spid="118"/>
                                        </p:tgtEl>
                                        <p:attrNameLst>
                                          <p:attrName>ppt_x</p:attrName>
                                        </p:attrNameLst>
                                      </p:cBhvr>
                                      <p:tavLst>
                                        <p:tav tm="0">
                                          <p:val>
                                            <p:strVal val="#ppt_x"/>
                                          </p:val>
                                        </p:tav>
                                        <p:tav tm="100000">
                                          <p:val>
                                            <p:strVal val="#ppt_x"/>
                                          </p:val>
                                        </p:tav>
                                      </p:tavLst>
                                    </p:anim>
                                    <p:anim calcmode="lin" valueType="num">
                                      <p:cBhvr additive="repl">
                                        <p:cTn id="44"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00000"/>
                </a:solidFill>
                <a:latin typeface="Arial"/>
                <a:ea typeface="DejaVu Sans"/>
              </a:rPr>
              <a:t>Block Diagram</a:t>
            </a:r>
            <a:endParaRPr b="0" lang="en-IN" sz="4400" spc="-1" strike="noStrike">
              <a:latin typeface="Arial"/>
            </a:endParaRPr>
          </a:p>
        </p:txBody>
      </p:sp>
      <p:pic>
        <p:nvPicPr>
          <p:cNvPr id="121" name="Picture 79" descr=""/>
          <p:cNvPicPr/>
          <p:nvPr/>
        </p:nvPicPr>
        <p:blipFill>
          <a:blip r:embed="rId1"/>
          <a:stretch/>
        </p:blipFill>
        <p:spPr>
          <a:xfrm>
            <a:off x="489600" y="1768680"/>
            <a:ext cx="9195480" cy="5213880"/>
          </a:xfrm>
          <a:prstGeom prst="rect">
            <a:avLst/>
          </a:prstGeom>
          <a:ln>
            <a:noFill/>
          </a:ln>
        </p:spPr>
      </p:pic>
    </p:spTree>
  </p:cSld>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4" presetSubtype="16">
                                  <p:stCondLst>
                                    <p:cond delay="0"/>
                                  </p:stCondLst>
                                  <p:childTnLst>
                                    <p:set>
                                      <p:cBhvr>
                                        <p:cTn id="50" dur="1" fill="hold">
                                          <p:stCondLst>
                                            <p:cond delay="0"/>
                                          </p:stCondLst>
                                        </p:cTn>
                                        <p:tgtEl>
                                          <p:spTgt spid="121"/>
                                        </p:tgtEl>
                                        <p:attrNameLst>
                                          <p:attrName>style.visibility</p:attrName>
                                        </p:attrNameLst>
                                      </p:cBhvr>
                                      <p:to>
                                        <p:strVal val="visible"/>
                                      </p:to>
                                    </p:set>
                                    <p:animEffect filter="box(in)" transition="in">
                                      <p:cBhvr additive="repl">
                                        <p:cTn id="51" dur="500"/>
                                        <p:tgtEl>
                                          <p:spTgt spid="12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20640" y="0"/>
            <a:ext cx="9070200" cy="9597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996600"/>
                </a:solidFill>
                <a:latin typeface="Arial"/>
                <a:ea typeface="DejaVu Sans"/>
              </a:rPr>
              <a:t>External Connections</a:t>
            </a:r>
            <a:endParaRPr b="0" lang="en-IN" sz="4400" spc="-1" strike="noStrike">
              <a:latin typeface="Arial"/>
            </a:endParaRPr>
          </a:p>
        </p:txBody>
      </p:sp>
      <p:sp>
        <p:nvSpPr>
          <p:cNvPr id="123" name="CustomShape 2"/>
          <p:cNvSpPr/>
          <p:nvPr/>
        </p:nvSpPr>
        <p:spPr>
          <a:xfrm>
            <a:off x="392040" y="808200"/>
            <a:ext cx="9375120" cy="611856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Constant Current Source (CCS) :</a:t>
            </a:r>
            <a:r>
              <a:rPr b="0" lang="en-IN" sz="3200" spc="-1" strike="noStrike">
                <a:solidFill>
                  <a:srgbClr val="000000"/>
                </a:solidFill>
                <a:latin typeface="Arial"/>
                <a:ea typeface="DejaVu Sans"/>
              </a:rPr>
              <a:t>The nominal value is 1.1 mA . To measure the exact value, connect an ammeter from CCS to GND. </a:t>
            </a:r>
            <a:endParaRPr b="0" lang="en-IN" sz="3200" spc="-1" strike="noStrike">
              <a:latin typeface="Arial"/>
            </a:endParaRPr>
          </a:p>
          <a:p>
            <a:pPr marL="432000" indent="-322560" algn="just">
              <a:lnSpc>
                <a:spcPct val="100000"/>
              </a:lnSpc>
            </a:pPr>
            <a:endParaRPr b="0" lang="en-IN" sz="3200" spc="-1" strike="noStrike">
              <a:latin typeface="Arial"/>
            </a:endParaRPr>
          </a:p>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Programmable Voltage (PV1)</a:t>
            </a:r>
            <a:r>
              <a:rPr b="0" lang="en-IN" sz="3200" spc="-1" strike="noStrike">
                <a:solidFill>
                  <a:srgbClr val="000000"/>
                </a:solidFill>
                <a:latin typeface="Arial"/>
                <a:ea typeface="DejaVu Sans"/>
              </a:rPr>
              <a:t> :Can be set, from software, to any value in the -5V to +5V range. </a:t>
            </a:r>
            <a:endParaRPr b="0" lang="en-IN" sz="3200" spc="-1" strike="noStrike">
              <a:latin typeface="Arial"/>
            </a:endParaRPr>
          </a:p>
          <a:p>
            <a:pPr marL="432000" indent="-322560" algn="just">
              <a:lnSpc>
                <a:spcPct val="100000"/>
              </a:lnSpc>
            </a:pPr>
            <a:endParaRPr b="0" lang="en-IN" sz="3200" spc="-1" strike="noStrike">
              <a:latin typeface="Arial"/>
            </a:endParaRPr>
          </a:p>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Programmable Voltage (PV2) :</a:t>
            </a:r>
            <a:r>
              <a:rPr b="0" lang="en-IN" sz="3200" spc="-1" strike="noStrike">
                <a:solidFill>
                  <a:srgbClr val="000000"/>
                </a:solidFill>
                <a:latin typeface="Arial"/>
                <a:ea typeface="DejaVu Sans"/>
              </a:rPr>
              <a:t>Can be set, from software, to any value in the -3.3V to +3.3V range.</a:t>
            </a:r>
            <a:endParaRPr b="0" lang="en-IN" sz="3200" spc="-1" strike="noStrike">
              <a:latin typeface="Arial"/>
            </a:endParaRPr>
          </a:p>
          <a:p>
            <a:pPr marL="432000" indent="-322560" algn="just">
              <a:lnSpc>
                <a:spcPct val="100000"/>
              </a:lnSpc>
            </a:pPr>
            <a:endParaRPr b="0" lang="en-IN" sz="3200" spc="-1" strike="noStrike">
              <a:latin typeface="Arial"/>
            </a:endParaRPr>
          </a:p>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Square Wave SQ1</a:t>
            </a:r>
            <a:r>
              <a:rPr b="0" lang="en-IN" sz="3200" spc="-1" strike="noStrike">
                <a:solidFill>
                  <a:srgbClr val="000000"/>
                </a:solidFill>
                <a:latin typeface="Arial"/>
                <a:ea typeface="DejaVu Sans"/>
              </a:rPr>
              <a:t>:Output swings from 0 to 5 volts and frequency can be varied 4Hz to 100kHz.</a:t>
            </a:r>
            <a:endParaRPr b="0" lang="en-IN" sz="3200" spc="-1" strike="noStrike">
              <a:latin typeface="Arial"/>
            </a:endParaRPr>
          </a:p>
          <a:p>
            <a:pPr algn="just">
              <a:lnSpc>
                <a:spcPct val="100000"/>
              </a:lnSpc>
            </a:pPr>
            <a:endParaRPr b="0" lang="en-IN" sz="3200" spc="-1" strike="noStrike">
              <a:latin typeface="Arial"/>
            </a:endParaRPr>
          </a:p>
          <a:p>
            <a:pPr marL="432000" indent="-322560">
              <a:lnSpc>
                <a:spcPct val="100000"/>
              </a:lnSpc>
            </a:pPr>
            <a:r>
              <a:rPr b="0" lang="en-IN" sz="3200" spc="-1" strike="noStrike">
                <a:solidFill>
                  <a:srgbClr val="000000"/>
                </a:solidFill>
                <a:latin typeface="Arial"/>
                <a:ea typeface="DejaVu Sans"/>
              </a:rPr>
              <a:t> </a:t>
            </a:r>
            <a:endParaRPr b="0" lang="en-IN" sz="3200" spc="-1" strike="noStrike">
              <a:latin typeface="Arial"/>
            </a:endParaRPr>
          </a:p>
          <a:p>
            <a:pPr marL="432000" indent="-322560">
              <a:lnSpc>
                <a:spcPct val="100000"/>
              </a:lnSpc>
            </a:pPr>
            <a:r>
              <a:rPr b="0" lang="en-IN" sz="3200" spc="-1" strike="noStrike">
                <a:solidFill>
                  <a:srgbClr val="000000"/>
                </a:solidFill>
                <a:latin typeface="Arial"/>
                <a:ea typeface="DejaVu Sans"/>
              </a:rPr>
              <a:t> </a:t>
            </a:r>
            <a:endParaRPr b="0" lang="en-IN" sz="3200" spc="-1" strike="noStrike">
              <a:latin typeface="Arial"/>
            </a:endParaRPr>
          </a:p>
        </p:txBody>
      </p:sp>
    </p:spTree>
  </p:cSld>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2" presetSubtype="4">
                                  <p:stCondLst>
                                    <p:cond delay="0"/>
                                  </p:stCondLst>
                                  <p:childTnLst>
                                    <p:set>
                                      <p:cBhvr>
                                        <p:cTn id="57" dur="1" fill="hold">
                                          <p:stCondLst>
                                            <p:cond delay="0"/>
                                          </p:stCondLst>
                                        </p:cTn>
                                        <p:tgtEl>
                                          <p:spTgt spid="122">
                                            <p:txEl>
                                              <p:pRg st="0" end="0"/>
                                            </p:txEl>
                                          </p:spTgt>
                                        </p:tgtEl>
                                        <p:attrNameLst>
                                          <p:attrName>style.visibility</p:attrName>
                                        </p:attrNameLst>
                                      </p:cBhvr>
                                      <p:to>
                                        <p:strVal val="visible"/>
                                      </p:to>
                                    </p:set>
                                    <p:anim calcmode="lin" valueType="num">
                                      <p:cBhvr additive="repl">
                                        <p:cTn id="58" dur="500" fill="hold"/>
                                        <p:tgtEl>
                                          <p:spTgt spid="122">
                                            <p:txEl>
                                              <p:pRg st="0" end="0"/>
                                            </p:txEl>
                                          </p:spTgt>
                                        </p:tgtEl>
                                        <p:attrNameLst>
                                          <p:attrName>ppt_x</p:attrName>
                                        </p:attrNameLst>
                                      </p:cBhvr>
                                      <p:tavLst>
                                        <p:tav tm="0">
                                          <p:val>
                                            <p:strVal val="#ppt_x"/>
                                          </p:val>
                                        </p:tav>
                                        <p:tav tm="100000">
                                          <p:val>
                                            <p:strVal val="#ppt_x"/>
                                          </p:val>
                                        </p:tav>
                                      </p:tavLst>
                                    </p:anim>
                                    <p:anim calcmode="lin" valueType="num">
                                      <p:cBhvr additive="repl">
                                        <p:cTn id="59" dur="500" fill="hold"/>
                                        <p:tgtEl>
                                          <p:spTgt spid="1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3" presetSubtype="10">
                                  <p:stCondLst>
                                    <p:cond delay="0"/>
                                  </p:stCondLst>
                                  <p:childTnLst>
                                    <p:set>
                                      <p:cBhvr>
                                        <p:cTn id="63" dur="1" fill="hold">
                                          <p:stCondLst>
                                            <p:cond delay="0"/>
                                          </p:stCondLst>
                                        </p:cTn>
                                        <p:tgtEl>
                                          <p:spTgt spid="123">
                                            <p:txEl>
                                              <p:pRg st="0" end="0"/>
                                            </p:txEl>
                                          </p:spTgt>
                                        </p:tgtEl>
                                        <p:attrNameLst>
                                          <p:attrName>style.visibility</p:attrName>
                                        </p:attrNameLst>
                                      </p:cBhvr>
                                      <p:to>
                                        <p:strVal val="visible"/>
                                      </p:to>
                                    </p:set>
                                    <p:animEffect filter="blinds(horizontal)" transition="in">
                                      <p:cBhvr additive="repl">
                                        <p:cTn id="64" dur="500"/>
                                        <p:tgtEl>
                                          <p:spTgt spid="123">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3" presetSubtype="10">
                                  <p:stCondLst>
                                    <p:cond delay="0"/>
                                  </p:stCondLst>
                                  <p:childTnLst>
                                    <p:set>
                                      <p:cBhvr>
                                        <p:cTn id="6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69" dur="500"/>
                                        <p:tgtEl>
                                          <p:spTgt spid="123">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3" presetSubtype="10">
                                  <p:stCondLst>
                                    <p:cond delay="0"/>
                                  </p:stCondLst>
                                  <p:childTnLst>
                                    <p:set>
                                      <p:cBhvr>
                                        <p:cTn id="7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74" dur="500"/>
                                        <p:tgtEl>
                                          <p:spTgt spid="123">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3" presetSubtype="10">
                                  <p:stCondLst>
                                    <p:cond delay="0"/>
                                  </p:stCondLst>
                                  <p:childTnLst>
                                    <p:set>
                                      <p:cBhvr>
                                        <p:cTn id="7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79" dur="500"/>
                                        <p:tgtEl>
                                          <p:spTgt spid="123">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274680"/>
            <a:ext cx="9687960" cy="6979680"/>
          </a:xfrm>
          <a:prstGeom prst="rect">
            <a:avLst/>
          </a:prstGeom>
          <a:noFill/>
          <a:ln>
            <a:noFill/>
          </a:ln>
        </p:spPr>
        <p:style>
          <a:lnRef idx="0"/>
          <a:fillRef idx="0"/>
          <a:effectRef idx="0"/>
          <a:fontRef idx="minor"/>
        </p:style>
        <p:txBody>
          <a:bodyPr lIns="90000" rIns="90000" tIns="45000" bIns="45000"/>
          <a:p>
            <a:pPr marL="407880" indent="-293040" algn="just">
              <a:lnSpc>
                <a:spcPct val="100000"/>
              </a:lnSpc>
              <a:buClr>
                <a:srgbClr val="000000"/>
              </a:buClr>
              <a:buFont typeface="Arial"/>
              <a:buChar char="•"/>
            </a:pPr>
            <a:r>
              <a:rPr b="1" lang="en-IN" sz="3200" spc="-1" strike="noStrike">
                <a:solidFill>
                  <a:srgbClr val="000000"/>
                </a:solidFill>
                <a:latin typeface="Arial"/>
                <a:ea typeface="DejaVu Sans"/>
              </a:rPr>
              <a:t>Square Wave SQ2:</a:t>
            </a:r>
            <a:r>
              <a:rPr b="0" lang="en-IN" sz="3200" spc="-1" strike="noStrike">
                <a:solidFill>
                  <a:srgbClr val="000000"/>
                </a:solidFill>
                <a:latin typeface="Arial"/>
                <a:ea typeface="DejaVu Sans"/>
              </a:rPr>
              <a:t>Output swings from 0 to 5 volts and frequency can be varied 4Hz to 100kHz. The duty cycle of the output is programmable. SQR2 is not available when WG is active.</a:t>
            </a:r>
            <a:endParaRPr b="0" lang="en-IN" sz="3200" spc="-1" strike="noStrike">
              <a:latin typeface="Arial"/>
            </a:endParaRPr>
          </a:p>
          <a:p>
            <a:pPr marL="293760" indent="-293040" algn="just">
              <a:lnSpc>
                <a:spcPct val="100000"/>
              </a:lnSpc>
            </a:pPr>
            <a:endParaRPr b="0" lang="en-IN" sz="3200" spc="-1" strike="noStrike">
              <a:latin typeface="Arial"/>
            </a:endParaRPr>
          </a:p>
          <a:p>
            <a:pPr marL="407880" indent="-293040" algn="just">
              <a:lnSpc>
                <a:spcPct val="100000"/>
              </a:lnSpc>
              <a:buClr>
                <a:srgbClr val="000000"/>
              </a:buClr>
              <a:buFont typeface="Arial"/>
              <a:buChar char="•"/>
            </a:pPr>
            <a:r>
              <a:rPr b="1" lang="en-IN" sz="3200" spc="-1" strike="noStrike">
                <a:solidFill>
                  <a:srgbClr val="000000"/>
                </a:solidFill>
                <a:latin typeface="Arial"/>
                <a:ea typeface="DejaVu Sans"/>
              </a:rPr>
              <a:t>Digital Output (OD1) :</a:t>
            </a:r>
            <a:r>
              <a:rPr b="0" lang="en-IN" sz="3200" spc="-1" strike="noStrike">
                <a:solidFill>
                  <a:srgbClr val="000000"/>
                </a:solidFill>
                <a:latin typeface="Arial"/>
                <a:ea typeface="DejaVu Sans"/>
              </a:rPr>
              <a:t>The voltage at OD1 can be set to 0 or 5 volts, using software.</a:t>
            </a:r>
            <a:endParaRPr b="0" lang="en-IN" sz="3200" spc="-1" strike="noStrike">
              <a:latin typeface="Arial"/>
            </a:endParaRPr>
          </a:p>
          <a:p>
            <a:pPr marL="407880" indent="-293040">
              <a:lnSpc>
                <a:spcPct val="100000"/>
              </a:lnSpc>
            </a:pPr>
            <a:endParaRPr b="0" lang="en-IN" sz="3200" spc="-1" strike="noStrike">
              <a:latin typeface="Arial"/>
            </a:endParaRPr>
          </a:p>
          <a:p>
            <a:pPr marL="407880" indent="-293040" algn="just">
              <a:lnSpc>
                <a:spcPct val="100000"/>
              </a:lnSpc>
              <a:buClr>
                <a:srgbClr val="000000"/>
              </a:buClr>
              <a:buFont typeface="Arial"/>
              <a:buChar char="•"/>
            </a:pPr>
            <a:r>
              <a:rPr b="1" lang="en-IN" sz="3200" spc="-1" strike="noStrike">
                <a:solidFill>
                  <a:srgbClr val="000000"/>
                </a:solidFill>
                <a:latin typeface="Arial"/>
                <a:ea typeface="DejaVu Sans"/>
              </a:rPr>
              <a:t>Sine/Triangular Wave WG: </a:t>
            </a:r>
            <a:r>
              <a:rPr b="0" lang="en-IN" sz="3200" spc="-1" strike="noStrike">
                <a:solidFill>
                  <a:srgbClr val="000000"/>
                </a:solidFill>
                <a:latin typeface="Arial"/>
                <a:ea typeface="DejaVu Sans"/>
              </a:rPr>
              <a:t>Frequency can be varied from 5Hz to 5kHz. The peak value of the amplitude can be set to 3 volts, 1.0 volt or 80 mV. Shape of the output waveform is programmable. Using the GUI sine or triangular can be selected. WG bar is inverted WG.</a:t>
            </a:r>
            <a:endParaRPr b="0" lang="en-IN" sz="3200" spc="-1" strike="noStrike">
              <a:latin typeface="Arial"/>
            </a:endParaRPr>
          </a:p>
        </p:txBody>
      </p:sp>
    </p:spTree>
  </p:cSld>
  <p:timing>
    <p:tnLst>
      <p:par>
        <p:cTn id="80" dur="indefinite" restart="never" nodeType="tmRoot">
          <p:childTnLst>
            <p:seq>
              <p:cTn id="81" dur="indefinite" nodeType="mainSeq">
                <p:childTnLst>
                  <p:par>
                    <p:cTn id="82" fill="hold">
                      <p:stCondLst>
                        <p:cond delay="indefinite"/>
                      </p:stCondLst>
                      <p:childTnLst>
                        <p:par>
                          <p:cTn id="83" fill="hold">
                            <p:stCondLst>
                              <p:cond delay="0"/>
                            </p:stCondLst>
                            <p:childTnLst>
                              <p:par>
                                <p:cTn id="84" nodeType="clickEffect" fill="hold" presetClass="entr" presetID="20">
                                  <p:stCondLst>
                                    <p:cond delay="0"/>
                                  </p:stCondLst>
                                  <p:childTnLst>
                                    <p:set>
                                      <p:cBhvr>
                                        <p:cTn id="85" dur="1" fill="hold">
                                          <p:stCondLst>
                                            <p:cond delay="0"/>
                                          </p:stCondLst>
                                        </p:cTn>
                                        <p:tgtEl>
                                          <p:spTgt spid="124">
                                            <p:txEl>
                                              <p:pRg st="0" end="0"/>
                                            </p:txEl>
                                          </p:spTgt>
                                        </p:tgtEl>
                                        <p:attrNameLst>
                                          <p:attrName>style.visibility</p:attrName>
                                        </p:attrNameLst>
                                      </p:cBhvr>
                                      <p:to>
                                        <p:strVal val="visible"/>
                                      </p:to>
                                    </p:set>
                                    <p:animEffect filter="wedge" transition="in">
                                      <p:cBhvr additive="repl">
                                        <p:cTn id="86" dur="2000"/>
                                        <p:tgtEl>
                                          <p:spTgt spid="124">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0">
                                  <p:stCondLst>
                                    <p:cond delay="0"/>
                                  </p:stCondLst>
                                  <p:childTnLst>
                                    <p:set>
                                      <p:cBhvr>
                                        <p:cTn id="90" dur="1" fill="hold">
                                          <p:stCondLst>
                                            <p:cond delay="0"/>
                                          </p:stCondLst>
                                        </p:cTn>
                                        <p:tgtEl>
                                          <p:spTgt spid="124">
                                            <p:txEl>
                                              <p:pRg st="2" end="2"/>
                                            </p:txEl>
                                          </p:spTgt>
                                        </p:tgtEl>
                                        <p:attrNameLst>
                                          <p:attrName>style.visibility</p:attrName>
                                        </p:attrNameLst>
                                      </p:cBhvr>
                                      <p:to>
                                        <p:strVal val="visible"/>
                                      </p:to>
                                    </p:set>
                                    <p:animEffect filter="wedge" transition="in">
                                      <p:cBhvr additive="repl">
                                        <p:cTn id="91" dur="2000"/>
                                        <p:tgtEl>
                                          <p:spTgt spid="124">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20">
                                  <p:stCondLst>
                                    <p:cond delay="0"/>
                                  </p:stCondLst>
                                  <p:childTnLst>
                                    <p:set>
                                      <p:cBhvr>
                                        <p:cTn id="95" dur="1" fill="hold">
                                          <p:stCondLst>
                                            <p:cond delay="0"/>
                                          </p:stCondLst>
                                        </p:cTn>
                                        <p:tgtEl>
                                          <p:spTgt spid="124">
                                            <p:txEl>
                                              <p:pRg st="4" end="4"/>
                                            </p:txEl>
                                          </p:spTgt>
                                        </p:tgtEl>
                                        <p:attrNameLst>
                                          <p:attrName>style.visibility</p:attrName>
                                        </p:attrNameLst>
                                      </p:cBhvr>
                                      <p:to>
                                        <p:strVal val="visible"/>
                                      </p:to>
                                    </p:set>
                                    <p:animEffect filter="wedge" transition="in">
                                      <p:cBhvr additive="repl">
                                        <p:cTn id="96" dur="2000"/>
                                        <p:tgtEl>
                                          <p:spTgt spid="124">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239760" y="731880"/>
            <a:ext cx="9619200" cy="6190560"/>
          </a:xfrm>
          <a:prstGeom prst="rect">
            <a:avLst/>
          </a:prstGeom>
          <a:noFill/>
          <a:ln>
            <a:noFill/>
          </a:ln>
        </p:spPr>
        <p:style>
          <a:lnRef idx="0"/>
          <a:fillRef idx="0"/>
          <a:effectRef idx="0"/>
          <a:fontRef idx="minor"/>
        </p:style>
        <p:txBody>
          <a:bodyPr lIns="0" rIns="0" tIns="0" bIns="0"/>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Capacitance meter IN1:</a:t>
            </a:r>
            <a:r>
              <a:rPr b="0" lang="en-IN" sz="3200" spc="-1" strike="noStrike">
                <a:solidFill>
                  <a:srgbClr val="000000"/>
                </a:solidFill>
                <a:latin typeface="Arial"/>
                <a:ea typeface="DejaVu Sans"/>
              </a:rPr>
              <a:t>Capacitance connected between IN1 and Ground can be measured. It works better for lower capacitance values, upto 10 nanoFarads.</a:t>
            </a:r>
            <a:endParaRPr b="0" lang="en-IN" sz="3200" spc="-1" strike="noStrike">
              <a:latin typeface="Arial"/>
            </a:endParaRPr>
          </a:p>
          <a:p>
            <a:pPr marL="432000" indent="-322560" algn="just">
              <a:lnSpc>
                <a:spcPct val="100000"/>
              </a:lnSpc>
            </a:pPr>
            <a:endParaRPr b="0" lang="en-IN" sz="3200" spc="-1" strike="noStrike">
              <a:latin typeface="Arial"/>
            </a:endParaRPr>
          </a:p>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Frequency Counter IN2:</a:t>
            </a:r>
            <a:r>
              <a:rPr b="0" lang="en-IN" sz="3200" spc="-1" strike="noStrike">
                <a:solidFill>
                  <a:srgbClr val="000000"/>
                </a:solidFill>
                <a:latin typeface="Arial"/>
                <a:ea typeface="DejaVu Sans"/>
              </a:rPr>
              <a:t>Capable of measuring frequencies upto several Mhz.</a:t>
            </a:r>
            <a:endParaRPr b="0" lang="en-IN" sz="3200" spc="-1" strike="noStrike">
              <a:latin typeface="Arial"/>
            </a:endParaRPr>
          </a:p>
          <a:p>
            <a:pPr marL="432000" indent="-322560" algn="just">
              <a:lnSpc>
                <a:spcPct val="100000"/>
              </a:lnSpc>
            </a:pPr>
            <a:r>
              <a:rPr b="0" lang="en-IN" sz="3200" spc="-1" strike="noStrike">
                <a:solidFill>
                  <a:srgbClr val="000000"/>
                </a:solidFill>
                <a:latin typeface="Arial"/>
                <a:ea typeface="DejaVu Sans"/>
              </a:rPr>
              <a:t> </a:t>
            </a:r>
            <a:endParaRPr b="0" lang="en-IN" sz="3200" spc="-1" strike="noStrike">
              <a:latin typeface="Arial"/>
            </a:endParaRPr>
          </a:p>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Resistive Sensor Input (SEN):</a:t>
            </a:r>
            <a:r>
              <a:rPr b="0" lang="en-IN" sz="3200" spc="-1" strike="noStrike">
                <a:solidFill>
                  <a:srgbClr val="000000"/>
                </a:solidFill>
                <a:latin typeface="Arial"/>
                <a:ea typeface="DejaVu Sans"/>
              </a:rPr>
              <a:t>This is mainly meant for sensors like Light Dependent Resistor, Thermistor, Photo-transistor etc. SEN is internally connected to 3.3 volts through a</a:t>
            </a:r>
            <a:r>
              <a:rPr b="0" lang="en-IN" sz="3200" spc="-1" strike="noStrike">
                <a:solidFill>
                  <a:srgbClr val="800000"/>
                </a:solidFill>
                <a:latin typeface="Arial"/>
                <a:ea typeface="DejaVu Sans"/>
              </a:rPr>
              <a:t> 5.1k</a:t>
            </a:r>
            <a:r>
              <a:rPr b="0" lang="en-IN" sz="3200" spc="-1" strike="noStrike">
                <a:solidFill>
                  <a:srgbClr val="800000"/>
                </a:solidFill>
                <a:latin typeface="Ubuntu"/>
                <a:ea typeface="Ubuntu"/>
              </a:rPr>
              <a:t>ohm</a:t>
            </a:r>
            <a:r>
              <a:rPr b="0" lang="en-IN" sz="3200" spc="-1" strike="noStrike">
                <a:solidFill>
                  <a:srgbClr val="000000"/>
                </a:solidFill>
                <a:latin typeface="Arial"/>
                <a:ea typeface="DejaVu Sans"/>
              </a:rPr>
              <a:t> resistor.</a:t>
            </a:r>
            <a:endParaRPr b="0" lang="en-IN" sz="3200" spc="-1" strike="noStrike">
              <a:latin typeface="Arial"/>
            </a:endParaRPr>
          </a:p>
          <a:p>
            <a:pPr marL="432000" indent="-322560" algn="just">
              <a:lnSpc>
                <a:spcPct val="100000"/>
              </a:lnSpc>
            </a:pPr>
            <a:r>
              <a:rPr b="0" lang="en-IN" sz="3200" spc="-1" strike="noStrike">
                <a:solidFill>
                  <a:srgbClr val="000000"/>
                </a:solidFill>
                <a:latin typeface="Arial"/>
                <a:ea typeface="DejaVu Sans"/>
              </a:rPr>
              <a:t> </a:t>
            </a:r>
            <a:endParaRPr b="0" lang="en-IN" sz="3200" spc="-1" strike="noStrike">
              <a:latin typeface="Arial"/>
            </a:endParaRPr>
          </a:p>
          <a:p>
            <a:pPr marL="432000" indent="-322560" algn="just">
              <a:lnSpc>
                <a:spcPct val="100000"/>
              </a:lnSpc>
            </a:pPr>
            <a:r>
              <a:rPr b="0" lang="en-IN" sz="3200" spc="-1" strike="noStrike">
                <a:solidFill>
                  <a:srgbClr val="000000"/>
                </a:solidFill>
                <a:latin typeface="Arial"/>
                <a:ea typeface="DejaVu Sans"/>
              </a:rPr>
              <a:t> </a:t>
            </a:r>
            <a:endParaRPr b="0" lang="en-IN" sz="3200" spc="-1" strike="noStrike">
              <a:latin typeface="Arial"/>
            </a:endParaRPr>
          </a:p>
        </p:txBody>
      </p:sp>
    </p:spTree>
  </p:cSld>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55">
                                  <p:stCondLst>
                                    <p:cond delay="0"/>
                                  </p:stCondLst>
                                  <p:childTnLst>
                                    <p:set>
                                      <p:cBhvr>
                                        <p:cTn id="102" fill="hold">
                                          <p:stCondLst>
                                            <p:cond delay="0"/>
                                          </p:stCondLst>
                                        </p:cTn>
                                        <p:tgtEl>
                                          <p:spTgt spid="125">
                                            <p:txEl>
                                              <p:pRg st="0" end="0"/>
                                            </p:txEl>
                                          </p:spTgt>
                                        </p:tgtEl>
                                        <p:attrNameLst>
                                          <p:attrName>style.visibility</p:attrName>
                                        </p:attrNameLst>
                                      </p:cBhvr>
                                      <p:to>
                                        <p:strVal val="visible"/>
                                      </p:to>
                                    </p:set>
                                    <p:anim calcmode="lin" valueType="num">
                                      <p:cBhvr additive="repl">
                                        <p:cTn id="103" dur="500" fill="hold"/>
                                        <p:tgtEl>
                                          <p:spTgt spid="125">
                                            <p:txEl>
                                              <p:pRg st="0" end="0"/>
                                            </p:txEl>
                                          </p:spTgt>
                                        </p:tgtEl>
                                        <p:attrNameLst>
                                          <p:attrName>ppt_w</p:attrName>
                                        </p:attrNameLst>
                                      </p:cBhvr>
                                      <p:tavLst>
                                        <p:tav tm="0">
                                          <p:val>
                                            <p:strVal val="#ppt_w*0.70"/>
                                          </p:val>
                                        </p:tav>
                                        <p:tav tm="100000">
                                          <p:val>
                                            <p:strVal val="#ppt_w"/>
                                          </p:val>
                                        </p:tav>
                                      </p:tavLst>
                                    </p:anim>
                                    <p:anim calcmode="lin" valueType="num">
                                      <p:cBhvr additive="repl">
                                        <p:cTn id="104" dur="500" fill="hold"/>
                                        <p:tgtEl>
                                          <p:spTgt spid="125">
                                            <p:txEl>
                                              <p:pRg st="0" end="0"/>
                                            </p:txEl>
                                          </p:spTgt>
                                        </p:tgtEl>
                                        <p:attrNameLst>
                                          <p:attrName>ppt_h</p:attrName>
                                        </p:attrNameLst>
                                      </p:cBhvr>
                                      <p:tavLst>
                                        <p:tav tm="0">
                                          <p:val>
                                            <p:strVal val="#ppt_h"/>
                                          </p:val>
                                        </p:tav>
                                        <p:tav tm="100000">
                                          <p:val>
                                            <p:strVal val="#ppt_h"/>
                                          </p:val>
                                        </p:tav>
                                      </p:tavLst>
                                    </p:anim>
                                    <p:animEffect filter="fade" transition="in">
                                      <p:cBhvr additive="repl">
                                        <p:cTn id="105" dur="500"/>
                                        <p:tgtEl>
                                          <p:spTgt spid="125">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nodeType="clickEffect" fill="hold" presetClass="entr" presetID="55">
                                  <p:stCondLst>
                                    <p:cond delay="0"/>
                                  </p:stCondLst>
                                  <p:childTnLst>
                                    <p:set>
                                      <p:cBhvr>
                                        <p:cTn id="109" dur="1" fill="hold">
                                          <p:stCondLst>
                                            <p:cond delay="0"/>
                                          </p:stCondLst>
                                        </p:cTn>
                                        <p:tgtEl>
                                          <p:spTgt spid="125">
                                            <p:txEl>
                                              <p:pRg st="2" end="2"/>
                                            </p:txEl>
                                          </p:spTgt>
                                        </p:tgtEl>
                                        <p:attrNameLst>
                                          <p:attrName>style.visibility</p:attrName>
                                        </p:attrNameLst>
                                      </p:cBhvr>
                                      <p:to>
                                        <p:strVal val="visible"/>
                                      </p:to>
                                    </p:set>
                                    <p:anim calcmode="lin" valueType="num">
                                      <p:cBhvr additive="repl">
                                        <p:cTn id="110" dur="1000" fill="hold"/>
                                        <p:tgtEl>
                                          <p:spTgt spid="125">
                                            <p:txEl>
                                              <p:pRg st="2" end="2"/>
                                            </p:txEl>
                                          </p:spTgt>
                                        </p:tgtEl>
                                        <p:attrNameLst>
                                          <p:attrName>ppt_w</p:attrName>
                                        </p:attrNameLst>
                                      </p:cBhvr>
                                      <p:tavLst>
                                        <p:tav tm="0">
                                          <p:val>
                                            <p:strVal val="#ppt_w*0.70"/>
                                          </p:val>
                                        </p:tav>
                                        <p:tav tm="100000">
                                          <p:val>
                                            <p:strVal val="#ppt_w"/>
                                          </p:val>
                                        </p:tav>
                                      </p:tavLst>
                                    </p:anim>
                                    <p:anim calcmode="lin" valueType="num">
                                      <p:cBhvr additive="repl">
                                        <p:cTn id="111" dur="1000" fill="hold"/>
                                        <p:tgtEl>
                                          <p:spTgt spid="125">
                                            <p:txEl>
                                              <p:pRg st="2" end="2"/>
                                            </p:txEl>
                                          </p:spTgt>
                                        </p:tgtEl>
                                        <p:attrNameLst>
                                          <p:attrName>ppt_h</p:attrName>
                                        </p:attrNameLst>
                                      </p:cBhvr>
                                      <p:tavLst>
                                        <p:tav tm="0">
                                          <p:val>
                                            <p:strVal val="#ppt_h"/>
                                          </p:val>
                                        </p:tav>
                                        <p:tav tm="100000">
                                          <p:val>
                                            <p:strVal val="#ppt_h"/>
                                          </p:val>
                                        </p:tav>
                                      </p:tavLst>
                                    </p:anim>
                                    <p:animEffect filter="fade" transition="in">
                                      <p:cBhvr additive="repl">
                                        <p:cTn id="112" dur="1000"/>
                                        <p:tgtEl>
                                          <p:spTgt spid="125">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55">
                                  <p:stCondLst>
                                    <p:cond delay="0"/>
                                  </p:stCondLst>
                                  <p:childTnLst>
                                    <p:set>
                                      <p:cBhvr>
                                        <p:cTn id="116" dur="1" fill="hold">
                                          <p:stCondLst>
                                            <p:cond delay="0"/>
                                          </p:stCondLst>
                                        </p:cTn>
                                        <p:tgtEl>
                                          <p:spTgt spid="125">
                                            <p:txEl>
                                              <p:pRg st="4" end="4"/>
                                            </p:txEl>
                                          </p:spTgt>
                                        </p:tgtEl>
                                        <p:attrNameLst>
                                          <p:attrName>style.visibility</p:attrName>
                                        </p:attrNameLst>
                                      </p:cBhvr>
                                      <p:to>
                                        <p:strVal val="visible"/>
                                      </p:to>
                                    </p:set>
                                    <p:anim calcmode="lin" valueType="num">
                                      <p:cBhvr additive="repl">
                                        <p:cTn id="117" dur="1000" fill="hold"/>
                                        <p:tgtEl>
                                          <p:spTgt spid="125">
                                            <p:txEl>
                                              <p:pRg st="4" end="4"/>
                                            </p:txEl>
                                          </p:spTgt>
                                        </p:tgtEl>
                                        <p:attrNameLst>
                                          <p:attrName>ppt_w</p:attrName>
                                        </p:attrNameLst>
                                      </p:cBhvr>
                                      <p:tavLst>
                                        <p:tav tm="0">
                                          <p:val>
                                            <p:strVal val="#ppt_w*0.70"/>
                                          </p:val>
                                        </p:tav>
                                        <p:tav tm="100000">
                                          <p:val>
                                            <p:strVal val="#ppt_w"/>
                                          </p:val>
                                        </p:tav>
                                      </p:tavLst>
                                    </p:anim>
                                    <p:anim calcmode="lin" valueType="num">
                                      <p:cBhvr additive="repl">
                                        <p:cTn id="118" dur="1000" fill="hold"/>
                                        <p:tgtEl>
                                          <p:spTgt spid="125">
                                            <p:txEl>
                                              <p:pRg st="4" end="4"/>
                                            </p:txEl>
                                          </p:spTgt>
                                        </p:tgtEl>
                                        <p:attrNameLst>
                                          <p:attrName>ppt_h</p:attrName>
                                        </p:attrNameLst>
                                      </p:cBhvr>
                                      <p:tavLst>
                                        <p:tav tm="0">
                                          <p:val>
                                            <p:strVal val="#ppt_h"/>
                                          </p:val>
                                        </p:tav>
                                        <p:tav tm="100000">
                                          <p:val>
                                            <p:strVal val="#ppt_h"/>
                                          </p:val>
                                        </p:tav>
                                      </p:tavLst>
                                    </p:anim>
                                    <p:animEffect filter="fade" transition="in">
                                      <p:cBhvr additive="repl">
                                        <p:cTn id="119" dur="1000"/>
                                        <p:tgtEl>
                                          <p:spTgt spid="125">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0" y="351000"/>
            <a:ext cx="9763920" cy="6705000"/>
          </a:xfrm>
          <a:prstGeom prst="rect">
            <a:avLst/>
          </a:prstGeom>
          <a:noFill/>
          <a:ln>
            <a:noFill/>
          </a:ln>
        </p:spPr>
        <p:style>
          <a:lnRef idx="0"/>
          <a:fillRef idx="0"/>
          <a:effectRef idx="0"/>
          <a:fontRef idx="minor"/>
        </p:style>
        <p:txBody>
          <a:bodyPr lIns="90000" rIns="90000" tIns="45000" bIns="45000"/>
          <a:p>
            <a:pPr marL="407880" indent="-293040" algn="just">
              <a:lnSpc>
                <a:spcPct val="100000"/>
              </a:lnSpc>
              <a:buClr>
                <a:srgbClr val="000000"/>
              </a:buClr>
              <a:buFont typeface="Arial"/>
              <a:buChar char="•"/>
            </a:pPr>
            <a:r>
              <a:rPr b="1" lang="en-IN" sz="3200" spc="-1" strike="noStrike">
                <a:solidFill>
                  <a:srgbClr val="000000"/>
                </a:solidFill>
                <a:latin typeface="Arial"/>
                <a:ea typeface="DejaVu Sans"/>
              </a:rPr>
              <a:t>Analog Inputs, A1 &amp; A2: </a:t>
            </a:r>
            <a:r>
              <a:rPr b="0" lang="en-IN" sz="3200" spc="-1" strike="noStrike">
                <a:solidFill>
                  <a:srgbClr val="000000"/>
                </a:solidFill>
                <a:latin typeface="Arial"/>
                <a:ea typeface="DejaVu Sans"/>
              </a:rPr>
              <a:t>Can measure voltage within the A±16 volts range. The input voltage range can be selected from .5V to 16V fulls cale. Voltage at these terminals can be displayed as a function of time, giving the functionality of a low frequency oscilloscope. The maximum sampling rate is 1 Msps /channel.</a:t>
            </a:r>
            <a:endParaRPr b="0" lang="en-IN" sz="3200" spc="-1" strike="noStrike">
              <a:latin typeface="Arial"/>
            </a:endParaRPr>
          </a:p>
          <a:p>
            <a:pPr marL="293760" indent="-293040" algn="just">
              <a:lnSpc>
                <a:spcPct val="100000"/>
              </a:lnSpc>
            </a:pPr>
            <a:endParaRPr b="0" lang="en-IN" sz="3200" spc="-1" strike="noStrike">
              <a:latin typeface="Arial"/>
            </a:endParaRPr>
          </a:p>
          <a:p>
            <a:pPr marL="293760" indent="-293040" algn="just">
              <a:lnSpc>
                <a:spcPct val="100000"/>
              </a:lnSpc>
              <a:buClr>
                <a:srgbClr val="000000"/>
              </a:buClr>
              <a:buFont typeface="Arial"/>
              <a:buChar char="•"/>
            </a:pPr>
            <a:r>
              <a:rPr b="1" lang="en-IN" sz="3200" spc="-1" strike="noStrike">
                <a:solidFill>
                  <a:srgbClr val="000000"/>
                </a:solidFill>
                <a:latin typeface="Arial"/>
                <a:ea typeface="DejaVu Sans"/>
              </a:rPr>
              <a:t>A±3.3V Analog Input A3:</a:t>
            </a:r>
            <a:r>
              <a:rPr b="0" lang="en-IN" sz="3200" spc="-1" strike="noStrike">
                <a:solidFill>
                  <a:srgbClr val="000000"/>
                </a:solidFill>
                <a:latin typeface="Arial"/>
                <a:ea typeface="DejaVu Sans"/>
              </a:rPr>
              <a:t>Can measure voltage within the Â± 3.3 volts range. The input can be amplified by connecting a resistor from Rg to Ground.This enables displaying very small amplitude signals. </a:t>
            </a:r>
            <a:endParaRPr b="0" lang="en-IN" sz="3200" spc="-1" strike="noStrike">
              <a:latin typeface="Arial"/>
            </a:endParaRPr>
          </a:p>
          <a:p>
            <a:pPr algn="just">
              <a:lnSpc>
                <a:spcPct val="100000"/>
              </a:lnSpc>
            </a:pPr>
            <a:r>
              <a:rPr b="0" lang="en-IN" sz="3200" spc="-1" strike="noStrike">
                <a:solidFill>
                  <a:srgbClr val="000000"/>
                </a:solidFill>
                <a:latin typeface="Arial"/>
                <a:ea typeface="DejaVu Sans"/>
              </a:rPr>
              <a:t> </a:t>
            </a:r>
            <a:endParaRPr b="0" lang="en-IN" sz="3200" spc="-1" strike="noStrike">
              <a:latin typeface="Arial"/>
            </a:endParaRPr>
          </a:p>
        </p:txBody>
      </p:sp>
      <p:sp>
        <p:nvSpPr>
          <p:cNvPr id="127" name="CustomShape 2"/>
          <p:cNvSpPr/>
          <p:nvPr/>
        </p:nvSpPr>
        <p:spPr>
          <a:xfrm>
            <a:off x="95760" y="-544680"/>
            <a:ext cx="10343520" cy="7676640"/>
          </a:xfrm>
          <a:prstGeom prst="rect">
            <a:avLst/>
          </a:prstGeom>
          <a:noFill/>
          <a:ln>
            <a:noFill/>
          </a:ln>
        </p:spPr>
        <p:style>
          <a:lnRef idx="0"/>
          <a:fillRef idx="0"/>
          <a:effectRef idx="0"/>
          <a:fontRef idx="minor"/>
        </p:style>
        <p:txBody>
          <a:bodyPr lIns="90000" rIns="90000" tIns="45000" bIns="45000"/>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128" name="CustomShape 3"/>
          <p:cNvSpPr/>
          <p:nvPr/>
        </p:nvSpPr>
        <p:spPr>
          <a:xfrm>
            <a:off x="289440" y="5832000"/>
            <a:ext cx="9790560" cy="1257480"/>
          </a:xfrm>
          <a:prstGeom prst="rect">
            <a:avLst/>
          </a:prstGeom>
          <a:noFill/>
          <a:ln>
            <a:noFill/>
          </a:ln>
        </p:spPr>
        <p:style>
          <a:lnRef idx="0"/>
          <a:fillRef idx="0"/>
          <a:effectRef idx="0"/>
          <a:fontRef idx="minor"/>
        </p:style>
      </p:sp>
    </p:spTree>
  </p:cSld>
  <p:timing>
    <p:tnLst>
      <p:par>
        <p:cTn id="120" dur="indefinite" restart="never" nodeType="tmRoot">
          <p:childTnLst>
            <p:seq>
              <p:cTn id="121" dur="indefinite" nodeType="mainSeq">
                <p:childTnLst>
                  <p:par>
                    <p:cTn id="122" fill="hold">
                      <p:stCondLst>
                        <p:cond delay="indefinite"/>
                      </p:stCondLst>
                      <p:childTnLst>
                        <p:par>
                          <p:cTn id="123" fill="hold">
                            <p:stCondLst>
                              <p:cond delay="0"/>
                            </p:stCondLst>
                            <p:childTnLst>
                              <p:par>
                                <p:cTn id="124" nodeType="clickEffect" fill="hold" presetClass="entr" presetID="8" presetSubtype="16">
                                  <p:stCondLst>
                                    <p:cond delay="0"/>
                                  </p:stCondLst>
                                  <p:childTnLst>
                                    <p:set>
                                      <p:cBhvr>
                                        <p:cTn id="125" dur="1" fill="hold">
                                          <p:stCondLst>
                                            <p:cond delay="0"/>
                                          </p:stCondLst>
                                        </p:cTn>
                                        <p:tgtEl>
                                          <p:spTgt spid="126">
                                            <p:txEl>
                                              <p:pRg st="0" end="0"/>
                                            </p:txEl>
                                          </p:spTgt>
                                        </p:tgtEl>
                                        <p:attrNameLst>
                                          <p:attrName>style.visibility</p:attrName>
                                        </p:attrNameLst>
                                      </p:cBhvr>
                                      <p:to>
                                        <p:strVal val="visible"/>
                                      </p:to>
                                    </p:set>
                                    <p:animEffect filter="diamond(in)" transition="in">
                                      <p:cBhvr additive="repl">
                                        <p:cTn id="126" dur="2000"/>
                                        <p:tgtEl>
                                          <p:spTgt spid="126">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6" presetSubtype="26">
                                  <p:stCondLst>
                                    <p:cond delay="0"/>
                                  </p:stCondLst>
                                  <p:childTnLst>
                                    <p:set>
                                      <p:cBhvr>
                                        <p:cTn id="130" dur="1" fill="hold">
                                          <p:stCondLst>
                                            <p:cond delay="0"/>
                                          </p:stCondLst>
                                        </p:cTn>
                                        <p:tgtEl>
                                          <p:spTgt spid="126">
                                            <p:txEl>
                                              <p:pRg st="2" end="2"/>
                                            </p:txEl>
                                          </p:spTgt>
                                        </p:tgtEl>
                                        <p:attrNameLst>
                                          <p:attrName>style.visibility</p:attrName>
                                        </p:attrNameLst>
                                      </p:cBhvr>
                                      <p:to>
                                        <p:strVal val="visible"/>
                                      </p:to>
                                    </p:set>
                                    <p:animEffect filter="barn(inHorizontal)" transition="in">
                                      <p:cBhvr additive="repl">
                                        <p:cTn id="131" dur="500"/>
                                        <p:tgtEl>
                                          <p:spTgt spid="126">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673920"/>
            <a:ext cx="9070200" cy="6478560"/>
          </a:xfrm>
          <a:prstGeom prst="rect">
            <a:avLst/>
          </a:prstGeom>
          <a:noFill/>
          <a:ln>
            <a:noFill/>
          </a:ln>
        </p:spPr>
        <p:style>
          <a:lnRef idx="0"/>
          <a:fillRef idx="0"/>
          <a:effectRef idx="0"/>
          <a:fontRef idx="minor"/>
        </p:style>
        <p:txBody>
          <a:bodyPr lIns="0" rIns="0" tIns="0" bIns="0"/>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I2C Sensor Interface:</a:t>
            </a:r>
            <a:r>
              <a:rPr b="0" lang="en-IN" sz="3200" spc="-1" strike="noStrike">
                <a:solidFill>
                  <a:srgbClr val="000000"/>
                </a:solidFill>
                <a:latin typeface="Arial"/>
                <a:ea typeface="DejaVu Sans"/>
              </a:rPr>
              <a:t>The four connections (+5V, Ground, SCL and SDA) of the 8 terminal berg strip supports I2C sensors.The software is capable of recognizing a large number of commercially available I2C sensors.</a:t>
            </a:r>
            <a:endParaRPr b="0" lang="en-IN" sz="3200" spc="-1" strike="noStrike">
              <a:latin typeface="Arial"/>
            </a:endParaRPr>
          </a:p>
          <a:p>
            <a:pPr>
              <a:lnSpc>
                <a:spcPct val="100000"/>
              </a:lnSpc>
            </a:pPr>
            <a:endParaRPr b="0" lang="en-IN" sz="3200" spc="-1" strike="noStrike">
              <a:latin typeface="Arial"/>
            </a:endParaRPr>
          </a:p>
          <a:p>
            <a:pPr>
              <a:lnSpc>
                <a:spcPct val="100000"/>
              </a:lnSpc>
            </a:pPr>
            <a:endParaRPr b="0" lang="en-IN" sz="3200" spc="-1" strike="noStrike">
              <a:latin typeface="Arial"/>
            </a:endParaRPr>
          </a:p>
          <a:p>
            <a:pPr marL="432000" indent="-322560" algn="just">
              <a:lnSpc>
                <a:spcPct val="100000"/>
              </a:lnSpc>
              <a:buClr>
                <a:srgbClr val="000000"/>
              </a:buClr>
              <a:buSzPct val="45000"/>
              <a:buFont typeface="Wingdings" charset="2"/>
              <a:buChar char=""/>
            </a:pPr>
            <a:r>
              <a:rPr b="1" lang="en-IN" sz="3200" spc="-1" strike="noStrike">
                <a:solidFill>
                  <a:srgbClr val="000000"/>
                </a:solidFill>
                <a:latin typeface="Arial"/>
                <a:ea typeface="DejaVu Sans"/>
              </a:rPr>
              <a:t>Â±6V /10mA Power supply:</a:t>
            </a:r>
            <a:r>
              <a:rPr b="0" lang="en-IN" sz="3200" spc="-1" strike="noStrike">
                <a:solidFill>
                  <a:srgbClr val="000000"/>
                </a:solidFill>
                <a:latin typeface="Arial"/>
                <a:ea typeface="DejaVu Sans"/>
              </a:rPr>
              <a:t>The VR+ and VR- are regulated power outputs. They can supply very little current, but good enough to power an Op-Amp.</a:t>
            </a:r>
            <a:endParaRPr b="0" lang="en-IN" sz="3200" spc="-1" strike="noStrike">
              <a:latin typeface="Arial"/>
            </a:endParaRPr>
          </a:p>
        </p:txBody>
      </p:sp>
      <p:sp>
        <p:nvSpPr>
          <p:cNvPr id="130" name="CustomShape 2"/>
          <p:cNvSpPr/>
          <p:nvPr/>
        </p:nvSpPr>
        <p:spPr>
          <a:xfrm>
            <a:off x="544680" y="274680"/>
            <a:ext cx="8762400" cy="2039760"/>
          </a:xfrm>
          <a:prstGeom prst="rect">
            <a:avLst/>
          </a:prstGeom>
          <a:noFill/>
          <a:ln>
            <a:noFill/>
          </a:ln>
        </p:spPr>
        <p:style>
          <a:lnRef idx="0"/>
          <a:fillRef idx="0"/>
          <a:effectRef idx="0"/>
          <a:fontRef idx="minor"/>
        </p:style>
        <p:txBody>
          <a:bodyPr lIns="90000" rIns="90000" tIns="45000" bIns="45000"/>
          <a:p>
            <a:pPr marL="228600" indent="-227880" algn="just">
              <a:lnSpc>
                <a:spcPct val="100000"/>
              </a:lnSpc>
              <a:buClr>
                <a:srgbClr val="000000"/>
              </a:buClr>
              <a:buFont typeface="Arial"/>
              <a:buChar char="•"/>
            </a:pPr>
            <a:r>
              <a:rPr b="1" lang="en-IN" sz="3200" spc="-1" strike="noStrike">
                <a:solidFill>
                  <a:srgbClr val="000000"/>
                </a:solidFill>
                <a:latin typeface="Arial"/>
                <a:ea typeface="DejaVu Sans"/>
              </a:rPr>
              <a:t>Microphone input MIC</a:t>
            </a:r>
            <a:r>
              <a:rPr b="0" lang="en-IN" sz="3200" spc="-1" strike="noStrike">
                <a:solidFill>
                  <a:srgbClr val="000000"/>
                </a:solidFill>
                <a:latin typeface="Arial"/>
                <a:ea typeface="DejaVu Sans"/>
              </a:rPr>
              <a:t>: This enables  displaying very small amplitude signals. </a:t>
            </a:r>
            <a:endParaRPr b="0" lang="en-IN" sz="3200" spc="-1" strike="noStrike">
              <a:latin typeface="Arial"/>
            </a:endParaRPr>
          </a:p>
          <a:p>
            <a:pPr algn="just">
              <a:lnSpc>
                <a:spcPct val="100000"/>
              </a:lnSpc>
            </a:pPr>
            <a:endParaRPr b="0" lang="en-IN" sz="3200" spc="-1" strike="noStrike">
              <a:latin typeface="Arial"/>
            </a:endParaRPr>
          </a:p>
          <a:p>
            <a:pPr>
              <a:lnSpc>
                <a:spcPct val="100000"/>
              </a:lnSpc>
            </a:pPr>
            <a:endParaRPr b="0" lang="en-IN" sz="3200" spc="-1" strike="noStrike">
              <a:latin typeface="Arial"/>
            </a:endParaRPr>
          </a:p>
        </p:txBody>
      </p:sp>
    </p:spTree>
  </p:cSld>
  <p:timing>
    <p:tnLst>
      <p:par>
        <p:cTn id="132" dur="indefinite" restart="never" nodeType="tmRoot">
          <p:childTnLst>
            <p:seq>
              <p:cTn id="13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291</TotalTime>
  <Application>LibreOffice/6.0.3.2$Linux_X86_64 LibreOffice_project/00m0$Build-2</Application>
  <Words>1224</Words>
  <Paragraphs>178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2018-07-28T16:26:50Z</dcterms:created>
  <dc:creator/>
  <dc:description/>
  <dc:language>en-IN</dc:language>
  <cp:lastModifiedBy/>
  <dcterms:modified xsi:type="dcterms:W3CDTF">2018-08-11T07:31:50Z</dcterms:modified>
  <cp:revision>33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