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7" r:id="rId10"/>
    <p:sldId id="266" r:id="rId11"/>
    <p:sldId id="270" r:id="rId12"/>
    <p:sldId id="268" r:id="rId13"/>
    <p:sldId id="269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661" autoAdjust="0"/>
  </p:normalViewPr>
  <p:slideViewPr>
    <p:cSldViewPr snapToGrid="0" snapToObjects="1">
      <p:cViewPr varScale="1">
        <p:scale>
          <a:sx n="76" d="100"/>
          <a:sy n="76" d="100"/>
        </p:scale>
        <p:origin x="-2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1107E-B72D-3342-B0DA-ED2E80D4357E}" type="datetimeFigureOut">
              <a:rPr lang="en-US" smtClean="0"/>
              <a:t>7/25/16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5B6BA-680C-9F4B-B9D9-E395E2383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1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Term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ansible</a:t>
            </a:r>
            <a:r>
              <a:rPr lang="en-US" baseline="0" dirty="0" smtClean="0"/>
              <a:t>” coined in 60’s science fiction literature and is a device used for almost instantaneous interstellar communication between devices.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“Agentless”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Ansible has no agents installed on remote machines in your deployment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Uses SSH (or alternatively a python implementation of SSH2) to interact with nodes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No background</a:t>
            </a:r>
            <a:r>
              <a:rPr lang="en-US" baseline="0" dirty="0" smtClean="0"/>
              <a:t> daemons or installed software running on target machines (besides python). This eliminates the need for polling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“Python”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Requires 2.6 or</a:t>
            </a:r>
            <a:r>
              <a:rPr lang="en-US" baseline="0" dirty="0" smtClean="0"/>
              <a:t> 2.7 on the machine executing commands (‘controlling machine’)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Windows currently not supported as controlling machine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Requires </a:t>
            </a:r>
            <a:r>
              <a:rPr lang="en-US" baseline="0" dirty="0" err="1" smtClean="0"/>
              <a:t>ssh</a:t>
            </a:r>
            <a:r>
              <a:rPr lang="en-US" baseline="0" dirty="0" smtClean="0"/>
              <a:t> and Python 2.5 or higher on remote machine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B6BA-680C-9F4B-B9D9-E395E23837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29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Ansible modules</a:t>
            </a:r>
            <a:r>
              <a:rPr lang="en-US" baseline="0" dirty="0" smtClean="0"/>
              <a:t> can be written in any language that returns JSON (ruby, python, </a:t>
            </a:r>
            <a:r>
              <a:rPr lang="en-US" baseline="0" dirty="0" err="1" smtClean="0"/>
              <a:t>perl</a:t>
            </a:r>
            <a:r>
              <a:rPr lang="en-US" baseline="0" dirty="0" smtClean="0"/>
              <a:t>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B6BA-680C-9F4B-B9D9-E395E23837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80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B6BA-680C-9F4B-B9D9-E395E23837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31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B6BA-680C-9F4B-B9D9-E395E23837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5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“Modules”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These are the “tasks”, “plugins”,</a:t>
            </a:r>
            <a:r>
              <a:rPr lang="en-US" baseline="0" dirty="0" smtClean="0"/>
              <a:t> “libraries”,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that do the work on a remote machine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“Authentication”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Because authentication is done via SSH, this means that you can (and should) use your existing SSH key setup to control the authentication from controlling machine to the remote machines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Authentication </a:t>
            </a:r>
            <a:r>
              <a:rPr lang="en-US" i="1" baseline="0" dirty="0" smtClean="0"/>
              <a:t>can be done</a:t>
            </a:r>
            <a:r>
              <a:rPr lang="en-US" i="0" baseline="0" dirty="0" smtClean="0"/>
              <a:t> with passwords but this is not advised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Because we use SSH keys, we don</a:t>
            </a:r>
            <a:r>
              <a:rPr lang="uk-UA" i="0" baseline="0" dirty="0" smtClean="0"/>
              <a:t>’</a:t>
            </a:r>
            <a:r>
              <a:rPr lang="en-US" i="0" baseline="0" dirty="0" smtClean="0"/>
              <a:t>t have to worry about having a certificate signing component like with Puppet</a:t>
            </a:r>
          </a:p>
          <a:p>
            <a:pPr marL="171450" indent="-171450">
              <a:buFontTx/>
              <a:buChar char="-"/>
            </a:pPr>
            <a:endParaRPr lang="en-US" i="0" baseline="0" dirty="0" smtClean="0"/>
          </a:p>
          <a:p>
            <a:pPr marL="0" indent="0">
              <a:buFontTx/>
              <a:buNone/>
            </a:pPr>
            <a:r>
              <a:rPr lang="en-US" i="0" baseline="0" dirty="0" smtClean="0"/>
              <a:t>“Idempotency”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Instead of storing/caching a representation of a server’s state at execution time (puppet/chef), </a:t>
            </a:r>
            <a:r>
              <a:rPr lang="en-US" i="0" baseline="0" dirty="0" err="1" smtClean="0"/>
              <a:t>ansible</a:t>
            </a:r>
            <a:r>
              <a:rPr lang="en-US" i="0" baseline="0" dirty="0" smtClean="0"/>
              <a:t> playbooks are written such that they can be executed multiple times without having an ill effect</a:t>
            </a:r>
          </a:p>
          <a:p>
            <a:pPr marL="0" indent="0">
              <a:buFontTx/>
              <a:buNone/>
            </a:pPr>
            <a:endParaRPr lang="en-US" i="0" baseline="0" dirty="0" smtClean="0"/>
          </a:p>
          <a:p>
            <a:pPr marL="0" indent="0">
              <a:buFontTx/>
              <a:buNone/>
            </a:pPr>
            <a:r>
              <a:rPr lang="en-US" i="0" baseline="0" dirty="0" smtClean="0"/>
              <a:t>“JSON”</a:t>
            </a:r>
          </a:p>
          <a:p>
            <a:pPr marL="0" indent="0">
              <a:buFontTx/>
              <a:buNone/>
            </a:pPr>
            <a:r>
              <a:rPr lang="en-US" i="0" baseline="0" dirty="0" smtClean="0"/>
              <a:t>- Under the hood, JSON requests and responses are sent and received telling the server what to do and responding to the controlling machine with the </a:t>
            </a:r>
            <a:r>
              <a:rPr lang="en-US" i="0" baseline="0" dirty="0" err="1" smtClean="0"/>
              <a:t>stdout</a:t>
            </a:r>
            <a:r>
              <a:rPr lang="en-US" i="0" baseline="0" dirty="0" smtClean="0"/>
              <a:t>/</a:t>
            </a:r>
            <a:r>
              <a:rPr lang="en-US" i="0" baseline="0" dirty="0" err="1" smtClean="0"/>
              <a:t>stderr</a:t>
            </a:r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B6BA-680C-9F4B-B9D9-E395E23837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27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“hosts</a:t>
            </a:r>
            <a:r>
              <a:rPr lang="en-US" baseline="0" dirty="0" smtClean="0"/>
              <a:t>” files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Refers to specific hosts that plays will be executed against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B6BA-680C-9F4B-B9D9-E395E23837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47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Potential to diversify</a:t>
            </a:r>
            <a:r>
              <a:rPr lang="en-US" baseline="0" dirty="0" smtClean="0"/>
              <a:t> environments here and combine functionality where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B6BA-680C-9F4B-B9D9-E395E23837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88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“tasks”</a:t>
            </a:r>
          </a:p>
          <a:p>
            <a:r>
              <a:rPr lang="en-US" dirty="0" smtClean="0"/>
              <a:t>- Are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B6BA-680C-9F4B-B9D9-E395E23837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20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Given</a:t>
            </a:r>
            <a:r>
              <a:rPr lang="en-US" baseline="0" dirty="0" smtClean="0"/>
              <a:t> an input UUID (</a:t>
            </a:r>
            <a:r>
              <a:rPr lang="en-US" baseline="0" dirty="0" err="1" smtClean="0"/>
              <a:t>param</a:t>
            </a:r>
            <a:r>
              <a:rPr lang="en-US" baseline="0" dirty="0" smtClean="0"/>
              <a:t> passed on CLI), recursively search through a path on the server looking for directories that have the UUID in the name</a:t>
            </a:r>
          </a:p>
          <a:p>
            <a:r>
              <a:rPr lang="en-US" baseline="0" dirty="0" smtClean="0"/>
              <a:t>- If UUID is not passed in, fail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If</a:t>
            </a:r>
            <a:r>
              <a:rPr lang="en-US" baseline="0" dirty="0" smtClean="0"/>
              <a:t> no results found, exit (this is because of the handler “output” registered that we loop over)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For anything found, download the file to local folder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B6BA-680C-9F4B-B9D9-E395E23837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64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Reiterate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idempotency</a:t>
            </a:r>
            <a:r>
              <a:rPr lang="en-US" baseline="0" dirty="0" smtClean="0"/>
              <a:t> here as a boon for configuration management.</a:t>
            </a:r>
          </a:p>
          <a:p>
            <a:r>
              <a:rPr lang="en-US" baseline="0" dirty="0" err="1" smtClean="0"/>
              <a:t>Ansible’s</a:t>
            </a:r>
            <a:r>
              <a:rPr lang="en-US" baseline="0" dirty="0" smtClean="0"/>
              <a:t> modules leverage this by having parameters like “unless”,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postgresql</a:t>
            </a:r>
            <a:r>
              <a:rPr lang="en-US" baseline="0" dirty="0" smtClean="0"/>
              <a:t> has their own </a:t>
            </a:r>
            <a:r>
              <a:rPr lang="en-US" baseline="0" dirty="0" err="1" smtClean="0"/>
              <a:t>ansible</a:t>
            </a:r>
            <a:r>
              <a:rPr lang="en-US" baseline="0" dirty="0" smtClean="0"/>
              <a:t> module)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B6BA-680C-9F4B-B9D9-E395E23837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50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B6BA-680C-9F4B-B9D9-E395E23837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64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B6BA-680C-9F4B-B9D9-E395E23837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3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July 25, 2016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July 25,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July 25,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25,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July 25,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July 25,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July 25,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July 25,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July 25,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July 25, 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July 25,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July 25,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sible.com/ansible/intro_getting_started.html" TargetMode="External"/><Relationship Id="rId4" Type="http://schemas.openxmlformats.org/officeDocument/2006/relationships/hyperlink" Target="http://docs.ansible.com/ansible/playbooks_best_practices.html" TargetMode="External"/><Relationship Id="rId5" Type="http://schemas.openxmlformats.org/officeDocument/2006/relationships/hyperlink" Target="http://www.infoworld.com/article/2609482/data-center/data-center-review-puppet-vs-chef-vs-ansible-vs-salt.html" TargetMode="External"/><Relationship Id="rId6" Type="http://schemas.openxmlformats.org/officeDocument/2006/relationships/hyperlink" Target="http://docs.ansible.com/ansible/intro_adhoc.html" TargetMode="External"/><Relationship Id="rId7" Type="http://schemas.openxmlformats.org/officeDocument/2006/relationships/hyperlink" Target="http://docs.ansible.com/ansible/playbooks_variables.html" TargetMode="External"/><Relationship Id="rId8" Type="http://schemas.openxmlformats.org/officeDocument/2006/relationships/hyperlink" Target="https://github.com/bmrobin/ansibl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docs.ansible.com/ansible/modules_by_category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408829"/>
            <a:ext cx="3313355" cy="12440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Introduction to Ansible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5507" y="5193886"/>
            <a:ext cx="1721213" cy="6590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ben </a:t>
            </a:r>
            <a:r>
              <a:rPr lang="en-US" dirty="0" err="1" smtClean="0"/>
              <a:t>robinson</a:t>
            </a:r>
            <a:endParaRPr lang="en-US" dirty="0" smtClean="0"/>
          </a:p>
          <a:p>
            <a:r>
              <a:rPr lang="en-US" dirty="0" smtClean="0"/>
              <a:t>5am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4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65" y="66001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Playbook of Playbooks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600" dirty="0"/>
              <a:t>---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b="1" dirty="0">
                <a:solidFill>
                  <a:srgbClr val="000080"/>
                </a:solidFill>
              </a:rPr>
              <a:t>vars:</a:t>
            </a:r>
            <a:br>
              <a:rPr lang="en-US" sz="1600" b="1" dirty="0">
                <a:solidFill>
                  <a:srgbClr val="000080"/>
                </a:solidFill>
              </a:rPr>
            </a:br>
            <a:r>
              <a:rPr lang="en-US" sz="1600" b="1" dirty="0">
                <a:solidFill>
                  <a:srgbClr val="000080"/>
                </a:solidFill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</a:rPr>
              <a:t>app_version</a:t>
            </a:r>
            <a:r>
              <a:rPr lang="en-US" sz="1600" b="1" dirty="0">
                <a:solidFill>
                  <a:srgbClr val="000080"/>
                </a:solidFill>
              </a:rPr>
              <a:t>: </a:t>
            </a:r>
            <a:r>
              <a:rPr lang="en-US" sz="1600" b="1" dirty="0">
                <a:solidFill>
                  <a:srgbClr val="008000"/>
                </a:solidFill>
              </a:rPr>
              <a:t>'{{ version }}'</a:t>
            </a:r>
            <a:br>
              <a:rPr lang="en-US" sz="1600" b="1" dirty="0">
                <a:solidFill>
                  <a:srgbClr val="008000"/>
                </a:solidFill>
              </a:rPr>
            </a:br>
            <a:r>
              <a:rPr lang="en-US" sz="1600" b="1" dirty="0">
                <a:solidFill>
                  <a:srgbClr val="008000"/>
                </a:solidFill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</a:rPr>
              <a:t>enable_backups</a:t>
            </a:r>
            <a:r>
              <a:rPr lang="en-US" sz="1600" b="1" dirty="0">
                <a:solidFill>
                  <a:srgbClr val="000080"/>
                </a:solidFill>
              </a:rPr>
              <a:t>: </a:t>
            </a:r>
            <a:r>
              <a:rPr lang="en-US" sz="1600" dirty="0"/>
              <a:t>true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 err="1">
                <a:solidFill>
                  <a:srgbClr val="000080"/>
                </a:solidFill>
              </a:rPr>
              <a:t>notify_team</a:t>
            </a:r>
            <a:r>
              <a:rPr lang="en-US" sz="1600" b="1" dirty="0">
                <a:solidFill>
                  <a:srgbClr val="000080"/>
                </a:solidFill>
              </a:rPr>
              <a:t>: </a:t>
            </a:r>
            <a:r>
              <a:rPr lang="en-US" sz="1600" dirty="0"/>
              <a:t>false</a:t>
            </a:r>
            <a:br>
              <a:rPr lang="en-US" sz="1600" dirty="0"/>
            </a:br>
            <a:r>
              <a:rPr lang="en-US" sz="1600" dirty="0"/>
              <a:t>    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b="1" dirty="0">
                <a:solidFill>
                  <a:srgbClr val="000080"/>
                </a:solidFill>
              </a:rPr>
              <a:t>include: </a:t>
            </a:r>
            <a:r>
              <a:rPr lang="en-US" sz="1600" dirty="0"/>
              <a:t>enter-maintenance-</a:t>
            </a:r>
            <a:r>
              <a:rPr lang="en-US" sz="1600" dirty="0" err="1"/>
              <a:t>mode.yaml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b="1" dirty="0">
                <a:solidFill>
                  <a:srgbClr val="000080"/>
                </a:solidFill>
              </a:rPr>
              <a:t>include: </a:t>
            </a:r>
            <a:r>
              <a:rPr lang="en-US" sz="1600" dirty="0"/>
              <a:t>stop-</a:t>
            </a:r>
            <a:r>
              <a:rPr lang="en-US" sz="1600" dirty="0" err="1"/>
              <a:t>app.yaml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b="1" dirty="0">
                <a:solidFill>
                  <a:srgbClr val="000080"/>
                </a:solidFill>
              </a:rPr>
              <a:t>include: </a:t>
            </a:r>
            <a:r>
              <a:rPr lang="en-US" sz="1600" dirty="0"/>
              <a:t>backup-</a:t>
            </a:r>
            <a:r>
              <a:rPr lang="en-US" sz="1600" dirty="0" err="1"/>
              <a:t>db.yaml</a:t>
            </a:r>
            <a:r>
              <a:rPr lang="en-US" sz="1600" dirty="0"/>
              <a:t> </a:t>
            </a:r>
            <a:r>
              <a:rPr lang="en-US" sz="1600" dirty="0" err="1"/>
              <a:t>enable_backups</a:t>
            </a:r>
            <a:r>
              <a:rPr lang="en-US" sz="1600" dirty="0"/>
              <a:t>={{ </a:t>
            </a:r>
            <a:r>
              <a:rPr lang="en-US" sz="1600" dirty="0" err="1"/>
              <a:t>enable_backups</a:t>
            </a:r>
            <a:r>
              <a:rPr lang="en-US" sz="1600" dirty="0"/>
              <a:t> }}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b="1" dirty="0">
                <a:solidFill>
                  <a:srgbClr val="000080"/>
                </a:solidFill>
              </a:rPr>
              <a:t>include: </a:t>
            </a:r>
            <a:r>
              <a:rPr lang="en-US" sz="1600" dirty="0" err="1"/>
              <a:t>deploy.yaml</a:t>
            </a:r>
            <a:r>
              <a:rPr lang="en-US" sz="1600" dirty="0"/>
              <a:t> version={{ </a:t>
            </a:r>
            <a:r>
              <a:rPr lang="en-US" sz="1600" dirty="0" err="1"/>
              <a:t>app_version</a:t>
            </a:r>
            <a:r>
              <a:rPr lang="en-US" sz="1600" dirty="0"/>
              <a:t> }}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b="1" dirty="0">
                <a:solidFill>
                  <a:srgbClr val="000080"/>
                </a:solidFill>
              </a:rPr>
              <a:t>include: </a:t>
            </a:r>
            <a:r>
              <a:rPr lang="en-US" sz="1600" dirty="0"/>
              <a:t>start-</a:t>
            </a:r>
            <a:r>
              <a:rPr lang="en-US" sz="1600" dirty="0" err="1"/>
              <a:t>app.yaml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b="1" dirty="0">
                <a:solidFill>
                  <a:srgbClr val="000080"/>
                </a:solidFill>
              </a:rPr>
              <a:t>include: </a:t>
            </a:r>
            <a:r>
              <a:rPr lang="en-US" sz="1600" dirty="0"/>
              <a:t>exit-maintenance-</a:t>
            </a:r>
            <a:r>
              <a:rPr lang="en-US" sz="1600" dirty="0" err="1"/>
              <a:t>mode.yaml</a:t>
            </a:r>
            <a:r>
              <a:rPr lang="en-US" sz="1600" dirty="0"/>
              <a:t> notify={{ </a:t>
            </a:r>
            <a:r>
              <a:rPr lang="en-US" sz="1600" dirty="0" err="1"/>
              <a:t>notify_team</a:t>
            </a:r>
            <a:r>
              <a:rPr lang="en-US" sz="1600" dirty="0"/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2766700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1523" y="417790"/>
            <a:ext cx="8037029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>
                <a:solidFill>
                  <a:srgbClr val="000080"/>
                </a:solidFill>
              </a:rPr>
              <a:t>hosts: </a:t>
            </a:r>
            <a:r>
              <a:rPr lang="en-US" dirty="0" smtClean="0"/>
              <a:t>proxy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>
                <a:solidFill>
                  <a:srgbClr val="000080"/>
                </a:solidFill>
              </a:rPr>
              <a:t>become: </a:t>
            </a:r>
            <a:r>
              <a:rPr lang="en-US" dirty="0"/>
              <a:t>yes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 err="1">
                <a:solidFill>
                  <a:srgbClr val="000080"/>
                </a:solidFill>
              </a:rPr>
              <a:t>become_user</a:t>
            </a:r>
            <a:r>
              <a:rPr lang="en-US" b="1" dirty="0">
                <a:solidFill>
                  <a:srgbClr val="000080"/>
                </a:solidFill>
              </a:rPr>
              <a:t>: </a:t>
            </a:r>
            <a:r>
              <a:rPr lang="en-US" dirty="0"/>
              <a:t>root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 err="1">
                <a:solidFill>
                  <a:srgbClr val="000080"/>
                </a:solidFill>
              </a:rPr>
              <a:t>vars</a:t>
            </a:r>
            <a:r>
              <a:rPr lang="en-US" b="1" dirty="0">
                <a:solidFill>
                  <a:srgbClr val="000080"/>
                </a:solidFill>
              </a:rPr>
              <a:t>: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</a:t>
            </a:r>
            <a:r>
              <a:rPr lang="en-US" b="1" dirty="0" err="1">
                <a:solidFill>
                  <a:srgbClr val="000080"/>
                </a:solidFill>
              </a:rPr>
              <a:t>start_time</a:t>
            </a:r>
            <a:r>
              <a:rPr lang="en-US" b="1" dirty="0">
                <a:solidFill>
                  <a:srgbClr val="000080"/>
                </a:solidFill>
              </a:rPr>
              <a:t>: </a:t>
            </a:r>
            <a:r>
              <a:rPr lang="en-US" b="1" dirty="0">
                <a:solidFill>
                  <a:srgbClr val="008000"/>
                </a:solidFill>
              </a:rPr>
              <a:t>'{{ </a:t>
            </a:r>
            <a:r>
              <a:rPr lang="en-US" b="1" dirty="0" err="1">
                <a:solidFill>
                  <a:srgbClr val="008000"/>
                </a:solidFill>
              </a:rPr>
              <a:t>start_time</a:t>
            </a:r>
            <a:r>
              <a:rPr lang="en-US" b="1" dirty="0">
                <a:solidFill>
                  <a:srgbClr val="008000"/>
                </a:solidFill>
              </a:rPr>
              <a:t> }}'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000080"/>
                </a:solidFill>
              </a:rPr>
              <a:t>end_time</a:t>
            </a:r>
            <a:r>
              <a:rPr lang="en-US" b="1" dirty="0">
                <a:solidFill>
                  <a:srgbClr val="000080"/>
                </a:solidFill>
              </a:rPr>
              <a:t>: </a:t>
            </a:r>
            <a:r>
              <a:rPr lang="en-US" b="1" dirty="0">
                <a:solidFill>
                  <a:srgbClr val="008000"/>
                </a:solidFill>
              </a:rPr>
              <a:t>'{{ </a:t>
            </a:r>
            <a:r>
              <a:rPr lang="en-US" b="1" dirty="0" err="1">
                <a:solidFill>
                  <a:srgbClr val="008000"/>
                </a:solidFill>
              </a:rPr>
              <a:t>end_time</a:t>
            </a:r>
            <a:r>
              <a:rPr lang="en-US" b="1" dirty="0">
                <a:solidFill>
                  <a:srgbClr val="008000"/>
                </a:solidFill>
              </a:rPr>
              <a:t> }}'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date: </a:t>
            </a:r>
            <a:r>
              <a:rPr lang="en-US" b="1" dirty="0">
                <a:solidFill>
                  <a:srgbClr val="008000"/>
                </a:solidFill>
              </a:rPr>
              <a:t>'{{ date }}'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/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</a:t>
            </a:r>
            <a:r>
              <a:rPr lang="en-US" b="1" dirty="0">
                <a:solidFill>
                  <a:srgbClr val="000080"/>
                </a:solidFill>
              </a:rPr>
              <a:t>tasks: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</a:t>
            </a:r>
            <a:r>
              <a:rPr lang="en-US" dirty="0"/>
              <a:t>- </a:t>
            </a:r>
            <a:r>
              <a:rPr lang="en-US" b="1" dirty="0">
                <a:solidFill>
                  <a:srgbClr val="000080"/>
                </a:solidFill>
              </a:rPr>
              <a:t>name: </a:t>
            </a:r>
            <a:r>
              <a:rPr lang="en-US" dirty="0"/>
              <a:t>update maintenance html page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000080"/>
                </a:solidFill>
              </a:rPr>
              <a:t>template</a:t>
            </a:r>
            <a:r>
              <a:rPr lang="en-US" b="1" dirty="0" smtClean="0">
                <a:solidFill>
                  <a:srgbClr val="000080"/>
                </a:solidFill>
              </a:rPr>
              <a:t>:</a:t>
            </a:r>
          </a:p>
          <a:p>
            <a:r>
              <a:rPr lang="en-US" b="1" dirty="0" smtClean="0">
                <a:solidFill>
                  <a:srgbClr val="000080"/>
                </a:solidFill>
              </a:rPr>
              <a:t>        </a:t>
            </a:r>
            <a:r>
              <a:rPr lang="en-US" dirty="0" err="1" smtClean="0"/>
              <a:t>src</a:t>
            </a:r>
            <a:r>
              <a:rPr lang="en-US" dirty="0"/>
              <a:t>=../templates/</a:t>
            </a:r>
            <a:r>
              <a:rPr lang="en-US" dirty="0" err="1" smtClean="0"/>
              <a:t>maintenance.html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dest</a:t>
            </a:r>
            <a:r>
              <a:rPr lang="en-US" dirty="0"/>
              <a:t>=/</a:t>
            </a:r>
            <a:r>
              <a:rPr lang="en-US" dirty="0" err="1"/>
              <a:t>var</a:t>
            </a:r>
            <a:r>
              <a:rPr lang="en-US" dirty="0"/>
              <a:t>/www/</a:t>
            </a:r>
            <a:r>
              <a:rPr lang="en-US" dirty="0" err="1"/>
              <a:t>maintenance.html</a:t>
            </a:r>
            <a:r>
              <a:rPr lang="en-US" dirty="0"/>
              <a:t> force=yes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- </a:t>
            </a:r>
            <a:r>
              <a:rPr lang="en-US" b="1" dirty="0">
                <a:solidFill>
                  <a:srgbClr val="000080"/>
                </a:solidFill>
              </a:rPr>
              <a:t>name: </a:t>
            </a:r>
            <a:r>
              <a:rPr lang="en-US" dirty="0"/>
              <a:t>enter maintenance mode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000080"/>
                </a:solidFill>
              </a:rPr>
              <a:t>file: </a:t>
            </a:r>
            <a:r>
              <a:rPr lang="en-US" dirty="0"/>
              <a:t>path=/</a:t>
            </a:r>
            <a:r>
              <a:rPr lang="en-US" dirty="0" err="1"/>
              <a:t>var</a:t>
            </a:r>
            <a:r>
              <a:rPr lang="en-US" dirty="0"/>
              <a:t>/www/</a:t>
            </a:r>
            <a:r>
              <a:rPr lang="en-US" dirty="0" err="1"/>
              <a:t>maintenance.enable</a:t>
            </a:r>
            <a:r>
              <a:rPr lang="en-US" dirty="0"/>
              <a:t> state=touch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Variables are referenced in the template HTML file like {{ </a:t>
            </a:r>
            <a:r>
              <a:rPr lang="en-US" i="1" dirty="0" err="1">
                <a:solidFill>
                  <a:srgbClr val="808080"/>
                </a:solidFill>
              </a:rPr>
              <a:t>start_time</a:t>
            </a:r>
            <a:r>
              <a:rPr lang="en-US" i="1" dirty="0">
                <a:solidFill>
                  <a:srgbClr val="808080"/>
                </a:solidFill>
              </a:rPr>
              <a:t>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26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see what you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your own Module</a:t>
            </a:r>
          </a:p>
          <a:p>
            <a:endParaRPr lang="en-US" dirty="0"/>
          </a:p>
          <a:p>
            <a:r>
              <a:rPr lang="en-US" dirty="0" smtClean="0"/>
              <a:t>Just need JSON!</a:t>
            </a:r>
          </a:p>
        </p:txBody>
      </p:sp>
    </p:spTree>
    <p:extLst>
      <p:ext uri="{BB962C8B-B14F-4D97-AF65-F5344CB8AC3E}">
        <p14:creationId xmlns:p14="http://schemas.microsoft.com/office/powerpoint/2010/main" val="1091877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109" y="2665395"/>
            <a:ext cx="7024744" cy="1143000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47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Getting Started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Best Practices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Ansible as compared to other similar tools (opinionated)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Intro to Ansible Commands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Variables in Playbooks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Demo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8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219" y="739756"/>
            <a:ext cx="3300984" cy="1463040"/>
          </a:xfrm>
        </p:spPr>
        <p:txBody>
          <a:bodyPr/>
          <a:lstStyle/>
          <a:p>
            <a:r>
              <a:rPr lang="en-US" dirty="0" smtClean="0"/>
              <a:t>What is Ansible? 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-31380" b="-31380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4734630" y="2440614"/>
            <a:ext cx="3300573" cy="3212035"/>
          </a:xfrm>
        </p:spPr>
        <p:txBody>
          <a:bodyPr/>
          <a:lstStyle/>
          <a:p>
            <a:r>
              <a:rPr lang="en-US" b="1" u="sng" dirty="0" smtClean="0"/>
              <a:t>Agentless</a:t>
            </a:r>
            <a:r>
              <a:rPr lang="en-US" dirty="0" smtClean="0"/>
              <a:t> configuration management and task execution software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agents installed on nodes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Uses SSH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Requires Python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91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Uses SSH to connect to remote machines and executes instructions read from YAML files</a:t>
            </a:r>
          </a:p>
          <a:p>
            <a:endParaRPr lang="en-US" dirty="0" smtClean="0"/>
          </a:p>
          <a:p>
            <a:r>
              <a:rPr lang="en-US" dirty="0" smtClean="0"/>
              <a:t>Authentication via SSH</a:t>
            </a:r>
          </a:p>
          <a:p>
            <a:endParaRPr lang="en-US" dirty="0"/>
          </a:p>
          <a:p>
            <a:r>
              <a:rPr lang="en-US" dirty="0" smtClean="0"/>
              <a:t>Idempotency, not state</a:t>
            </a:r>
          </a:p>
          <a:p>
            <a:endParaRPr lang="en-US" dirty="0"/>
          </a:p>
          <a:p>
            <a:r>
              <a:rPr lang="en-US" dirty="0" smtClean="0"/>
              <a:t>JSON requests/responses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75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Inventory</a:t>
            </a:r>
          </a:p>
          <a:p>
            <a:pPr lvl="1"/>
            <a:r>
              <a:rPr lang="en-US" dirty="0" smtClean="0"/>
              <a:t>Like /</a:t>
            </a:r>
            <a:r>
              <a:rPr lang="en-US" dirty="0" err="1" smtClean="0"/>
              <a:t>etc</a:t>
            </a:r>
            <a:r>
              <a:rPr lang="en-US" dirty="0" smtClean="0"/>
              <a:t>/hosts files</a:t>
            </a:r>
          </a:p>
          <a:p>
            <a:pPr lvl="1"/>
            <a:r>
              <a:rPr lang="en-US" dirty="0" smtClean="0"/>
              <a:t>Uses INI-style format</a:t>
            </a:r>
            <a:endParaRPr lang="en-US" dirty="0"/>
          </a:p>
          <a:p>
            <a:pPr lvl="1"/>
            <a:r>
              <a:rPr lang="en-US" dirty="0" smtClean="0"/>
              <a:t>Allow for pattern matching, grouping, variable declaration, and more</a:t>
            </a:r>
          </a:p>
          <a:p>
            <a:r>
              <a:rPr lang="en-US" dirty="0" smtClean="0"/>
              <a:t>Playbook</a:t>
            </a:r>
          </a:p>
          <a:p>
            <a:pPr lvl="1"/>
            <a:r>
              <a:rPr lang="en-US" dirty="0" smtClean="0"/>
              <a:t>YAML file consisting of tasks to execute on a given member of the inventory</a:t>
            </a:r>
          </a:p>
        </p:txBody>
      </p:sp>
    </p:spTree>
    <p:extLst>
      <p:ext uri="{BB962C8B-B14F-4D97-AF65-F5344CB8AC3E}">
        <p14:creationId xmlns:p14="http://schemas.microsoft.com/office/powerpoint/2010/main" val="370649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23280"/>
            <a:ext cx="7024744" cy="713644"/>
          </a:xfrm>
        </p:spPr>
        <p:txBody>
          <a:bodyPr>
            <a:normAutofit/>
          </a:bodyPr>
          <a:lstStyle/>
          <a:p>
            <a:r>
              <a:rPr lang="en-US" dirty="0" smtClean="0"/>
              <a:t>Inventory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105" y="1336924"/>
            <a:ext cx="8070447" cy="449570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[app-servers]</a:t>
            </a:r>
            <a:r>
              <a:rPr lang="en-US" sz="2000" dirty="0" smtClean="0">
                <a:latin typeface="Consolas"/>
                <a:cs typeface="Consolas"/>
              </a:rPr>
              <a:t>	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# group name 1</a:t>
            </a:r>
          </a:p>
          <a:p>
            <a:pPr marL="6858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app-server-01		</a:t>
            </a:r>
            <a:r>
              <a:rPr lang="en-US" sz="2000" dirty="0" smtClean="0">
                <a:solidFill>
                  <a:srgbClr val="A6A6A6"/>
                </a:solidFill>
                <a:latin typeface="Consolas"/>
                <a:cs typeface="Consolas"/>
              </a:rPr>
              <a:t># hostname in group</a:t>
            </a:r>
          </a:p>
          <a:p>
            <a:pPr marL="6858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10.250.0.115			</a:t>
            </a:r>
            <a:r>
              <a:rPr lang="en-US" sz="2000" dirty="0" smtClean="0">
                <a:solidFill>
                  <a:srgbClr val="A6A6A6"/>
                </a:solidFill>
                <a:latin typeface="Consolas"/>
                <a:cs typeface="Consolas"/>
              </a:rPr>
              <a:t># IP in group</a:t>
            </a:r>
          </a:p>
          <a:p>
            <a:pPr marL="6858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6858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[db-servers]</a:t>
            </a:r>
            <a:r>
              <a:rPr lang="en-US" sz="2000" dirty="0" smtClean="0">
                <a:latin typeface="Consolas"/>
                <a:cs typeface="Consolas"/>
              </a:rPr>
              <a:t>		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#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group name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2</a:t>
            </a:r>
            <a:endParaRPr lang="en-US" sz="2000" dirty="0" smtClean="0">
              <a:latin typeface="Consolas"/>
              <a:cs typeface="Consolas"/>
            </a:endParaRPr>
          </a:p>
          <a:p>
            <a:pPr marL="6858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db-server-01 port=3306	</a:t>
            </a:r>
            <a:r>
              <a:rPr lang="en-US" sz="2000" dirty="0" smtClean="0">
                <a:solidFill>
                  <a:srgbClr val="A6A6A6"/>
                </a:solidFill>
                <a:latin typeface="Consolas"/>
                <a:cs typeface="Consolas"/>
              </a:rPr>
              <a:t># </a:t>
            </a:r>
            <a:r>
              <a:rPr lang="en-US" sz="2000" dirty="0">
                <a:solidFill>
                  <a:srgbClr val="A6A6A6"/>
                </a:solidFill>
                <a:latin typeface="Consolas"/>
                <a:cs typeface="Consolas"/>
              </a:rPr>
              <a:t>host in </a:t>
            </a:r>
            <a:r>
              <a:rPr lang="en-US" sz="2000" dirty="0" smtClean="0">
                <a:solidFill>
                  <a:srgbClr val="A6A6A6"/>
                </a:solidFill>
                <a:latin typeface="Consolas"/>
                <a:cs typeface="Consolas"/>
              </a:rPr>
              <a:t>group with variable</a:t>
            </a:r>
            <a:endParaRPr lang="en-US" sz="2000" dirty="0" smtClean="0">
              <a:latin typeface="Consolas"/>
              <a:cs typeface="Consolas"/>
            </a:endParaRPr>
          </a:p>
          <a:p>
            <a:pPr marL="6858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db-server-02.myapp.com	</a:t>
            </a:r>
            <a:r>
              <a:rPr lang="en-US" sz="2000" dirty="0" smtClean="0">
                <a:solidFill>
                  <a:srgbClr val="A6A6A6"/>
                </a:solidFill>
                <a:latin typeface="Consolas"/>
                <a:cs typeface="Consolas"/>
              </a:rPr>
              <a:t># FQDN in </a:t>
            </a:r>
            <a:r>
              <a:rPr lang="en-US" sz="2000" dirty="0">
                <a:solidFill>
                  <a:srgbClr val="A6A6A6"/>
                </a:solidFill>
                <a:latin typeface="Consolas"/>
                <a:cs typeface="Consolas"/>
              </a:rPr>
              <a:t>group</a:t>
            </a:r>
            <a:endParaRPr lang="en-US" sz="2000" dirty="0" smtClean="0">
              <a:latin typeface="Consolas"/>
              <a:cs typeface="Consolas"/>
            </a:endParaRPr>
          </a:p>
          <a:p>
            <a:pPr marL="6858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6858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[backups:children]</a:t>
            </a:r>
            <a:r>
              <a:rPr lang="en-US" sz="2000" dirty="0" smtClean="0">
                <a:latin typeface="Consolas"/>
                <a:cs typeface="Consolas"/>
              </a:rPr>
              <a:t>		</a:t>
            </a:r>
            <a:r>
              <a:rPr lang="en-US" sz="2000" dirty="0" smtClean="0">
                <a:solidFill>
                  <a:srgbClr val="A6A6A6"/>
                </a:solidFill>
                <a:latin typeface="Consolas"/>
                <a:cs typeface="Consolas"/>
              </a:rPr>
              <a:t># group of groups</a:t>
            </a:r>
          </a:p>
          <a:p>
            <a:pPr marL="6858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app-servers			</a:t>
            </a:r>
            <a:r>
              <a:rPr lang="en-US" sz="2000" dirty="0" smtClean="0">
                <a:solidFill>
                  <a:srgbClr val="A6A6A6"/>
                </a:solidFill>
                <a:latin typeface="Consolas"/>
                <a:cs typeface="Consolas"/>
              </a:rPr>
              <a:t># group 1 in group</a:t>
            </a:r>
          </a:p>
          <a:p>
            <a:pPr marL="6858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db-servers			</a:t>
            </a:r>
            <a:r>
              <a:rPr lang="en-US" sz="2000" dirty="0" smtClean="0">
                <a:solidFill>
                  <a:srgbClr val="A6A6A6"/>
                </a:solidFill>
                <a:latin typeface="Consolas"/>
                <a:cs typeface="Consolas"/>
              </a:rPr>
              <a:t># group 2 in group</a:t>
            </a:r>
          </a:p>
        </p:txBody>
      </p:sp>
    </p:spTree>
    <p:extLst>
      <p:ext uri="{BB962C8B-B14F-4D97-AF65-F5344CB8AC3E}">
        <p14:creationId xmlns:p14="http://schemas.microsoft.com/office/powerpoint/2010/main" val="155828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05919"/>
            <a:ext cx="7024744" cy="6434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Playbook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83579"/>
            <a:ext cx="6777317" cy="13194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Host Execution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Tasks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768" y="1900890"/>
            <a:ext cx="5653721" cy="41922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8106" y="6066291"/>
            <a:ext cx="725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err="1">
                <a:hlinkClick r:id="rId4"/>
              </a:rPr>
              <a:t>docs.ansible.com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ansible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modules_by_category.html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34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Uses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Fetching Logs</a:t>
            </a:r>
          </a:p>
          <a:p>
            <a:endParaRPr lang="en-US" dirty="0"/>
          </a:p>
          <a:p>
            <a:r>
              <a:rPr lang="en-US" dirty="0" smtClean="0"/>
              <a:t>Performing Application Upgrades</a:t>
            </a:r>
          </a:p>
          <a:p>
            <a:endParaRPr lang="en-US" dirty="0"/>
          </a:p>
          <a:p>
            <a:r>
              <a:rPr lang="en-US" dirty="0" smtClean="0"/>
              <a:t>Configuration Management</a:t>
            </a:r>
          </a:p>
          <a:p>
            <a:endParaRPr lang="en-US" dirty="0"/>
          </a:p>
          <a:p>
            <a:r>
              <a:rPr lang="en-US" dirty="0" smtClean="0"/>
              <a:t>Ad-hoc task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2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59693" y="797832"/>
            <a:ext cx="7024744" cy="4596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Fetching Logs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1270" y="1257495"/>
            <a:ext cx="8103865" cy="5600505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1600" dirty="0"/>
              <a:t>---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b="1" dirty="0">
                <a:solidFill>
                  <a:srgbClr val="000080"/>
                </a:solidFill>
              </a:rPr>
              <a:t>hosts: </a:t>
            </a:r>
            <a:r>
              <a:rPr lang="en-US" sz="1600" dirty="0" smtClean="0"/>
              <a:t>engine</a:t>
            </a:r>
            <a:r>
              <a:rPr lang="en-US" sz="1600" dirty="0"/>
              <a:t>-servers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b="1" dirty="0">
                <a:solidFill>
                  <a:srgbClr val="000080"/>
                </a:solidFill>
              </a:rPr>
              <a:t>become: </a:t>
            </a:r>
            <a:r>
              <a:rPr lang="en-US" sz="1600" dirty="0" smtClean="0"/>
              <a:t>yes			</a:t>
            </a:r>
            <a:r>
              <a:rPr lang="en-US" sz="1600" i="1" dirty="0" smtClean="0"/>
              <a:t># allow privilege escalation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dirty="0" smtClean="0"/>
              <a:t>  </a:t>
            </a:r>
            <a:r>
              <a:rPr lang="en-US" sz="1600" b="1" dirty="0">
                <a:solidFill>
                  <a:srgbClr val="000080"/>
                </a:solidFill>
              </a:rPr>
              <a:t>become_user: </a:t>
            </a:r>
            <a:r>
              <a:rPr lang="en-US" sz="1600" dirty="0" smtClean="0"/>
              <a:t>root		</a:t>
            </a:r>
            <a:r>
              <a:rPr lang="en-US" sz="1600" i="1" dirty="0" smtClean="0"/>
              <a:t># escalate to user ‘root'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dirty="0"/>
              <a:t>  </a:t>
            </a:r>
            <a:r>
              <a:rPr lang="en-US" sz="1600" b="1" dirty="0">
                <a:solidFill>
                  <a:srgbClr val="000080"/>
                </a:solidFill>
              </a:rPr>
              <a:t>any_errors_fatal: </a:t>
            </a:r>
            <a:r>
              <a:rPr lang="en-US" sz="1600" dirty="0" smtClean="0"/>
              <a:t>true		</a:t>
            </a:r>
            <a:r>
              <a:rPr lang="en-US" sz="1600" i="1" dirty="0" smtClean="0"/>
              <a:t># playbook dies if errors encountered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b="1" dirty="0">
                <a:solidFill>
                  <a:srgbClr val="000080"/>
                </a:solidFill>
              </a:rPr>
              <a:t>vars:</a:t>
            </a:r>
            <a:br>
              <a:rPr lang="en-US" sz="1600" b="1" dirty="0">
                <a:solidFill>
                  <a:srgbClr val="000080"/>
                </a:solidFill>
              </a:rPr>
            </a:br>
            <a:r>
              <a:rPr lang="en-US" sz="1600" b="1" dirty="0">
                <a:solidFill>
                  <a:srgbClr val="000080"/>
                </a:solidFill>
              </a:rPr>
              <a:t>    design_path: </a:t>
            </a:r>
            <a:r>
              <a:rPr lang="en-US" sz="1600" dirty="0"/>
              <a:t>/</a:t>
            </a:r>
            <a:r>
              <a:rPr lang="en-US" sz="1600" dirty="0" smtClean="0"/>
              <a:t>srv/engine</a:t>
            </a:r>
            <a:r>
              <a:rPr lang="en-US" sz="1600" dirty="0"/>
              <a:t>/data</a:t>
            </a:r>
            <a:r>
              <a:rPr lang="en-US" sz="1600" dirty="0" smtClean="0"/>
              <a:t>/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b="1" dirty="0">
                <a:solidFill>
                  <a:srgbClr val="000080"/>
                </a:solidFill>
              </a:rPr>
              <a:t>tasks:</a:t>
            </a:r>
            <a:br>
              <a:rPr lang="en-US" sz="1600" b="1" dirty="0">
                <a:solidFill>
                  <a:srgbClr val="000080"/>
                </a:solidFill>
              </a:rPr>
            </a:br>
            <a:r>
              <a:rPr lang="en-US" sz="1600" b="1" dirty="0">
                <a:solidFill>
                  <a:srgbClr val="000080"/>
                </a:solidFill>
              </a:rPr>
              <a:t/>
            </a:r>
            <a:br>
              <a:rPr lang="en-US" sz="1600" b="1" dirty="0">
                <a:solidFill>
                  <a:srgbClr val="000080"/>
                </a:solidFill>
              </a:rPr>
            </a:br>
            <a:r>
              <a:rPr lang="en-US" sz="1600" b="1" dirty="0" smtClean="0">
                <a:solidFill>
                  <a:srgbClr val="000080"/>
                </a:solidFill>
              </a:rPr>
              <a:t>    - name: </a:t>
            </a:r>
            <a:r>
              <a:rPr lang="en-US" sz="1600" dirty="0" smtClean="0"/>
              <a:t>find log files</a:t>
            </a:r>
            <a:endParaRPr lang="en-US" sz="1600" b="1" dirty="0" smtClean="0">
              <a:solidFill>
                <a:srgbClr val="000080"/>
              </a:solidFill>
            </a:endParaRPr>
          </a:p>
          <a:p>
            <a:pPr marL="68580" indent="0">
              <a:buNone/>
            </a:pPr>
            <a:r>
              <a:rPr lang="en-US" sz="1600" b="1" dirty="0" smtClean="0">
                <a:solidFill>
                  <a:srgbClr val="000080"/>
                </a:solidFill>
              </a:rPr>
              <a:t>    </a:t>
            </a:r>
            <a:r>
              <a:rPr lang="en-US" sz="1600" dirty="0" smtClean="0"/>
              <a:t>  </a:t>
            </a:r>
            <a:r>
              <a:rPr lang="en-US" sz="1600" b="1" dirty="0" smtClean="0">
                <a:solidFill>
                  <a:srgbClr val="000080"/>
                </a:solidFill>
              </a:rPr>
              <a:t>find</a:t>
            </a:r>
            <a:r>
              <a:rPr lang="en-US" sz="1600" b="1" dirty="0">
                <a:solidFill>
                  <a:srgbClr val="000080"/>
                </a:solidFill>
              </a:rPr>
              <a:t>:</a:t>
            </a:r>
            <a:br>
              <a:rPr lang="en-US" sz="1600" b="1" dirty="0">
                <a:solidFill>
                  <a:srgbClr val="000080"/>
                </a:solidFill>
              </a:rPr>
            </a:br>
            <a:r>
              <a:rPr lang="en-US" sz="1600" b="1" dirty="0" smtClean="0">
                <a:solidFill>
                  <a:srgbClr val="000080"/>
                </a:solidFill>
              </a:rPr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paths: </a:t>
            </a:r>
            <a:r>
              <a:rPr lang="en-US" sz="1600" b="1" dirty="0">
                <a:solidFill>
                  <a:srgbClr val="008000"/>
                </a:solidFill>
              </a:rPr>
              <a:t>"{{ design_path }}"</a:t>
            </a:r>
            <a:br>
              <a:rPr lang="en-US" sz="1600" b="1" dirty="0">
                <a:solidFill>
                  <a:srgbClr val="008000"/>
                </a:solidFill>
              </a:rPr>
            </a:br>
            <a:r>
              <a:rPr lang="en-US" sz="1600" b="1" dirty="0" smtClean="0">
                <a:solidFill>
                  <a:srgbClr val="008000"/>
                </a:solidFill>
              </a:rPr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patterns: </a:t>
            </a:r>
            <a:r>
              <a:rPr lang="en-US" sz="1600" b="1" dirty="0">
                <a:solidFill>
                  <a:srgbClr val="008000"/>
                </a:solidFill>
              </a:rPr>
              <a:t>"*{{ uuid }}*"</a:t>
            </a:r>
            <a:br>
              <a:rPr lang="en-US" sz="1600" b="1" dirty="0">
                <a:solidFill>
                  <a:srgbClr val="008000"/>
                </a:solidFill>
              </a:rPr>
            </a:br>
            <a:r>
              <a:rPr lang="en-US" sz="1600" b="1" dirty="0">
                <a:solidFill>
                  <a:srgbClr val="008000"/>
                </a:solidFill>
              </a:rPr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recurse: </a:t>
            </a:r>
            <a:r>
              <a:rPr lang="en-US" sz="1600" dirty="0"/>
              <a:t>yes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file_type: </a:t>
            </a:r>
            <a:r>
              <a:rPr lang="en-US" sz="1600" dirty="0"/>
              <a:t>directory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b="1" dirty="0">
                <a:solidFill>
                  <a:srgbClr val="000080"/>
                </a:solidFill>
              </a:rPr>
              <a:t>register: </a:t>
            </a:r>
            <a:r>
              <a:rPr lang="en-US" sz="1600" dirty="0"/>
              <a:t>output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b="1" dirty="0">
                <a:solidFill>
                  <a:srgbClr val="000080"/>
                </a:solidFill>
              </a:rPr>
              <a:t>failed_when: </a:t>
            </a:r>
            <a:r>
              <a:rPr lang="en-US" sz="1600" dirty="0"/>
              <a:t>uuid is undefined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- name</a:t>
            </a:r>
            <a:r>
              <a:rPr lang="en-US" sz="1600" b="1" dirty="0" smtClean="0">
                <a:solidFill>
                  <a:srgbClr val="000080"/>
                </a:solidFill>
              </a:rPr>
              <a:t>: </a:t>
            </a:r>
            <a:r>
              <a:rPr lang="en-US" sz="1600" dirty="0"/>
              <a:t>fetch </a:t>
            </a:r>
            <a:r>
              <a:rPr lang="en-US" sz="1600" dirty="0" smtClean="0"/>
              <a:t>log files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b="1" dirty="0">
                <a:solidFill>
                  <a:srgbClr val="000080"/>
                </a:solidFill>
              </a:rPr>
              <a:t>fetch:</a:t>
            </a:r>
            <a:br>
              <a:rPr lang="en-US" sz="1600" b="1" dirty="0">
                <a:solidFill>
                  <a:srgbClr val="000080"/>
                </a:solidFill>
              </a:rPr>
            </a:br>
            <a:r>
              <a:rPr lang="en-US" sz="1600" b="1" dirty="0">
                <a:solidFill>
                  <a:srgbClr val="000080"/>
                </a:solidFill>
              </a:rPr>
              <a:t>        src: </a:t>
            </a:r>
            <a:r>
              <a:rPr lang="en-US" sz="1600" b="1" dirty="0">
                <a:solidFill>
                  <a:srgbClr val="008000"/>
                </a:solidFill>
              </a:rPr>
              <a:t>"{{ item.path }}/design.log"</a:t>
            </a:r>
            <a:br>
              <a:rPr lang="en-US" sz="1600" b="1" dirty="0">
                <a:solidFill>
                  <a:srgbClr val="008000"/>
                </a:solidFill>
              </a:rPr>
            </a:br>
            <a:r>
              <a:rPr lang="en-US" sz="1600" b="1" dirty="0">
                <a:solidFill>
                  <a:srgbClr val="008000"/>
                </a:solidFill>
              </a:rPr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flat: </a:t>
            </a:r>
            <a:r>
              <a:rPr lang="en-US" sz="1600" dirty="0"/>
              <a:t>yes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dest: </a:t>
            </a:r>
            <a:r>
              <a:rPr lang="en-US" sz="1600" b="1" dirty="0">
                <a:solidFill>
                  <a:srgbClr val="008000"/>
                </a:solidFill>
              </a:rPr>
              <a:t>"../logs/{{ item.path }}/design.log"</a:t>
            </a:r>
            <a:br>
              <a:rPr lang="en-US" sz="1600" b="1" dirty="0">
                <a:solidFill>
                  <a:srgbClr val="008000"/>
                </a:solidFill>
              </a:rPr>
            </a:br>
            <a:r>
              <a:rPr lang="en-US" sz="1600" b="1" dirty="0">
                <a:solidFill>
                  <a:srgbClr val="008000"/>
                </a:solidFill>
              </a:rPr>
              <a:t>      </a:t>
            </a:r>
            <a:r>
              <a:rPr lang="en-US" sz="1600" b="1" dirty="0">
                <a:solidFill>
                  <a:srgbClr val="000080"/>
                </a:solidFill>
              </a:rPr>
              <a:t>with_items: </a:t>
            </a:r>
            <a:r>
              <a:rPr lang="en-US" sz="1600" b="1" dirty="0">
                <a:solidFill>
                  <a:srgbClr val="008000"/>
                </a:solidFill>
              </a:rPr>
              <a:t>"{{ output.files }}"</a:t>
            </a:r>
            <a:br>
              <a:rPr lang="en-US" sz="1600" b="1" dirty="0">
                <a:solidFill>
                  <a:srgbClr val="008000"/>
                </a:solidFill>
              </a:rPr>
            </a:br>
            <a:endParaRPr lang="en-US" sz="1600" b="1" dirty="0" smtClean="0">
              <a:solidFill>
                <a:srgbClr val="008000"/>
              </a:solidFill>
            </a:endParaRPr>
          </a:p>
          <a:p>
            <a:pPr marL="6858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66409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group in the inventory</a:t>
            </a:r>
          </a:p>
          <a:p>
            <a:pPr lvl="1"/>
            <a:r>
              <a:rPr lang="en-US" dirty="0" smtClean="0"/>
              <a:t>E.g., “database servers”</a:t>
            </a:r>
            <a:endParaRPr lang="en-US" dirty="0"/>
          </a:p>
          <a:p>
            <a:r>
              <a:rPr lang="en-US" dirty="0" smtClean="0"/>
              <a:t>Define a new host in the group</a:t>
            </a:r>
          </a:p>
          <a:p>
            <a:r>
              <a:rPr lang="en-US" dirty="0" smtClean="0"/>
              <a:t>Apply playbook for group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smtClean="0"/>
              <a:t>Copy custom </a:t>
            </a:r>
            <a:r>
              <a:rPr lang="en-US" dirty="0" err="1" smtClean="0"/>
              <a:t>pg_hba.conf</a:t>
            </a:r>
            <a:endParaRPr lang="en-US" dirty="0"/>
          </a:p>
          <a:p>
            <a:pPr lvl="1"/>
            <a:r>
              <a:rPr lang="en-US" dirty="0" smtClean="0"/>
              <a:t>Run any other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err="1" smtClean="0"/>
              <a:t>Etc</a:t>
            </a:r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1742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1413</TotalTime>
  <Words>668</Words>
  <Application>Microsoft Macintosh PowerPoint</Application>
  <PresentationFormat>On-screen Show (4:3)</PresentationFormat>
  <Paragraphs>128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Austin</vt:lpstr>
      <vt:lpstr>An Introduction to Ansible</vt:lpstr>
      <vt:lpstr>What is Ansible? </vt:lpstr>
      <vt:lpstr>How does it work?</vt:lpstr>
      <vt:lpstr>Components</vt:lpstr>
      <vt:lpstr>Inventory Hierarchy</vt:lpstr>
      <vt:lpstr>Playbook overview</vt:lpstr>
      <vt:lpstr>Common Uses Cases</vt:lpstr>
      <vt:lpstr>Fetching Logs</vt:lpstr>
      <vt:lpstr>Configuration Management</vt:lpstr>
      <vt:lpstr>Playbook of Playbooks</vt:lpstr>
      <vt:lpstr>PowerPoint Presentation</vt:lpstr>
      <vt:lpstr>Don’t see what you need?</vt:lpstr>
      <vt:lpstr>Demo</vt:lpstr>
      <vt:lpstr>Helpful Resources</vt:lpstr>
    </vt:vector>
  </TitlesOfParts>
  <Company>5AM Solutions,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Ansible</dc:title>
  <dc:creator>Ben Robinson</dc:creator>
  <cp:lastModifiedBy>Ben Robinson</cp:lastModifiedBy>
  <cp:revision>22</cp:revision>
  <dcterms:created xsi:type="dcterms:W3CDTF">2016-07-19T18:16:32Z</dcterms:created>
  <dcterms:modified xsi:type="dcterms:W3CDTF">2016-07-25T14:48:54Z</dcterms:modified>
</cp:coreProperties>
</file>