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3"/>
    <p:sldMasterId id="2147483653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-9144" y="0"/>
            <a:ext cx="9153144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6286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10858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6850" lvl="4" marL="21145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227752" y="1532442"/>
            <a:ext cx="3637261" cy="1811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har char="●"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62865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108585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6850" lvl="4" marL="211455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3" type="body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0"/>
              </a:spcBef>
              <a:spcAft>
                <a:spcPts val="0"/>
              </a:spcAft>
              <a:buChar char="●"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6850" lvl="4" marL="21145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0" y="0"/>
            <a:ext cx="4480560" cy="5156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42900" lvl="0" marL="342900" marR="0" rtl="0" algn="ctr">
              <a:spcBef>
                <a:spcPts val="600"/>
              </a:spcBef>
              <a:spcAft>
                <a:spcPts val="0"/>
              </a:spcAft>
              <a:buChar char="●"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○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10858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6850" lvl="4" marL="21145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997267" y="1583857"/>
            <a:ext cx="3737843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har char="●"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○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108585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6850" lvl="4" marL="211455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and Imag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501791" y="1583857"/>
            <a:ext cx="3810940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har char="●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1085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68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72576" y="712597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42900" lvl="0" marL="342900" marR="0" rtl="0" algn="ctr">
              <a:spcBef>
                <a:spcPts val="600"/>
              </a:spcBef>
              <a:spcAft>
                <a:spcPts val="0"/>
              </a:spcAft>
              <a:buChar char="●"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○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10858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6850" lvl="4" marL="21145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6176710" y="228988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501791" y="1583857"/>
            <a:ext cx="8315553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har char="●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1085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68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176710" y="228988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/>
        </p:nvSpPr>
        <p:spPr>
          <a:xfrm>
            <a:off x="0" y="0"/>
            <a:ext cx="9153525" cy="5157787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8315325" y="292100"/>
            <a:ext cx="184149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white.png" id="17" name="Shape 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16462" y="234950"/>
            <a:ext cx="673099" cy="228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u_white.png" id="22" name="Shape 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7" y="234950"/>
            <a:ext cx="67309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0" y="0"/>
            <a:ext cx="9153525" cy="712786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white.png" id="24" name="Shape 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7" y="234950"/>
            <a:ext cx="67309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436" l="0" r="0" t="11437"/>
          <a:stretch/>
        </p:blipFill>
        <p:spPr>
          <a:xfrm>
            <a:off x="0" y="0"/>
            <a:ext cx="9156699" cy="521176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-12700" y="1077912"/>
            <a:ext cx="5253036" cy="3163886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227012" y="1390650"/>
            <a:ext cx="3638549" cy="181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Chemtris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WIP #1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27012" y="3149600"/>
            <a:ext cx="5013325" cy="60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Sindhu Avuthu, Eugene Reznikov, Mohamed A El Tahaway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Biomolecular Science Department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NYU Tandon School of Engineering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June 29</a:t>
            </a:r>
            <a:r>
              <a:rPr b="0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2017</a:t>
            </a:r>
          </a:p>
        </p:txBody>
      </p:sp>
      <p:pic>
        <p:nvPicPr>
          <p:cNvPr descr="nyu_white.png" id="46" name="Shape 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2" y="1276350"/>
            <a:ext cx="674687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58762" y="955675"/>
            <a:ext cx="84280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Preview of the next piece in the top left corner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 is based on how fast pieces land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Filling in a level (like a line in Tetris) clears the stage and advances the level by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Stacking blocks of opposing polarity results in a point penalty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scatters blocks in random directions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overall look of the game 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Brighter colors to distinguish pieces, background images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 rotation from 360 degree rotation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Converted previous code from libGDX and coded levels 1-10 in Unity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762" y="955675"/>
            <a:ext cx="84280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System Implementation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0: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3x3 grid and only a single 1x1x1 cube (tetromino) is allowed.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1: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4x4 grid with 1x1x1 and 1x2x1 pieces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2: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5x5 grid with 1x1x1 and 1x2x1 pieces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3: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5x5 grid with 1x1x1, 1x2x1, and 3-block L shaped pieces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4: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5x5 grid with 1x1x1, 1x2x1, L-shaped, and 4-block T-shaped pieces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https://lh5.googleusercontent.com/XNGe54lAtOGJfWJj5OjTcw2VSZtkrP14_OA2Vz0KwYSxciDJDhcr2fXj5Ulgy88J-31DVT2Cw0EPK4hO1B1SI7b7s1Y5kYd8-G4UHUqRimEpx_wN8x2dR94CmsGlKoH8WQPdpZ9_cTo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25" y="1350962"/>
            <a:ext cx="2851149" cy="1604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aGUdUII1bx_iiW9Ra1oiwbD4ZjHCw4D0i7ctTo3gQ-90udQBSWNaDg101PI1BR_u9HXz-v18oDV3vKLL8NkA8a_Aj7UKLA_Ip9cBFpgwZZDp3PKabxeX9ij-3AufRC_fEmh7WdntFZs"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0" y="1362075"/>
            <a:ext cx="2865436" cy="1604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dX20DxgR61QcpquwV3XTZ8sd0z39VGPfLQvs_sXVVbKTiJWsPQY28aLV75AdPlu1hKEXyddO8CeMgHgInBb2VjpuZ4KlmBNGEQ-yM-QieWKHMIJzNrEs75Rsm8lkIkaZdq-nqJm1nso"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8862" y="1350962"/>
            <a:ext cx="2867025" cy="1604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EEufyNGzn34OVx-JaUaFlPT_m6mNR5UGz111M0eMeo8LgM6ED7xNT8Cku-kay0h21fYSrdVQavSubNNobGBuxwcFN0VUUWaJuk8DlpkjCacKcXMbSKoAx1K8BERGPCxhQtAXN3k3vwc" id="133" name="Shape 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9900" y="3151186"/>
            <a:ext cx="2892425" cy="1616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vgQ7ChZn2Jziu3n35mxuK9xzEuv2ctJBc1eOdSsPqKRXtKmBArztY7Nm6v9Zp62y0-XGuFeKEvOwK61vn-xDXzBDsybpoxtJaH50h-CND_m2MXBMKgpMe3mWh-rv0msAIhQwAlyGLGQ" id="134" name="Shape 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73612" y="3151186"/>
            <a:ext cx="2730500" cy="1582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98425" y="700087"/>
            <a:ext cx="4572000" cy="110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 1-4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58762" y="955675"/>
            <a:ext cx="84280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System Implementation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5: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2x2x1 square piece introduced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6: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expands to 6x6.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7: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expands to 7x7.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8: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expands to 8x8.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9: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expands to 9x9 and Z and S shaped tetromino pieces are introduced.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10: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expands to 10x10 and introduces polarity: yellow cubes are non-polar/blue cubes are polar, and placing cubes of opposite polarities on top of each other will scatter them across the grid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9" name="Shape 149"/>
          <p:cNvSpPr txBox="1"/>
          <p:nvPr/>
        </p:nvSpPr>
        <p:spPr>
          <a:xfrm>
            <a:off x="95250" y="758825"/>
            <a:ext cx="4572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 5-10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descr="https://lh6.googleusercontent.com/LvGuM9yzrKOsoldmU6SZMtOrUc_y-fvo4avlRzG-RT6KrcLyTnbhH7QpKBi5ZpToZMPbf4boBcndu5pkQ5FQhmIqmjJ6-5k_ZwHYhPUj4vOybaAomZJzucaQHP3unLQKok-AEUmy2YM"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1" y="1550987"/>
            <a:ext cx="4197349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58762" y="955675"/>
            <a:ext cx="84280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stage rotation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piece rotation in three dimensions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touch compatibility so that the game can be played on phones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an effective point system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levels that represent actual molecules and molecular concepts (ex. chirality)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colors and background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sound effects and background music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playable version of the game and get student feedback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 print game pieces for demonstration purposes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Chemtris adaptable to VR (Virtual Reality) platforms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4778375" y="668337"/>
            <a:ext cx="4229100" cy="4019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Previous Research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Changes Made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To-Do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Shape 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8687" y="428625"/>
            <a:ext cx="5543549" cy="41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258762" y="955675"/>
            <a:ext cx="84280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 three-dimensional molecular modeling video game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complex organic chemistry concepts in intuitive way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Molecular visualization</a:t>
            </a:r>
          </a:p>
          <a:p>
            <a:pPr indent="-3492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representation, bonding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Hydrophobicity/hydrophilicity, chirality, and polarity.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58762" y="955675"/>
            <a:ext cx="84280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Organic chemistry is the study of the chemistry of most carbon-containing compounds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Biochemistry is the study of chemical processes related to living organisms.  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find understanding these subjects difficult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involve unfamiliar abstract concepts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Macroscopic chemistry is observable and thus more relatable to students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teach organic chemistry/biochemistry, we use two kinds of representations: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microscopic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(arrangement of molecules and atoms to explain chemical phenomena) 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(representation by symbols, numbers, and equations)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58762" y="955675"/>
            <a:ext cx="84280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Information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Microscopic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depict abstract unobservable concepts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by the medium in which they are presented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two-dimensional textbook models 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three-dimensional mechanical models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Three-dimensional computer models present a more accurate representation of molecules 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Dimensional, intermolecular and intramolecular properties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Three-dimensional molecular models allow students to: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and analyze models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 representations</a:t>
            </a:r>
          </a:p>
          <a:p>
            <a:pPr indent="-1714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linkages between 2D and 3D models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58762" y="955675"/>
            <a:ext cx="8428037" cy="197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Research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eChem is an existing computational 3-D molecular modeling educational tool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molView is an open-source web-based data visualization platform for molecular models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 3D molecular modeling with a video game structure makes molecular visualization more interactive, enhancing student learning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reen Shot 2017-06-28 at 9.22.12 PM.png"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933700"/>
            <a:ext cx="3038475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257675" y="4533900"/>
            <a:ext cx="23685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1: molVIEW interface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Source; Google Images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58762" y="955675"/>
            <a:ext cx="84280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LibGDX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Natively runs on Android, iOS and Desktop without need for an emulator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functionality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documentation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Low-level language (requires writing more code)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58762" y="955675"/>
            <a:ext cx="84280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Powerful but easy-to-learn game development environment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building for mobile and VR platforms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Well-documented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Script-based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04800" y="1468437"/>
            <a:ext cx="79247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 tetris -&gt; spherical tetris -&gt; cubical tetris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written in libGDX and later converted into Unity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68275" y="914400"/>
            <a:ext cx="7378699" cy="110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Made to Existing Game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descr="creen Shot 2017-06-28 at 9.26.03 PM.png"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62186"/>
            <a:ext cx="2232025" cy="1895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en Shot 2017-06-28 at 9.27.38 PM.png"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4550" y="2262186"/>
            <a:ext cx="2047874" cy="1895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en Shot 2017-06-28 at 9.28.08 PM.png" id="106" name="Shape 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9337" y="2262186"/>
            <a:ext cx="2236787" cy="18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06400" y="4127500"/>
            <a:ext cx="253206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2: Version 1 (3D tetris)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MD Kabir, 3D Tetris WIP, 7/5/2015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8" name="Shape 108"/>
          <p:cNvSpPr txBox="1"/>
          <p:nvPr/>
        </p:nvSpPr>
        <p:spPr>
          <a:xfrm>
            <a:off x="3286125" y="4119562"/>
            <a:ext cx="2384424" cy="1570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3: Version 2 (Spherical tetris)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Mohamed A El Tahawy, Chemtris Demo (Alpha Stage),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6/4 2017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9" name="Shape 109"/>
          <p:cNvSpPr txBox="1"/>
          <p:nvPr/>
        </p:nvSpPr>
        <p:spPr>
          <a:xfrm>
            <a:off x="6129337" y="4121150"/>
            <a:ext cx="4572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4: Version 3 (Cubical tetris)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