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258" r:id="rId3"/>
    <p:sldId id="259" r:id="rId4"/>
    <p:sldId id="260" r:id="rId5"/>
    <p:sldId id="278" r:id="rId6"/>
    <p:sldId id="292" r:id="rId7"/>
    <p:sldId id="261" r:id="rId8"/>
    <p:sldId id="262" r:id="rId9"/>
    <p:sldId id="263" r:id="rId10"/>
    <p:sldId id="282" r:id="rId11"/>
    <p:sldId id="264" r:id="rId12"/>
    <p:sldId id="265" r:id="rId13"/>
    <p:sldId id="288" r:id="rId14"/>
    <p:sldId id="266" r:id="rId15"/>
    <p:sldId id="284" r:id="rId16"/>
    <p:sldId id="267" r:id="rId17"/>
    <p:sldId id="269" r:id="rId18"/>
    <p:sldId id="281" r:id="rId19"/>
    <p:sldId id="285" r:id="rId20"/>
    <p:sldId id="277" r:id="rId21"/>
    <p:sldId id="279" r:id="rId22"/>
    <p:sldId id="290" r:id="rId23"/>
    <p:sldId id="280" r:id="rId24"/>
    <p:sldId id="293" r:id="rId25"/>
    <p:sldId id="294" r:id="rId26"/>
    <p:sldId id="295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AB"/>
    <a:srgbClr val="041082"/>
    <a:srgbClr val="3F7FA3"/>
    <a:srgbClr val="FF6969"/>
    <a:srgbClr val="336699"/>
    <a:srgbClr val="29526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Complaints</a:t>
            </a:r>
            <a:r>
              <a:rPr lang="pt-BR" sz="1200" baseline="0" dirty="0">
                <a:latin typeface="Roboto" panose="02000000000000000000" pitchFamily="2" charset="0"/>
                <a:ea typeface="Roboto" panose="02000000000000000000" pitchFamily="2" charset="0"/>
              </a:rPr>
              <a:t> Throughout The Years</a:t>
            </a:r>
            <a:endParaRPr lang="pt-BR" sz="1200" dirty="0">
              <a:latin typeface="Roboto" panose="02000000000000000000" pitchFamily="2" charset="0"/>
              <a:ea typeface="Roboto" panose="020000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spPr>
            <a:solidFill>
              <a:srgbClr val="3F7F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3600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Sheet1!$A$1:$A$4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Sheet1!$B$1:$B$4</c:f>
              <c:numCache>
                <c:formatCode>#,##0</c:formatCode>
                <c:ptCount val="4"/>
                <c:pt idx="0">
                  <c:v>72523</c:v>
                </c:pt>
                <c:pt idx="1">
                  <c:v>108273</c:v>
                </c:pt>
                <c:pt idx="2">
                  <c:v>153138</c:v>
                </c:pt>
                <c:pt idx="3">
                  <c:v>168621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25-4C4C-81C3-C07682AE6A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-27"/>
        <c:axId val="541737176"/>
        <c:axId val="54173848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Sheet1!$A$1:$A$4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2012</c:v>
                      </c:pt>
                      <c:pt idx="1">
                        <c:v>2013</c:v>
                      </c:pt>
                      <c:pt idx="2">
                        <c:v>2014</c:v>
                      </c:pt>
                      <c:pt idx="3">
                        <c:v>2015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Sheet1!$A$1:$A$4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2012</c:v>
                      </c:pt>
                      <c:pt idx="1">
                        <c:v>2013</c:v>
                      </c:pt>
                      <c:pt idx="2">
                        <c:v>2014</c:v>
                      </c:pt>
                      <c:pt idx="3">
                        <c:v>2015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3825-4C4C-81C3-C07682AE6A7C}"/>
                  </c:ext>
                </c:extLst>
              </c15:ser>
            </c15:filteredBarSeries>
          </c:ext>
        </c:extLst>
      </c:barChart>
      <c:catAx>
        <c:axId val="541737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pPr>
            <a:endParaRPr lang="pt-BR"/>
          </a:p>
        </c:txPr>
        <c:crossAx val="541738488"/>
        <c:crosses val="autoZero"/>
        <c:auto val="1"/>
        <c:lblAlgn val="ctr"/>
        <c:lblOffset val="100"/>
        <c:noMultiLvlLbl val="0"/>
      </c:catAx>
      <c:valAx>
        <c:axId val="541738488"/>
        <c:scaling>
          <c:orientation val="minMax"/>
          <c:min val="40000"/>
        </c:scaling>
        <c:delete val="1"/>
        <c:axPos val="l"/>
        <c:numFmt formatCode="#,##0" sourceLinked="1"/>
        <c:majorTickMark val="none"/>
        <c:minorTickMark val="none"/>
        <c:tickLblPos val="nextTo"/>
        <c:crossAx val="541737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Complaints by Month (2012 - 2015)</a:t>
            </a:r>
            <a:r>
              <a:rPr lang="pt-BR" sz="1200" baseline="0" dirty="0">
                <a:latin typeface="Roboto" panose="02000000000000000000" pitchFamily="2" charset="0"/>
                <a:ea typeface="Roboto" panose="02000000000000000000" pitchFamily="2" charset="0"/>
              </a:rPr>
              <a:t> - Seasonality</a:t>
            </a:r>
            <a:endParaRPr lang="pt-BR" sz="1200" dirty="0">
              <a:latin typeface="Roboto" panose="02000000000000000000" pitchFamily="2" charset="0"/>
              <a:ea typeface="Roboto" panose="020000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50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Sheet2!$B$1:$B$12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Sheet2!$C$1:$C$12</c:f>
              <c:numCache>
                <c:formatCode>General</c:formatCode>
                <c:ptCount val="12"/>
                <c:pt idx="0">
                  <c:v>52113</c:v>
                </c:pt>
                <c:pt idx="1">
                  <c:v>51719</c:v>
                </c:pt>
                <c:pt idx="2">
                  <c:v>59409</c:v>
                </c:pt>
                <c:pt idx="3">
                  <c:v>48986</c:v>
                </c:pt>
                <c:pt idx="4">
                  <c:v>41680</c:v>
                </c:pt>
                <c:pt idx="5">
                  <c:v>42967</c:v>
                </c:pt>
                <c:pt idx="6">
                  <c:v>45403</c:v>
                </c:pt>
                <c:pt idx="7">
                  <c:v>45439</c:v>
                </c:pt>
                <c:pt idx="8">
                  <c:v>41948</c:v>
                </c:pt>
                <c:pt idx="9">
                  <c:v>43804</c:v>
                </c:pt>
                <c:pt idx="10">
                  <c:v>39626</c:v>
                </c:pt>
                <c:pt idx="11">
                  <c:v>42863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5E-4739-9114-8B92C0A663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538787160"/>
        <c:axId val="538791096"/>
      </c:barChart>
      <c:catAx>
        <c:axId val="538787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pPr>
            <a:endParaRPr lang="pt-BR"/>
          </a:p>
        </c:txPr>
        <c:crossAx val="538791096"/>
        <c:crosses val="autoZero"/>
        <c:auto val="1"/>
        <c:lblAlgn val="ctr"/>
        <c:lblOffset val="100"/>
        <c:noMultiLvlLbl val="0"/>
      </c:catAx>
      <c:valAx>
        <c:axId val="538791096"/>
        <c:scaling>
          <c:orientation val="minMax"/>
          <c:min val="3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pPr>
            <a:endParaRPr lang="pt-BR"/>
          </a:p>
        </c:txPr>
        <c:crossAx val="538787160"/>
        <c:crosses val="autoZero"/>
        <c:crossBetween val="between"/>
      </c:valAx>
      <c:spPr>
        <a:noFill/>
        <a:ln w="127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87D46E5-7117-48F1-BDE5-1A3C2AEBBA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F43F9-3A2C-449A-A438-A2B597F2F5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92D48-D414-43A8-A22C-B98704AF9AFA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B03DBB-2F90-488D-9921-1780482CD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B4769-BA65-4D2B-903B-D0E6E78078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14906-8F1B-4DF1-86B2-B6C7006C6B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5083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A33A7-2FE8-4E7B-8AC6-462927690378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D12AB-8609-4688-9474-2B9FFED4B4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167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5" name="Google Shape;3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2" name="Google Shape;3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2783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075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3" name="Google Shape;3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21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7" name="Google Shape;3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1ABB-E780-41DC-9ADA-F97449C5A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49625-19E7-47B0-9F6E-CB99D1270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9A7DE-A17C-4360-8870-FDE2D2D28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28963-F85F-4828-901C-88B513338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BEBDF-AFA5-4E9C-9EAC-659447DA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9745F63-5849-4749-A467-E46D6A8FFE0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34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F2EAF-AA24-4004-822F-E19D3E749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F03F2-F372-4397-B1D6-1600C674D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997A9-70AD-4D9D-818D-9A6CEF20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41478-41E9-4419-BDA9-2A6F4146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7CC59-923E-48E0-A52D-C489B660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9745F63-5849-4749-A467-E46D6A8FFE0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86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610ED-518D-43B5-8475-B9EF6272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4CEC4A-2D8E-4E70-A56F-417B33A54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105A9-9AF5-4960-A7BE-7AF11910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09745F63-5849-4749-A467-E46D6A8FFE0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35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16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lide">
  <p:cSld name="Section Slide">
    <p:bg>
      <p:bgPr>
        <a:solidFill>
          <a:srgbClr val="6AB1D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5"/>
          <p:cNvSpPr/>
          <p:nvPr/>
        </p:nvSpPr>
        <p:spPr>
          <a:xfrm>
            <a:off x="625361" y="2542533"/>
            <a:ext cx="10895760" cy="1046232"/>
          </a:xfrm>
          <a:custGeom>
            <a:avLst/>
            <a:gdLst/>
            <a:ahLst/>
            <a:cxnLst/>
            <a:rect l="l" t="t" r="r" b="b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47633" tIns="47633" rIns="47633" bIns="476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5600"/>
              <a:buFont typeface="Arial"/>
              <a:buNone/>
            </a:pPr>
            <a:r>
              <a:rPr lang="pt-BR" sz="7466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MAIN SECTION TITLE</a:t>
            </a:r>
            <a:endParaRPr sz="1333" b="0" i="0" u="none" strike="noStrike" cap="non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6" name="Google Shape;66;p35"/>
          <p:cNvSpPr/>
          <p:nvPr/>
        </p:nvSpPr>
        <p:spPr>
          <a:xfrm>
            <a:off x="625348" y="3651300"/>
            <a:ext cx="10895760" cy="686128"/>
          </a:xfrm>
          <a:custGeom>
            <a:avLst/>
            <a:gdLst/>
            <a:ahLst/>
            <a:cxnLst/>
            <a:rect l="l" t="t" r="r" b="b"/>
            <a:pathLst>
              <a:path w="21599" h="21599" extrusionOk="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47633" tIns="47633" rIns="47633" bIns="476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6A8"/>
              </a:buClr>
              <a:buSzPts val="3500"/>
              <a:buFont typeface="Arial"/>
              <a:buNone/>
            </a:pPr>
            <a:r>
              <a:rPr lang="pt-BR" sz="4667" b="0" i="0" u="none" strike="noStrike" cap="none">
                <a:solidFill>
                  <a:srgbClr val="204056"/>
                </a:solidFill>
                <a:latin typeface="Dosis"/>
                <a:ea typeface="Dosis"/>
                <a:cs typeface="Dosis"/>
                <a:sym typeface="Dosis"/>
              </a:rPr>
              <a:t>Subtitle goes here</a:t>
            </a:r>
            <a:endParaRPr sz="1333" b="0" i="0" u="none" strike="noStrike" cap="none">
              <a:solidFill>
                <a:srgbClr val="204056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34665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383656-41B4-4B85-AF38-830E2B94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3BE88-F0C5-4CB0-8269-BE4C1067C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F41F0-7F8F-43FF-B59C-E4285B201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14C3F-B5D2-4CD0-90C1-4862A1F46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1D6A1-6898-43D9-A4A9-C1BE582FF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09745F63-5849-4749-A467-E46D6A8FFE0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43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60" r:id="rId4"/>
    <p:sldLayoutId id="2147483661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269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"/>
          <p:cNvSpPr/>
          <p:nvPr/>
        </p:nvSpPr>
        <p:spPr>
          <a:xfrm>
            <a:off x="622418" y="2388024"/>
            <a:ext cx="10947165" cy="2081952"/>
          </a:xfrm>
          <a:custGeom>
            <a:avLst/>
            <a:gdLst/>
            <a:ahLst/>
            <a:cxnLst/>
            <a:rect l="l" t="t" r="r" b="b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47633" tIns="47633" rIns="47633" bIns="47633" anchor="ctr" anchorCtr="0">
            <a:noAutofit/>
          </a:bodyPr>
          <a:lstStyle/>
          <a:p>
            <a:pPr>
              <a:buClr>
                <a:srgbClr val="295269"/>
              </a:buClr>
              <a:buSzPts val="4800"/>
            </a:pPr>
            <a:r>
              <a:rPr lang="pt-BR" sz="6400" dirty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U.S. Consumer: 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295269"/>
              </a:buClr>
              <a:buSzPts val="4800"/>
            </a:pPr>
            <a:r>
              <a:rPr lang="pt-BR" sz="6400" dirty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Finance Complaints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1100"/>
            </a:pPr>
            <a:r>
              <a:rPr lang="pt-BR" sz="3733" dirty="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Analysing Data with SQL</a:t>
            </a:r>
            <a:endParaRPr sz="3733" dirty="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>
              <a:buClr>
                <a:schemeClr val="dk1"/>
              </a:buClr>
              <a:buSzPts val="1100"/>
            </a:pPr>
            <a:r>
              <a:rPr lang="pt-BR" sz="3733" dirty="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Bruno M. Serafim</a:t>
            </a:r>
            <a:endParaRPr sz="3733" dirty="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>
              <a:buClr>
                <a:schemeClr val="dk1"/>
              </a:buClr>
              <a:buSzPts val="1100"/>
            </a:pPr>
            <a:r>
              <a:rPr lang="pt-BR" sz="3733" dirty="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01/12/2021</a:t>
            </a:r>
            <a:endParaRPr sz="3733" dirty="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1FACD-6B49-4458-B590-1E3EAF6AD92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153736" y="6141975"/>
            <a:ext cx="731600" cy="524800"/>
          </a:xfrm>
        </p:spPr>
        <p:txBody>
          <a:bodyPr/>
          <a:lstStyle/>
          <a:p>
            <a:fld id="{00000000-1234-1234-1234-123412341234}" type="slidenum">
              <a:rPr lang="pt-BR" sz="1200" smtClean="0">
                <a:latin typeface="Roboto" panose="02000000000000000000" pitchFamily="2" charset="0"/>
                <a:ea typeface="Roboto" panose="02000000000000000000" pitchFamily="2" charset="0"/>
              </a:rPr>
              <a:pPr/>
              <a:t>10</a:t>
            </a:fld>
            <a:endParaRPr lang="pt-BR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F666C6-6A44-4137-89F8-FAC651DD8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695764"/>
              </p:ext>
            </p:extLst>
          </p:nvPr>
        </p:nvGraphicFramePr>
        <p:xfrm>
          <a:off x="531101" y="2133895"/>
          <a:ext cx="8073881" cy="3290400"/>
        </p:xfrm>
        <a:graphic>
          <a:graphicData uri="http://schemas.openxmlformats.org/drawingml/2006/table">
            <a:tbl>
              <a:tblPr/>
              <a:tblGrid>
                <a:gridCol w="1243101">
                  <a:extLst>
                    <a:ext uri="{9D8B030D-6E8A-4147-A177-3AD203B41FA5}">
                      <a16:colId xmlns:a16="http://schemas.microsoft.com/office/drawing/2014/main" val="881389006"/>
                    </a:ext>
                  </a:extLst>
                </a:gridCol>
                <a:gridCol w="2885327">
                  <a:extLst>
                    <a:ext uri="{9D8B030D-6E8A-4147-A177-3AD203B41FA5}">
                      <a16:colId xmlns:a16="http://schemas.microsoft.com/office/drawing/2014/main" val="4156887231"/>
                    </a:ext>
                  </a:extLst>
                </a:gridCol>
                <a:gridCol w="1972727">
                  <a:extLst>
                    <a:ext uri="{9D8B030D-6E8A-4147-A177-3AD203B41FA5}">
                      <a16:colId xmlns:a16="http://schemas.microsoft.com/office/drawing/2014/main" val="3987591327"/>
                    </a:ext>
                  </a:extLst>
                </a:gridCol>
                <a:gridCol w="1972726">
                  <a:extLst>
                    <a:ext uri="{9D8B030D-6E8A-4147-A177-3AD203B41FA5}">
                      <a16:colId xmlns:a16="http://schemas.microsoft.com/office/drawing/2014/main" val="322750431"/>
                    </a:ext>
                  </a:extLst>
                </a:gridCol>
              </a:tblGrid>
              <a:tr h="543600">
                <a:tc gridSpan="4"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Category: Mortages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5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38947" marR="38947" marT="38947" marB="3894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5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38947" marR="38947" marT="38947" marB="3894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5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38947" marR="38947" marT="38947" marB="3894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528250"/>
                  </a:ext>
                </a:extLst>
              </a:tr>
              <a:tr h="5436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Rank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Issue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Number of Complaints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Percentage of Total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50854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Loan modification, collection, foreclosure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97,191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dirty="0">
                          <a:effectLst/>
                          <a:latin typeface="Roboto" panose="02000000000000000000" pitchFamily="2" charset="0"/>
                        </a:rPr>
                        <a:t>52.12%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817506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Loan servicing, payments, escrow account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60,375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dirty="0">
                          <a:effectLst/>
                          <a:latin typeface="Roboto" panose="02000000000000000000" pitchFamily="2" charset="0"/>
                        </a:rPr>
                        <a:t>32.38%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811839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Application, originator, mortgage broker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13,306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dirty="0">
                          <a:effectLst/>
                          <a:latin typeface="Roboto" panose="02000000000000000000" pitchFamily="2" charset="0"/>
                        </a:rPr>
                        <a:t>7.14%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50930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Settlement process and costs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6,888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>
                          <a:effectLst/>
                          <a:latin typeface="Roboto" panose="02000000000000000000" pitchFamily="2" charset="0"/>
                        </a:rPr>
                        <a:t>3.69%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90941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Credit decision / Underwriting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4,418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>
                          <a:effectLst/>
                          <a:latin typeface="Roboto" panose="02000000000000000000" pitchFamily="2" charset="0"/>
                        </a:rPr>
                        <a:t>2.37%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0733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Other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4,297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dirty="0">
                          <a:effectLst/>
                          <a:latin typeface="Roboto" panose="02000000000000000000" pitchFamily="2" charset="0"/>
                        </a:rPr>
                        <a:t>2.30%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993117"/>
                  </a:ext>
                </a:extLst>
              </a:tr>
            </a:tbl>
          </a:graphicData>
        </a:graphic>
      </p:graphicFrame>
      <p:sp>
        <p:nvSpPr>
          <p:cNvPr id="9" name="Google Shape;332;p8">
            <a:extLst>
              <a:ext uri="{FF2B5EF4-FFF2-40B4-BE49-F238E27FC236}">
                <a16:creationId xmlns:a16="http://schemas.microsoft.com/office/drawing/2014/main" id="{F33296F4-BD7E-4848-9E6C-40CCE83BAF48}"/>
              </a:ext>
            </a:extLst>
          </p:cNvPr>
          <p:cNvSpPr txBox="1"/>
          <p:nvPr/>
        </p:nvSpPr>
        <p:spPr>
          <a:xfrm>
            <a:off x="417068" y="191225"/>
            <a:ext cx="11360800" cy="831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pt-BR" sz="32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333;p8">
            <a:extLst>
              <a:ext uri="{FF2B5EF4-FFF2-40B4-BE49-F238E27FC236}">
                <a16:creationId xmlns:a16="http://schemas.microsoft.com/office/drawing/2014/main" id="{36F9EF40-C564-4B92-B042-914DB97005FC}"/>
              </a:ext>
            </a:extLst>
          </p:cNvPr>
          <p:cNvSpPr txBox="1"/>
          <p:nvPr/>
        </p:nvSpPr>
        <p:spPr>
          <a:xfrm>
            <a:off x="415600" y="1049927"/>
            <a:ext cx="11360800" cy="63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Clr>
                <a:srgbClr val="000000"/>
              </a:buClr>
              <a:buSzPts val="2200"/>
            </a:pPr>
            <a:r>
              <a:rPr lang="pt-BR" sz="2400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Mortgage complains, ranked by issue (2011 - 2016)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369;p13">
            <a:extLst>
              <a:ext uri="{FF2B5EF4-FFF2-40B4-BE49-F238E27FC236}">
                <a16:creationId xmlns:a16="http://schemas.microsoft.com/office/drawing/2014/main" id="{353FB3A9-1373-4E29-BEBC-AB8F153632B8}"/>
              </a:ext>
            </a:extLst>
          </p:cNvPr>
          <p:cNvSpPr/>
          <p:nvPr/>
        </p:nvSpPr>
        <p:spPr>
          <a:xfrm>
            <a:off x="8631270" y="3172526"/>
            <a:ext cx="216000" cy="8640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FFABAB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42;p9">
            <a:extLst>
              <a:ext uri="{FF2B5EF4-FFF2-40B4-BE49-F238E27FC236}">
                <a16:creationId xmlns:a16="http://schemas.microsoft.com/office/drawing/2014/main" id="{65562A9B-D215-4584-B14A-EAE8648930D7}"/>
              </a:ext>
            </a:extLst>
          </p:cNvPr>
          <p:cNvSpPr txBox="1"/>
          <p:nvPr/>
        </p:nvSpPr>
        <p:spPr>
          <a:xfrm>
            <a:off x="9019202" y="3225663"/>
            <a:ext cx="2412796" cy="720000"/>
          </a:xfrm>
          <a:prstGeom prst="rect">
            <a:avLst/>
          </a:prstGeom>
          <a:solidFill>
            <a:srgbClr val="FFABA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60933" rIns="121900" bIns="60933" anchor="ctr" anchorCtr="0">
            <a:spAutoFit/>
          </a:bodyPr>
          <a:lstStyle/>
          <a:p>
            <a:pPr algn="ctr"/>
            <a:r>
              <a:rPr lang="pt-BR" sz="1300" dirty="0"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Most mortage complaints (84.50%) related to post-aquisition issues</a:t>
            </a:r>
            <a:endParaRPr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EC4EA92-8AFB-4B41-886B-EB444009B061}"/>
              </a:ext>
            </a:extLst>
          </p:cNvPr>
          <p:cNvSpPr/>
          <p:nvPr/>
        </p:nvSpPr>
        <p:spPr>
          <a:xfrm>
            <a:off x="10037556" y="4058128"/>
            <a:ext cx="376088" cy="434108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3" name="Google Shape;342;p9">
            <a:extLst>
              <a:ext uri="{FF2B5EF4-FFF2-40B4-BE49-F238E27FC236}">
                <a16:creationId xmlns:a16="http://schemas.microsoft.com/office/drawing/2014/main" id="{FCCB230F-D3BE-4B7D-8748-C57F0E6DABC1}"/>
              </a:ext>
            </a:extLst>
          </p:cNvPr>
          <p:cNvSpPr txBox="1"/>
          <p:nvPr/>
        </p:nvSpPr>
        <p:spPr>
          <a:xfrm>
            <a:off x="9019202" y="4647783"/>
            <a:ext cx="2412000" cy="756000"/>
          </a:xfrm>
          <a:prstGeom prst="rect">
            <a:avLst/>
          </a:prstGeom>
          <a:solidFill>
            <a:srgbClr val="FFABA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60933" rIns="121900" bIns="60933" anchor="ctr" anchorCtr="0">
            <a:spAutoFit/>
          </a:bodyPr>
          <a:lstStyle/>
          <a:p>
            <a:pPr algn="ctr"/>
            <a:r>
              <a:rPr lang="pt-BR" sz="1300" dirty="0"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Access to mortage loans doesn’t seem to be a major problem</a:t>
            </a:r>
            <a:endParaRPr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182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9"/>
          <p:cNvSpPr txBox="1"/>
          <p:nvPr/>
        </p:nvSpPr>
        <p:spPr>
          <a:xfrm>
            <a:off x="415600" y="23225"/>
            <a:ext cx="11360800" cy="831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pt-BR" sz="32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9"/>
          <p:cNvSpPr txBox="1"/>
          <p:nvPr/>
        </p:nvSpPr>
        <p:spPr>
          <a:xfrm>
            <a:off x="415599" y="522527"/>
            <a:ext cx="9092193" cy="831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Clr>
                <a:srgbClr val="000000"/>
              </a:buClr>
              <a:buSzPts val="2200"/>
            </a:pPr>
            <a:r>
              <a:rPr lang="en-US" sz="2400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Complaints by sub-product (2011 - 2016), ranked</a:t>
            </a:r>
            <a:endParaRPr lang="en-US"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1" name="Google Shape;341;p9"/>
          <p:cNvGraphicFramePr/>
          <p:nvPr>
            <p:extLst>
              <p:ext uri="{D42A27DB-BD31-4B8C-83A1-F6EECF244321}">
                <p14:modId xmlns:p14="http://schemas.microsoft.com/office/powerpoint/2010/main" val="4174419230"/>
              </p:ext>
            </p:extLst>
          </p:nvPr>
        </p:nvGraphicFramePr>
        <p:xfrm>
          <a:off x="533070" y="1446895"/>
          <a:ext cx="9092193" cy="5038178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1333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8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400" u="none" strike="noStrike" cap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Rank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20400" marR="20400" marT="20400" marB="204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400" u="none" strike="noStrike" cap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Sub-product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20400" marR="20400" marT="20400" marB="204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400" u="none" strike="noStrike" cap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Number of Complaints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Courier New"/>
                        <a:sym typeface="Courier New"/>
                      </a:endParaRPr>
                    </a:p>
                  </a:txBody>
                  <a:tcPr marL="60960" marR="60960" marT="60960" marB="609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400" u="none" strike="noStrike" cap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Percentage of Total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Courier New"/>
                        <a:sym typeface="Courier New"/>
                      </a:endParaRPr>
                    </a:p>
                  </a:txBody>
                  <a:tcPr marL="60960" marR="60960" marT="60960" marB="6096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20400" marR="20400" marT="20400" marB="204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 Non-specified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20400" marR="20400" marT="20400" marB="204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BA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158,322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20400" marR="20400" marT="20400" marB="204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b="0" u="none" strike="noStrike" cap="none" dirty="0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28.48%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12700" marR="12700" marT="63500" marB="635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20400" marR="20400" marT="20400" marB="204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Other mortgage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20400" marR="20400" marT="20400" marB="204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74,319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20400" marR="20400" marT="20400" marB="204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b="0" u="none" strike="noStrike" cap="none" dirty="0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13.37%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12700" marR="12700" marT="63500" marB="635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20400" marR="20400" marT="20400" marB="204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Conventional fixed mortgage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20400" marR="20400" marT="20400" marB="204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57,182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20400" marR="20400" marT="20400" marB="204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b="0" u="none" strike="noStrike" cap="none" dirty="0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10.29%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12700" marR="12700" marT="63500" marB="635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sz="1100" u="none" strike="noStrike" cap="none"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20400" marR="20400" marT="20400" marB="204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Checking account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20400" marR="20400" marT="20400" marB="204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44,369</a:t>
                      </a:r>
                      <a:endParaRPr sz="1100" u="none" strike="noStrike" cap="none"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20400" marR="20400" marT="20400" marB="204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b="0" u="none" strike="noStrike" cap="none" dirty="0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7.98%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12700" marR="12700" marT="63500" marB="635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9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20400" marR="20400" marT="20400" marB="204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Other (i.e. phone, health club, etc.)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20400" marR="20400" marT="20400" marB="204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BA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29,617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20400" marR="20400" marT="20400" marB="204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b="0" u="none" strike="noStrike" cap="none" dirty="0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5.33%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12700" marR="12700" marT="63500" marB="635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20400" marR="20400" marT="20400" marB="204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 do not know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20400" marR="20400" marT="20400" marB="204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BA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21,634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20400" marR="20400" marT="20400" marB="204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b="0" u="none" strike="noStrike" cap="none" dirty="0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3.89%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12700" marR="12700" marT="63500" marB="635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9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20400" marR="20400" marT="20400" marB="204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Conventional adjustable mortgage (ARM)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20400" marR="20400" marT="20400" marB="204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20,941</a:t>
                      </a:r>
                      <a:endParaRPr sz="1100" u="none" strike="noStrike" cap="none"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20400" marR="20400" marT="20400" marB="204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b="0" u="none" strike="noStrike" cap="none" dirty="0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3.77%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12700" marR="12700" marT="63500" marB="635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20400" marR="20400" marT="20400" marB="204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Credit card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20400" marR="20400" marT="20400" marB="204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20,825</a:t>
                      </a:r>
                      <a:endParaRPr sz="1100" u="none" strike="noStrike" cap="none"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20400" marR="20400" marT="20400" marB="204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b="0" u="none" strike="noStrike" cap="none" dirty="0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3.75%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12700" marR="12700" marT="63500" marB="635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20400" marR="20400" marT="20400" marB="204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FHA mortgage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20400" marR="20400" marT="20400" marB="204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19,152</a:t>
                      </a:r>
                      <a:endParaRPr sz="1100" u="none" strike="noStrike" cap="none"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20400" marR="20400" marT="20400" marB="204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b="0" u="none" strike="noStrike" cap="none" dirty="0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3.44%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12700" marR="12700" marT="63500" marB="635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20400" marR="20400" marT="20400" marB="204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Non-federal student loan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20400" marR="20400" marT="20400" marB="204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17,969</a:t>
                      </a:r>
                      <a:endParaRPr sz="1100" u="none" strike="noStrike" cap="none"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20400" marR="20400" marT="20400" marB="204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b="0" u="none" strike="noStrike" cap="none" dirty="0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3.23%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12700" marR="12700" marT="63500" marB="635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20400" marR="20400" marT="20400" marB="204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Medical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20400" marR="20400" marT="20400" marB="204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13,297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20400" marR="20400" marT="20400" marB="204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b="0" u="none" strike="noStrike" cap="none" dirty="0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2.39%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12700" marR="12700" marT="63500" marB="635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20400" marR="20400" marT="20400" marB="204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Vehicle loan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20400" marR="20400" marT="20400" marB="204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12,168</a:t>
                      </a:r>
                      <a:endParaRPr sz="1100" u="none" strike="noStrike" cap="none"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20400" marR="20400" marT="20400" marB="204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b="0" u="none" strike="noStrike" cap="none" dirty="0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2.19%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12700" marR="12700" marT="63500" marB="635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/>
                          <a:sym typeface="Roboto"/>
                        </a:rPr>
                        <a:t>13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0400" marR="20400" marT="20400" marB="204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/>
                          <a:sym typeface="Roboto"/>
                        </a:rPr>
                        <a:t>Other than previously specified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0400" marR="20400" marT="20400" marB="204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BA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/>
                          <a:sym typeface="Roboto"/>
                        </a:rPr>
                        <a:t>66,162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0400" marR="20400" marT="20400" marB="204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b="0" i="0" u="none" strike="noStrike" cap="none" dirty="0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/>
                          <a:sym typeface="Roboto"/>
                        </a:rPr>
                        <a:t>11.90%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2700" marR="12700" marT="63500" marB="635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B81F40EB-1C43-498D-AD98-6AE1A7C3858C}"/>
              </a:ext>
            </a:extLst>
          </p:cNvPr>
          <p:cNvGrpSpPr/>
          <p:nvPr/>
        </p:nvGrpSpPr>
        <p:grpSpPr>
          <a:xfrm>
            <a:off x="10283169" y="2402822"/>
            <a:ext cx="1280952" cy="2205546"/>
            <a:chOff x="8051668" y="2040585"/>
            <a:chExt cx="960714" cy="1654160"/>
          </a:xfrm>
        </p:grpSpPr>
        <p:sp>
          <p:nvSpPr>
            <p:cNvPr id="342" name="Google Shape;342;p9"/>
            <p:cNvSpPr txBox="1"/>
            <p:nvPr/>
          </p:nvSpPr>
          <p:spPr>
            <a:xfrm>
              <a:off x="8051668" y="2040585"/>
              <a:ext cx="960714" cy="415457"/>
            </a:xfrm>
            <a:prstGeom prst="rect">
              <a:avLst/>
            </a:prstGeom>
            <a:solidFill>
              <a:srgbClr val="FFABAB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 algn="ctr"/>
              <a:r>
                <a:rPr lang="pt-BR" sz="1400" dirty="0">
                  <a:latin typeface="Roboto" panose="02000000000000000000" pitchFamily="2" charset="0"/>
                  <a:ea typeface="Roboto" panose="02000000000000000000" pitchFamily="2" charset="0"/>
                  <a:sym typeface="Arial"/>
                </a:rPr>
                <a:t>Messy data input</a:t>
              </a:r>
              <a:endParaRPr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7AABCE1D-321A-49AE-AB99-7869A5C7EDF2}"/>
                </a:ext>
              </a:extLst>
            </p:cNvPr>
            <p:cNvSpPr/>
            <p:nvPr/>
          </p:nvSpPr>
          <p:spPr>
            <a:xfrm>
              <a:off x="8390992" y="2727958"/>
              <a:ext cx="282066" cy="325581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Google Shape;342;p9">
              <a:extLst>
                <a:ext uri="{FF2B5EF4-FFF2-40B4-BE49-F238E27FC236}">
                  <a16:creationId xmlns:a16="http://schemas.microsoft.com/office/drawing/2014/main" id="{59226152-D803-4C27-ACB5-1B42806FB0C0}"/>
                </a:ext>
              </a:extLst>
            </p:cNvPr>
            <p:cNvSpPr txBox="1"/>
            <p:nvPr/>
          </p:nvSpPr>
          <p:spPr>
            <a:xfrm>
              <a:off x="8051668" y="3279288"/>
              <a:ext cx="960714" cy="41545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sym typeface="Arial"/>
                </a:rPr>
                <a:t>Unrealiable</a:t>
              </a:r>
            </a:p>
            <a:p>
              <a:pPr algn="ctr"/>
              <a:r>
                <a:rPr lang="pt-BR" sz="1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data</a:t>
              </a:r>
              <a:endParaRPr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AB7A8-D041-42E7-9911-B4ED501AA8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>
                <a:solidFill>
                  <a:schemeClr val="bg1">
                    <a:lumMod val="50000"/>
                  </a:schemeClr>
                </a:solidFill>
              </a:rPr>
              <a:pPr/>
              <a:t>11</a:t>
            </a:fld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0"/>
          <p:cNvSpPr txBox="1"/>
          <p:nvPr/>
        </p:nvSpPr>
        <p:spPr>
          <a:xfrm>
            <a:off x="417068" y="40459"/>
            <a:ext cx="11360800" cy="831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pt-BR" sz="32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0"/>
          <p:cNvSpPr txBox="1"/>
          <p:nvPr/>
        </p:nvSpPr>
        <p:spPr>
          <a:xfrm>
            <a:off x="415600" y="610261"/>
            <a:ext cx="11360800" cy="831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Clr>
                <a:srgbClr val="000000"/>
              </a:buClr>
              <a:buSzPts val="2200"/>
            </a:pPr>
            <a:r>
              <a:rPr lang="en-US" sz="2400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Complaints by company (2011 - 2016), ranked - Top 10</a:t>
            </a:r>
            <a:endParaRPr lang="en-US"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9" name="Google Shape;349;p10"/>
          <p:cNvGraphicFramePr/>
          <p:nvPr>
            <p:extLst>
              <p:ext uri="{D42A27DB-BD31-4B8C-83A1-F6EECF244321}">
                <p14:modId xmlns:p14="http://schemas.microsoft.com/office/powerpoint/2010/main" val="2519598442"/>
              </p:ext>
            </p:extLst>
          </p:nvPr>
        </p:nvGraphicFramePr>
        <p:xfrm>
          <a:off x="555888" y="1657698"/>
          <a:ext cx="8424484" cy="4265447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1102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5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8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8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400" u="none" strike="noStrike" cap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Rank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Courier New"/>
                        <a:sym typeface="Courier New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400" u="none" strike="noStrike" cap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Company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Courier New"/>
                        <a:sym typeface="Courier New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400" u="none" strike="noStrike" cap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Number of Complaints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Courier New"/>
                        <a:sym typeface="Courier New"/>
                      </a:endParaRPr>
                    </a:p>
                  </a:txBody>
                  <a:tcPr marL="60960" marR="60960" marT="60960" marB="609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400" u="none" strike="noStrike" cap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Percentage of Total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Courier New"/>
                        <a:sym typeface="Courier New"/>
                      </a:endParaRPr>
                    </a:p>
                  </a:txBody>
                  <a:tcPr marL="60960" marR="60960" marT="60960" marB="6096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5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Bank of America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55,998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b="0" u="none" strike="noStrike" cap="none" dirty="0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10.07%</a:t>
                      </a:r>
                      <a:endParaRPr lang="pt-BR" sz="1100" b="0" i="0" u="none" strike="noStrike" cap="none" dirty="0">
                        <a:solidFill>
                          <a:srgbClr val="0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5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Wells Fargo &amp; Company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42,024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b="0" u="none" strike="noStrike" cap="none" dirty="0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7.56%</a:t>
                      </a:r>
                      <a:endParaRPr lang="pt-BR" sz="1100" b="0" i="0" u="none" strike="noStrike" cap="none" dirty="0">
                        <a:solidFill>
                          <a:srgbClr val="0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5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sz="1100" u="none" strike="noStrike" cap="none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JPMorgan Chase &amp; Co.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33,881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b="0" u="none" strike="noStrike" cap="none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6.09%</a:t>
                      </a:r>
                      <a:endParaRPr lang="pt-BR" sz="1100" b="0" i="0" u="none" strike="noStrike" cap="none" dirty="0">
                        <a:solidFill>
                          <a:srgbClr val="0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5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sz="1100" u="none" strike="noStrike" cap="none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Equifax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31,828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b="0" u="none" strike="noStrike" cap="none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5.72%</a:t>
                      </a:r>
                      <a:endParaRPr lang="pt-BR" sz="1100" b="0" i="0" u="none" strike="noStrike" cap="none" dirty="0">
                        <a:solidFill>
                          <a:srgbClr val="0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5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sz="1100" u="none" strike="noStrike" cap="none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Experian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30,905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b="0" u="none" strike="noStrike" cap="none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5.56%</a:t>
                      </a:r>
                      <a:endParaRPr lang="pt-BR" sz="1100" b="0" i="0" u="none" strike="noStrike" cap="none" dirty="0">
                        <a:solidFill>
                          <a:srgbClr val="0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5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</a:t>
                      </a:r>
                      <a:endParaRPr sz="1100" u="none" strike="noStrike" cap="none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Citibank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25,540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b="0" u="none" strike="noStrike" cap="none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4.59%</a:t>
                      </a:r>
                      <a:endParaRPr lang="pt-BR" sz="1100" b="0" i="0" u="none" strike="noStrike" cap="none" dirty="0">
                        <a:solidFill>
                          <a:srgbClr val="0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5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  <a:endParaRPr sz="1100" u="none" strike="noStrike" cap="none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TransUnion Intermediate Holdings, Inc.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25,534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b="0" u="none" strike="noStrike" cap="none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4.59%</a:t>
                      </a:r>
                      <a:endParaRPr lang="pt-BR" sz="1100" b="0" i="0" u="none" strike="noStrike" cap="none" dirty="0">
                        <a:solidFill>
                          <a:srgbClr val="0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5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sz="1100" u="none" strike="noStrike" cap="none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Ocwen</a:t>
                      </a:r>
                      <a:endParaRPr sz="1100" u="none" strike="noStrike" cap="none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20,978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b="0" u="none" strike="noStrike" cap="none" dirty="0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3.77%</a:t>
                      </a:r>
                      <a:endParaRPr lang="pt-BR" sz="1100" b="0" i="0" u="none" strike="noStrike" cap="none" dirty="0">
                        <a:solidFill>
                          <a:srgbClr val="0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5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  <a:endParaRPr sz="1100" u="none" strike="noStrike" cap="none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Capital One</a:t>
                      </a:r>
                      <a:endParaRPr sz="1100" u="none" strike="noStrike" cap="none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15,628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b="0" u="none" strike="noStrike" cap="none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2.81%</a:t>
                      </a:r>
                      <a:endParaRPr lang="pt-BR" sz="1100" b="0" i="0" u="none" strike="noStrike" cap="none" dirty="0">
                        <a:solidFill>
                          <a:srgbClr val="0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5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</a:t>
                      </a:r>
                      <a:endParaRPr sz="1100" u="none" strike="noStrike" cap="none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Nationstar Mortgage</a:t>
                      </a:r>
                      <a:endParaRPr sz="1100" u="none" strike="noStrike" cap="none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13,250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b="0" u="none" strike="noStrike" cap="none" dirty="0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2.38%</a:t>
                      </a:r>
                      <a:endParaRPr lang="pt-BR" sz="1100" b="0" i="0" u="none" strike="noStrike" cap="none" dirty="0">
                        <a:solidFill>
                          <a:srgbClr val="0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6A5038A-4296-4D18-A2D2-CEE40B6532D4}"/>
              </a:ext>
            </a:extLst>
          </p:cNvPr>
          <p:cNvSpPr txBox="1"/>
          <p:nvPr/>
        </p:nvSpPr>
        <p:spPr>
          <a:xfrm>
            <a:off x="6879114" y="6142923"/>
            <a:ext cx="2160000" cy="297454"/>
          </a:xfrm>
          <a:prstGeom prst="rect">
            <a:avLst/>
          </a:prstGeom>
          <a:solidFill>
            <a:srgbClr val="FFABAB">
              <a:alpha val="80000"/>
            </a:srgbClr>
          </a:soli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pt-BR" sz="1333" dirty="0">
                <a:latin typeface="Roboto" panose="02000000000000000000" pitchFamily="2" charset="0"/>
                <a:ea typeface="Roboto" panose="02000000000000000000" pitchFamily="2" charset="0"/>
              </a:rPr>
              <a:t>53.14% of total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8CDBD8-5D43-4B27-B588-7B042E9959EB}"/>
              </a:ext>
            </a:extLst>
          </p:cNvPr>
          <p:cNvCxnSpPr>
            <a:cxnSpLocks/>
          </p:cNvCxnSpPr>
          <p:nvPr/>
        </p:nvCxnSpPr>
        <p:spPr>
          <a:xfrm>
            <a:off x="6879114" y="6025323"/>
            <a:ext cx="2160000" cy="0"/>
          </a:xfrm>
          <a:prstGeom prst="line">
            <a:avLst/>
          </a:prstGeom>
          <a:ln w="19050">
            <a:solidFill>
              <a:srgbClr val="F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56B994-0A36-4326-853B-F97454B7099A}"/>
              </a:ext>
            </a:extLst>
          </p:cNvPr>
          <p:cNvSpPr txBox="1"/>
          <p:nvPr/>
        </p:nvSpPr>
        <p:spPr>
          <a:xfrm>
            <a:off x="9639537" y="2108720"/>
            <a:ext cx="1674851" cy="540000"/>
          </a:xfrm>
          <a:prstGeom prst="rect">
            <a:avLst/>
          </a:prstGeom>
          <a:solidFill>
            <a:srgbClr val="FFABAB">
              <a:alpha val="80000"/>
            </a:srgbClr>
          </a:soli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2th largest bank by assets (2016)*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1D27B3F-79ED-4789-B03C-A02B73F36F80}"/>
              </a:ext>
            </a:extLst>
          </p:cNvPr>
          <p:cNvSpPr/>
          <p:nvPr/>
        </p:nvSpPr>
        <p:spPr>
          <a:xfrm>
            <a:off x="8891301" y="2312460"/>
            <a:ext cx="503583" cy="132520"/>
          </a:xfrm>
          <a:prstGeom prst="rightArrow">
            <a:avLst/>
          </a:prstGeom>
          <a:solidFill>
            <a:srgbClr val="FFABAB"/>
          </a:solidFill>
          <a:ln>
            <a:solidFill>
              <a:srgbClr val="F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>
              <a:solidFill>
                <a:schemeClr val="tx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D7D8AE9-DDE8-4CBC-B246-5E3EF294AFDC}"/>
              </a:ext>
            </a:extLst>
          </p:cNvPr>
          <p:cNvSpPr/>
          <p:nvPr/>
        </p:nvSpPr>
        <p:spPr>
          <a:xfrm>
            <a:off x="8891301" y="3057407"/>
            <a:ext cx="503583" cy="132520"/>
          </a:xfrm>
          <a:prstGeom prst="rightArrow">
            <a:avLst/>
          </a:prstGeom>
          <a:solidFill>
            <a:srgbClr val="FFABAB"/>
          </a:solidFill>
          <a:ln>
            <a:solidFill>
              <a:srgbClr val="F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42C6E5-CB32-4A95-B738-C2F813FFBF98}"/>
              </a:ext>
            </a:extLst>
          </p:cNvPr>
          <p:cNvSpPr txBox="1"/>
          <p:nvPr/>
        </p:nvSpPr>
        <p:spPr>
          <a:xfrm>
            <a:off x="9639537" y="2853667"/>
            <a:ext cx="1674851" cy="540000"/>
          </a:xfrm>
          <a:prstGeom prst="rect">
            <a:avLst/>
          </a:prstGeom>
          <a:solidFill>
            <a:srgbClr val="FFABAB">
              <a:alpha val="80000"/>
            </a:srgbClr>
          </a:soli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Largest bank by assets (2016)*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8BA43C-542B-413C-8AA9-1CE20B7FF3BA}"/>
              </a:ext>
            </a:extLst>
          </p:cNvPr>
          <p:cNvSpPr txBox="1"/>
          <p:nvPr/>
        </p:nvSpPr>
        <p:spPr>
          <a:xfrm>
            <a:off x="9360962" y="3714710"/>
            <a:ext cx="2232000" cy="1188000"/>
          </a:xfrm>
          <a:prstGeom prst="rect">
            <a:avLst/>
          </a:prstGeom>
          <a:solidFill>
            <a:srgbClr val="C00000">
              <a:alpha val="80000"/>
            </a:srgbClr>
          </a:soli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pt-BR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Bank of America:</a:t>
            </a:r>
          </a:p>
          <a:p>
            <a:pPr algn="ctr"/>
            <a:r>
              <a:rPr lang="pt-BR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disproportionally high number of complaints, when compared to assets size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DDD795-05B8-46D4-9CC9-D92757C3D62B}"/>
              </a:ext>
            </a:extLst>
          </p:cNvPr>
          <p:cNvSpPr txBox="1"/>
          <p:nvPr/>
        </p:nvSpPr>
        <p:spPr>
          <a:xfrm>
            <a:off x="531100" y="6298003"/>
            <a:ext cx="5742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*https://www.relbanks.com/top-us-banks/assets-2016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DF88F-2826-4EF2-9E87-9101C1E8D2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>
                <a:solidFill>
                  <a:schemeClr val="bg1">
                    <a:lumMod val="50000"/>
                  </a:schemeClr>
                </a:solidFill>
              </a:rPr>
              <a:pPr/>
              <a:t>12</a:t>
            </a:fld>
            <a:endParaRPr lang="pt-BR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73BF23-36F5-46F2-A218-47F1B439BCD7}"/>
              </a:ext>
            </a:extLst>
          </p:cNvPr>
          <p:cNvSpPr txBox="1"/>
          <p:nvPr/>
        </p:nvSpPr>
        <p:spPr>
          <a:xfrm>
            <a:off x="9360962" y="5223754"/>
            <a:ext cx="2232000" cy="707886"/>
          </a:xfrm>
          <a:prstGeom prst="rect">
            <a:avLst/>
          </a:prstGeom>
          <a:solidFill>
            <a:srgbClr val="C00000">
              <a:alpha val="80000"/>
            </a:srgbClr>
          </a:soli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pt-BR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Top 10 (2011 - 2016):</a:t>
            </a:r>
          </a:p>
          <a:p>
            <a:pPr algn="ctr"/>
            <a:endParaRPr lang="pt-BR" sz="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pt-BR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6 Banks </a:t>
            </a:r>
          </a:p>
          <a:p>
            <a:pPr algn="ctr"/>
            <a:r>
              <a:rPr lang="pt-BR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 Credit agencies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1FACD-6B49-4458-B590-1E3EAF6AD9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>
                <a:solidFill>
                  <a:schemeClr val="bg1">
                    <a:lumMod val="50000"/>
                  </a:schemeClr>
                </a:solidFill>
              </a:rPr>
              <a:pPr/>
              <a:t>13</a:t>
            </a:fld>
            <a:endParaRPr lang="pt-BR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9DDCEB-94E8-489F-AA0C-57D2764D9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856466"/>
              </p:ext>
            </p:extLst>
          </p:nvPr>
        </p:nvGraphicFramePr>
        <p:xfrm>
          <a:off x="564823" y="1738362"/>
          <a:ext cx="9173068" cy="4658400"/>
        </p:xfrm>
        <a:graphic>
          <a:graphicData uri="http://schemas.openxmlformats.org/drawingml/2006/table">
            <a:tbl>
              <a:tblPr/>
              <a:tblGrid>
                <a:gridCol w="2293267">
                  <a:extLst>
                    <a:ext uri="{9D8B030D-6E8A-4147-A177-3AD203B41FA5}">
                      <a16:colId xmlns:a16="http://schemas.microsoft.com/office/drawing/2014/main" val="3582969159"/>
                    </a:ext>
                  </a:extLst>
                </a:gridCol>
                <a:gridCol w="2293267">
                  <a:extLst>
                    <a:ext uri="{9D8B030D-6E8A-4147-A177-3AD203B41FA5}">
                      <a16:colId xmlns:a16="http://schemas.microsoft.com/office/drawing/2014/main" val="1931929854"/>
                    </a:ext>
                  </a:extLst>
                </a:gridCol>
                <a:gridCol w="2293267">
                  <a:extLst>
                    <a:ext uri="{9D8B030D-6E8A-4147-A177-3AD203B41FA5}">
                      <a16:colId xmlns:a16="http://schemas.microsoft.com/office/drawing/2014/main" val="624656444"/>
                    </a:ext>
                  </a:extLst>
                </a:gridCol>
                <a:gridCol w="2293267">
                  <a:extLst>
                    <a:ext uri="{9D8B030D-6E8A-4147-A177-3AD203B41FA5}">
                      <a16:colId xmlns:a16="http://schemas.microsoft.com/office/drawing/2014/main" val="430333876"/>
                    </a:ext>
                  </a:extLst>
                </a:gridCol>
              </a:tblGrid>
              <a:tr h="529200">
                <a:tc gridSpan="4"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Bank of America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38947" marR="38947" marT="38947" marB="3894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38947" marR="38947" marT="38947" marB="3894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38947" marR="38947" marT="38947" marB="3894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550457"/>
                  </a:ext>
                </a:extLst>
              </a:tr>
              <a:tr h="5292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Rank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Product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Number of Complaints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Percentage of Total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32337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Mortgage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36,228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>
                          <a:effectLst/>
                          <a:latin typeface="Roboto" panose="02000000000000000000" pitchFamily="2" charset="0"/>
                        </a:rPr>
                        <a:t>64.70%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4309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Bank account or service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10,440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>
                          <a:effectLst/>
                          <a:latin typeface="Roboto" panose="02000000000000000000" pitchFamily="2" charset="0"/>
                        </a:rPr>
                        <a:t>18.64%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9654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Credit card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7,224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>
                          <a:effectLst/>
                          <a:latin typeface="Roboto" panose="02000000000000000000" pitchFamily="2" charset="0"/>
                        </a:rPr>
                        <a:t>12.90%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2892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Debt collection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1,173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>
                          <a:effectLst/>
                          <a:latin typeface="Roboto" panose="02000000000000000000" pitchFamily="2" charset="0"/>
                        </a:rPr>
                        <a:t>2.09%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1715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Consumer Loan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541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>
                          <a:effectLst/>
                          <a:latin typeface="Roboto" panose="02000000000000000000" pitchFamily="2" charset="0"/>
                        </a:rPr>
                        <a:t>0.97%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71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Money transfers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200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>
                          <a:effectLst/>
                          <a:latin typeface="Roboto" panose="02000000000000000000" pitchFamily="2" charset="0"/>
                        </a:rPr>
                        <a:t>0.36%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7522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Student loan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70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dirty="0">
                          <a:effectLst/>
                          <a:latin typeface="Roboto" panose="02000000000000000000" pitchFamily="2" charset="0"/>
                        </a:rPr>
                        <a:t>0.13%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5157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Other financial service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44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>
                          <a:effectLst/>
                          <a:latin typeface="Roboto" panose="02000000000000000000" pitchFamily="2" charset="0"/>
                        </a:rPr>
                        <a:t>0.08%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9681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Credit reporting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37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>
                          <a:effectLst/>
                          <a:latin typeface="Roboto" panose="02000000000000000000" pitchFamily="2" charset="0"/>
                        </a:rPr>
                        <a:t>0.07%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13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Prepaid card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33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dirty="0">
                          <a:effectLst/>
                          <a:latin typeface="Roboto" panose="02000000000000000000" pitchFamily="2" charset="0"/>
                        </a:rPr>
                        <a:t>0.06%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118881"/>
                  </a:ext>
                </a:extLst>
              </a:tr>
            </a:tbl>
          </a:graphicData>
        </a:graphic>
      </p:graphicFrame>
      <p:sp>
        <p:nvSpPr>
          <p:cNvPr id="7" name="Google Shape;347;p10">
            <a:extLst>
              <a:ext uri="{FF2B5EF4-FFF2-40B4-BE49-F238E27FC236}">
                <a16:creationId xmlns:a16="http://schemas.microsoft.com/office/drawing/2014/main" id="{96B9B941-8E21-4643-BF2C-5CBBE7626257}"/>
              </a:ext>
            </a:extLst>
          </p:cNvPr>
          <p:cNvSpPr txBox="1"/>
          <p:nvPr/>
        </p:nvSpPr>
        <p:spPr>
          <a:xfrm>
            <a:off x="417068" y="117459"/>
            <a:ext cx="11360800" cy="831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pt-BR" sz="32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348;p10">
            <a:extLst>
              <a:ext uri="{FF2B5EF4-FFF2-40B4-BE49-F238E27FC236}">
                <a16:creationId xmlns:a16="http://schemas.microsoft.com/office/drawing/2014/main" id="{205AB571-C8B2-445B-9C99-6B7F105C4C83}"/>
              </a:ext>
            </a:extLst>
          </p:cNvPr>
          <p:cNvSpPr txBox="1"/>
          <p:nvPr/>
        </p:nvSpPr>
        <p:spPr>
          <a:xfrm>
            <a:off x="415600" y="658386"/>
            <a:ext cx="11360800" cy="831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Clr>
                <a:srgbClr val="000000"/>
              </a:buClr>
              <a:buSzPts val="2200"/>
            </a:pPr>
            <a:r>
              <a:rPr lang="pt-BR" sz="2400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Complaints of Bank of America (2011 - 2016), ranked by product - Top 10 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69;p13">
            <a:extLst>
              <a:ext uri="{FF2B5EF4-FFF2-40B4-BE49-F238E27FC236}">
                <a16:creationId xmlns:a16="http://schemas.microsoft.com/office/drawing/2014/main" id="{6A61FC40-333F-48E2-8B88-C166D386AB7C}"/>
              </a:ext>
            </a:extLst>
          </p:cNvPr>
          <p:cNvSpPr/>
          <p:nvPr/>
        </p:nvSpPr>
        <p:spPr>
          <a:xfrm>
            <a:off x="9801314" y="2720144"/>
            <a:ext cx="216000" cy="12240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13E825-808B-4258-8AAD-278E157B2B94}"/>
              </a:ext>
            </a:extLst>
          </p:cNvPr>
          <p:cNvSpPr txBox="1"/>
          <p:nvPr/>
        </p:nvSpPr>
        <p:spPr>
          <a:xfrm>
            <a:off x="10228400" y="2792144"/>
            <a:ext cx="1548000" cy="1080000"/>
          </a:xfrm>
          <a:prstGeom prst="rect">
            <a:avLst/>
          </a:prstGeom>
          <a:solidFill>
            <a:srgbClr val="C00000">
              <a:alpha val="80000"/>
            </a:srgbClr>
          </a:soli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pt-BR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96.24%</a:t>
            </a:r>
          </a:p>
          <a:p>
            <a:pPr algn="ctr"/>
            <a:r>
              <a:rPr lang="pt-BR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of all complaints of Bank of America</a:t>
            </a:r>
          </a:p>
        </p:txBody>
      </p:sp>
    </p:spTree>
    <p:extLst>
      <p:ext uri="{BB962C8B-B14F-4D97-AF65-F5344CB8AC3E}">
        <p14:creationId xmlns:p14="http://schemas.microsoft.com/office/powerpoint/2010/main" val="500010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" name="Google Shape;354;p11"/>
          <p:cNvGraphicFramePr/>
          <p:nvPr>
            <p:extLst>
              <p:ext uri="{D42A27DB-BD31-4B8C-83A1-F6EECF244321}">
                <p14:modId xmlns:p14="http://schemas.microsoft.com/office/powerpoint/2010/main" val="822883107"/>
              </p:ext>
            </p:extLst>
          </p:nvPr>
        </p:nvGraphicFramePr>
        <p:xfrm>
          <a:off x="521088" y="1729838"/>
          <a:ext cx="6899989" cy="4032001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2176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7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7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686">
                  <a:extLst>
                    <a:ext uri="{9D8B030D-6E8A-4147-A177-3AD203B41FA5}">
                      <a16:colId xmlns:a16="http://schemas.microsoft.com/office/drawing/2014/main" val="319185756"/>
                    </a:ext>
                  </a:extLst>
                </a:gridCol>
              </a:tblGrid>
              <a:tr h="5837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400" u="none" strike="noStrike" cap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State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Courier New"/>
                        <a:sym typeface="Courier New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400" u="none" strike="noStrike" cap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Number of Complaints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Courier New"/>
                        <a:sym typeface="Courier New"/>
                      </a:endParaRPr>
                    </a:p>
                  </a:txBody>
                  <a:tcPr marL="60960" marR="60960" marT="60960" marB="609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400" u="none" strike="noStrike" cap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Percentage of Total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Courier New"/>
                        <a:sym typeface="Courier New"/>
                      </a:endParaRPr>
                    </a:p>
                  </a:txBody>
                  <a:tcPr marL="60960" marR="60960" marT="60960" marB="609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400" u="none" strike="noStrike" cap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Rank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200" u="none" strike="noStrike" cap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(complaints)</a:t>
                      </a:r>
                      <a:endParaRPr sz="1200" u="none" strike="noStrike" cap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Courier New"/>
                        <a:sym typeface="Courier New"/>
                      </a:endParaRPr>
                    </a:p>
                  </a:txBody>
                  <a:tcPr marL="60960" marR="60960" marT="60960" marB="6096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8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California (CA)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42067" marR="42067" marT="42067" marB="42067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81,700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42067" marR="42067" marT="42067" marB="42067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14.70%</a:t>
                      </a:r>
                      <a:endParaRPr sz="18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42067" marR="42067" marT="42067" marB="42067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8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Florida (FL)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42067" marR="42067" marT="42067" marB="42067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53,673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42067" marR="42067" marT="42067" marB="42067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9.65%</a:t>
                      </a:r>
                      <a:endParaRPr sz="18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42067" marR="42067" marT="42067" marB="42067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8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Texas (TX)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42067" marR="42067" marT="42067" marB="42067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41,352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42067" marR="42067" marT="42067" marB="42067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7.44%</a:t>
                      </a:r>
                      <a:endParaRPr sz="18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42067" marR="42067" marT="42067" marB="42067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8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New York (NY)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42067" marR="42067" marT="42067" marB="42067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38,266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42067" marR="42067" marT="42067" marB="42067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6.88%</a:t>
                      </a:r>
                      <a:endParaRPr sz="18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42067" marR="42067" marT="42067" marB="42067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8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Georgia (GA)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42067" marR="42067" marT="42067" marB="42067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24,548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42067" marR="42067" marT="42067" marB="42067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4.42%</a:t>
                      </a:r>
                      <a:endParaRPr sz="18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42067" marR="42067" marT="42067" marB="42067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8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New Jersey (NJ)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42067" marR="42067" marT="42067" marB="42067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22,408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42067" marR="42067" marT="42067" marB="42067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4.03%</a:t>
                      </a:r>
                      <a:endParaRPr sz="18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42067" marR="42067" marT="42067" marB="42067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8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Pennsylvania (PA)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42067" marR="42067" marT="42067" marB="42067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20,015</a:t>
                      </a:r>
                      <a:endParaRPr sz="1100" u="none" strike="noStrike" cap="none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42067" marR="42067" marT="42067" marB="42067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3.60%</a:t>
                      </a:r>
                      <a:endParaRPr sz="18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42067" marR="42067" marT="42067" marB="42067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8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Illinois (IL)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42067" marR="42067" marT="42067" marB="42067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19,624</a:t>
                      </a:r>
                      <a:endParaRPr sz="1100" u="none" strike="noStrike" cap="none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42067" marR="42067" marT="42067" marB="42067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3.53%</a:t>
                      </a:r>
                      <a:endParaRPr sz="18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42067" marR="42067" marT="42067" marB="42067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8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Virginia (VA)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42067" marR="42067" marT="42067" marB="42067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18,150</a:t>
                      </a:r>
                      <a:endParaRPr sz="1100" u="none" strike="noStrike" cap="none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42067" marR="42067" marT="42067" marB="42067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3.26%</a:t>
                      </a:r>
                      <a:endParaRPr sz="18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42067" marR="42067" marT="42067" marB="42067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8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Maryland (MD)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42067" marR="42067" marT="42067" marB="42067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17,703</a:t>
                      </a:r>
                      <a:endParaRPr sz="1100" u="none" strike="noStrike" cap="none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42067" marR="42067" marT="42067" marB="42067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3.18%</a:t>
                      </a:r>
                      <a:endParaRPr sz="18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42067" marR="42067" marT="42067" marB="42067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55" name="Google Shape;355;p11"/>
          <p:cNvSpPr txBox="1"/>
          <p:nvPr/>
        </p:nvSpPr>
        <p:spPr>
          <a:xfrm>
            <a:off x="417068" y="88247"/>
            <a:ext cx="11360800" cy="831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pt-BR" sz="32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1"/>
          <p:cNvSpPr txBox="1"/>
          <p:nvPr/>
        </p:nvSpPr>
        <p:spPr>
          <a:xfrm>
            <a:off x="415600" y="676923"/>
            <a:ext cx="9254700" cy="831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Clr>
                <a:srgbClr val="000000"/>
              </a:buClr>
              <a:buSzPts val="2200"/>
            </a:pPr>
            <a:r>
              <a:rPr lang="en-US" sz="2400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Complaints by state (2011 - 2016), ranked - Top 10</a:t>
            </a:r>
            <a:endParaRPr lang="en-US"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45167DB-DCAD-4ACA-ACFB-4AB86DFFA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043292"/>
              </p:ext>
            </p:extLst>
          </p:nvPr>
        </p:nvGraphicFramePr>
        <p:xfrm>
          <a:off x="7765811" y="1729839"/>
          <a:ext cx="1498529" cy="403200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1498529">
                  <a:extLst>
                    <a:ext uri="{9D8B030D-6E8A-4147-A177-3AD203B41FA5}">
                      <a16:colId xmlns:a16="http://schemas.microsoft.com/office/drawing/2014/main" val="2894579798"/>
                    </a:ext>
                  </a:extLst>
                </a:gridCol>
              </a:tblGrid>
              <a:tr h="58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400" u="none" strike="noStrike" cap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Rank</a:t>
                      </a:r>
                      <a:r>
                        <a:rPr lang="pt-BR" sz="1200" u="none" strike="noStrike" cap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200" u="none" strike="noStrike" cap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(population - 2019)*</a:t>
                      </a:r>
                      <a:endParaRPr lang="pt-BR" sz="1200" u="none" strike="noStrike" cap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Courier New"/>
                        <a:sym typeface="Courier New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918878"/>
                  </a:ext>
                </a:extLst>
              </a:tr>
              <a:tr h="3451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8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508732"/>
                  </a:ext>
                </a:extLst>
              </a:tr>
              <a:tr h="3451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pt-BR" sz="18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866666"/>
                  </a:ext>
                </a:extLst>
              </a:tr>
              <a:tr h="3451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pt-BR" sz="18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581021"/>
                  </a:ext>
                </a:extLst>
              </a:tr>
              <a:tr h="3451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pt-BR" sz="18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90938"/>
                  </a:ext>
                </a:extLst>
              </a:tr>
              <a:tr h="3451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pt-BR" sz="18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30370"/>
                  </a:ext>
                </a:extLst>
              </a:tr>
              <a:tr h="3451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</a:t>
                      </a:r>
                      <a:endParaRPr lang="pt-BR" sz="18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385826"/>
                  </a:ext>
                </a:extLst>
              </a:tr>
              <a:tr h="3451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pt-BR" sz="18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748096"/>
                  </a:ext>
                </a:extLst>
              </a:tr>
              <a:tr h="3451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</a:t>
                      </a:r>
                      <a:endParaRPr lang="pt-BR" sz="18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922110"/>
                  </a:ext>
                </a:extLst>
              </a:tr>
              <a:tr h="3451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pt-BR" sz="18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919388"/>
                  </a:ext>
                </a:extLst>
              </a:tr>
              <a:tr h="3451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19</a:t>
                      </a:r>
                      <a:endParaRPr lang="pt-BR" sz="18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55694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A14CF5-5423-4EE5-B552-FCDA90EFD56D}"/>
              </a:ext>
            </a:extLst>
          </p:cNvPr>
          <p:cNvSpPr txBox="1"/>
          <p:nvPr/>
        </p:nvSpPr>
        <p:spPr>
          <a:xfrm>
            <a:off x="478880" y="6247740"/>
            <a:ext cx="7267436" cy="29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333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*https://www.census.gov/data/tables/time-series/demo/popest/2010s-state-total.html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31EF696E-F6ED-42F6-BF1C-CD159593DA00}"/>
              </a:ext>
            </a:extLst>
          </p:cNvPr>
          <p:cNvSpPr/>
          <p:nvPr/>
        </p:nvSpPr>
        <p:spPr>
          <a:xfrm>
            <a:off x="7188350" y="5514275"/>
            <a:ext cx="768000" cy="144000"/>
          </a:xfrm>
          <a:prstGeom prst="left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0E972F96-5A4A-42EE-A6A2-5C4EC27E4AF3}"/>
              </a:ext>
            </a:extLst>
          </p:cNvPr>
          <p:cNvSpPr/>
          <p:nvPr/>
        </p:nvSpPr>
        <p:spPr>
          <a:xfrm>
            <a:off x="7187461" y="4127137"/>
            <a:ext cx="768000" cy="144000"/>
          </a:xfrm>
          <a:prstGeom prst="left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E5EEC5-189E-4868-9F46-2AF51DB86E26}"/>
              </a:ext>
            </a:extLst>
          </p:cNvPr>
          <p:cNvSpPr txBox="1"/>
          <p:nvPr/>
        </p:nvSpPr>
        <p:spPr>
          <a:xfrm>
            <a:off x="9722966" y="2316809"/>
            <a:ext cx="1908000" cy="1368000"/>
          </a:xfrm>
          <a:prstGeom prst="rect">
            <a:avLst/>
          </a:prstGeom>
          <a:solidFill>
            <a:srgbClr val="C00000">
              <a:alpha val="80000"/>
            </a:srgbClr>
          </a:soli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 of complaints in New Jersey and Maryland are disproportionally high (when compared to population size) 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DCECD06-CE98-4C63-97FA-B2550E14A5EA}"/>
              </a:ext>
            </a:extLst>
          </p:cNvPr>
          <p:cNvSpPr/>
          <p:nvPr/>
        </p:nvSpPr>
        <p:spPr>
          <a:xfrm>
            <a:off x="10488922" y="3938958"/>
            <a:ext cx="376088" cy="434108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2BA93D-5DE4-4A48-BF0B-2177016B2539}"/>
              </a:ext>
            </a:extLst>
          </p:cNvPr>
          <p:cNvSpPr txBox="1"/>
          <p:nvPr/>
        </p:nvSpPr>
        <p:spPr>
          <a:xfrm>
            <a:off x="9722966" y="4627215"/>
            <a:ext cx="1908000" cy="648000"/>
          </a:xfrm>
          <a:prstGeom prst="rect">
            <a:avLst/>
          </a:prstGeom>
          <a:solidFill>
            <a:srgbClr val="C00000">
              <a:alpha val="80000"/>
            </a:srgbClr>
          </a:soli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 analysis within these states is needed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1A4A2-2FF7-4282-9952-D7F4BA4BCE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>
                <a:solidFill>
                  <a:schemeClr val="bg1">
                    <a:lumMod val="50000"/>
                  </a:schemeClr>
                </a:solidFill>
              </a:rPr>
              <a:pPr/>
              <a:t>14</a:t>
            </a:fld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1FACD-6B49-4458-B590-1E3EAF6AD9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>
                <a:solidFill>
                  <a:schemeClr val="bg1">
                    <a:lumMod val="50000"/>
                  </a:schemeClr>
                </a:solidFill>
              </a:rPr>
              <a:pPr/>
              <a:t>15</a:t>
            </a:fld>
            <a:endParaRPr lang="pt-BR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CC0A2D-0516-4196-BF99-D1227D283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35770"/>
              </p:ext>
            </p:extLst>
          </p:nvPr>
        </p:nvGraphicFramePr>
        <p:xfrm>
          <a:off x="277736" y="1942187"/>
          <a:ext cx="3756581" cy="2341904"/>
        </p:xfrm>
        <a:graphic>
          <a:graphicData uri="http://schemas.openxmlformats.org/drawingml/2006/table">
            <a:tbl>
              <a:tblPr/>
              <a:tblGrid>
                <a:gridCol w="460800">
                  <a:extLst>
                    <a:ext uri="{9D8B030D-6E8A-4147-A177-3AD203B41FA5}">
                      <a16:colId xmlns:a16="http://schemas.microsoft.com/office/drawing/2014/main" val="1286100424"/>
                    </a:ext>
                  </a:extLst>
                </a:gridCol>
                <a:gridCol w="1589381">
                  <a:extLst>
                    <a:ext uri="{9D8B030D-6E8A-4147-A177-3AD203B41FA5}">
                      <a16:colId xmlns:a16="http://schemas.microsoft.com/office/drawing/2014/main" val="1849434239"/>
                    </a:ext>
                  </a:extLst>
                </a:gridCol>
                <a:gridCol w="856800">
                  <a:extLst>
                    <a:ext uri="{9D8B030D-6E8A-4147-A177-3AD203B41FA5}">
                      <a16:colId xmlns:a16="http://schemas.microsoft.com/office/drawing/2014/main" val="759170514"/>
                    </a:ext>
                  </a:extLst>
                </a:gridCol>
                <a:gridCol w="849600">
                  <a:extLst>
                    <a:ext uri="{9D8B030D-6E8A-4147-A177-3AD203B41FA5}">
                      <a16:colId xmlns:a16="http://schemas.microsoft.com/office/drawing/2014/main" val="2157537038"/>
                    </a:ext>
                  </a:extLst>
                </a:gridCol>
              </a:tblGrid>
              <a:tr h="417600">
                <a:tc gridSpan="4">
                  <a:txBody>
                    <a:bodyPr/>
                    <a:lstStyle/>
                    <a:p>
                      <a:pPr algn="ctr"/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California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FA3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500"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rgbClr val="649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9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9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9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500" dirty="0"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rgbClr val="649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9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9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9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500" dirty="0"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rgbClr val="649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9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9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9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555819"/>
                  </a:ext>
                </a:extLst>
              </a:tr>
              <a:tr h="3022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Rank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Product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Number of Complaints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Percentage of Total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533552"/>
                  </a:ext>
                </a:extLst>
              </a:tr>
              <a:tr h="3022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Mortgage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32,988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>
                          <a:effectLst/>
                          <a:latin typeface="Roboto" panose="02000000000000000000" pitchFamily="2" charset="0"/>
                        </a:rPr>
                        <a:t>40.38%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557874"/>
                  </a:ext>
                </a:extLst>
              </a:tr>
              <a:tr h="302226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Debt collection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13,568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>
                          <a:effectLst/>
                          <a:latin typeface="Roboto" panose="02000000000000000000" pitchFamily="2" charset="0"/>
                        </a:rPr>
                        <a:t>16.61%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027161"/>
                  </a:ext>
                </a:extLst>
              </a:tr>
              <a:tr h="302226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Credit reporting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11,965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>
                          <a:effectLst/>
                          <a:latin typeface="Roboto" panose="02000000000000000000" pitchFamily="2" charset="0"/>
                        </a:rPr>
                        <a:t>14.65%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535560"/>
                  </a:ext>
                </a:extLst>
              </a:tr>
              <a:tr h="302226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Credit card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9,078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>
                          <a:effectLst/>
                          <a:latin typeface="Roboto" panose="02000000000000000000" pitchFamily="2" charset="0"/>
                        </a:rPr>
                        <a:t>11.11%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377535"/>
                  </a:ext>
                </a:extLst>
              </a:tr>
              <a:tr h="3022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Bank account or service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8,519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dirty="0">
                          <a:effectLst/>
                          <a:latin typeface="Roboto" panose="02000000000000000000" pitchFamily="2" charset="0"/>
                        </a:rPr>
                        <a:t>10.43%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1989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F6FC29-1753-4019-9822-F6A7C4C82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368247"/>
              </p:ext>
            </p:extLst>
          </p:nvPr>
        </p:nvGraphicFramePr>
        <p:xfrm>
          <a:off x="4232630" y="1942001"/>
          <a:ext cx="3746037" cy="2342277"/>
        </p:xfrm>
        <a:graphic>
          <a:graphicData uri="http://schemas.openxmlformats.org/drawingml/2006/table">
            <a:tbl>
              <a:tblPr/>
              <a:tblGrid>
                <a:gridCol w="461918">
                  <a:extLst>
                    <a:ext uri="{9D8B030D-6E8A-4147-A177-3AD203B41FA5}">
                      <a16:colId xmlns:a16="http://schemas.microsoft.com/office/drawing/2014/main" val="2976372956"/>
                    </a:ext>
                  </a:extLst>
                </a:gridCol>
                <a:gridCol w="1591200">
                  <a:extLst>
                    <a:ext uri="{9D8B030D-6E8A-4147-A177-3AD203B41FA5}">
                      <a16:colId xmlns:a16="http://schemas.microsoft.com/office/drawing/2014/main" val="1828512630"/>
                    </a:ext>
                  </a:extLst>
                </a:gridCol>
                <a:gridCol w="842400">
                  <a:extLst>
                    <a:ext uri="{9D8B030D-6E8A-4147-A177-3AD203B41FA5}">
                      <a16:colId xmlns:a16="http://schemas.microsoft.com/office/drawing/2014/main" val="2303091684"/>
                    </a:ext>
                  </a:extLst>
                </a:gridCol>
                <a:gridCol w="850519">
                  <a:extLst>
                    <a:ext uri="{9D8B030D-6E8A-4147-A177-3AD203B41FA5}">
                      <a16:colId xmlns:a16="http://schemas.microsoft.com/office/drawing/2014/main" val="3524645051"/>
                    </a:ext>
                  </a:extLst>
                </a:gridCol>
              </a:tblGrid>
              <a:tr h="416277"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New Jersey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649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9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9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9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F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649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9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9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9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F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649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9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9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9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970556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Rank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Product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Number of Complaints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Percentage of Total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126797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Mortgage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8,411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>
                          <a:effectLst/>
                          <a:latin typeface="Roboto" panose="02000000000000000000" pitchFamily="2" charset="0"/>
                        </a:rPr>
                        <a:t>37.54%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40322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Debt collection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3,304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>
                          <a:effectLst/>
                          <a:latin typeface="Roboto" panose="02000000000000000000" pitchFamily="2" charset="0"/>
                        </a:rPr>
                        <a:t>14.74%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175932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Bank account or service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3,046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>
                          <a:effectLst/>
                          <a:latin typeface="Roboto" panose="02000000000000000000" pitchFamily="2" charset="0"/>
                        </a:rPr>
                        <a:t>13.59%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46440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Credit reporting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2,881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>
                          <a:effectLst/>
                          <a:latin typeface="Roboto" panose="02000000000000000000" pitchFamily="2" charset="0"/>
                        </a:rPr>
                        <a:t>12.86%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169116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Credit card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2,870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dirty="0">
                          <a:effectLst/>
                          <a:latin typeface="Roboto" panose="02000000000000000000" pitchFamily="2" charset="0"/>
                        </a:rPr>
                        <a:t>12.81%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52495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A34BB1-EFA5-4DF6-8BC8-23186B5DE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869802"/>
              </p:ext>
            </p:extLst>
          </p:nvPr>
        </p:nvGraphicFramePr>
        <p:xfrm>
          <a:off x="8176980" y="1942278"/>
          <a:ext cx="3759439" cy="2341722"/>
        </p:xfrm>
        <a:graphic>
          <a:graphicData uri="http://schemas.openxmlformats.org/drawingml/2006/table">
            <a:tbl>
              <a:tblPr/>
              <a:tblGrid>
                <a:gridCol w="460800">
                  <a:extLst>
                    <a:ext uri="{9D8B030D-6E8A-4147-A177-3AD203B41FA5}">
                      <a16:colId xmlns:a16="http://schemas.microsoft.com/office/drawing/2014/main" val="4133071918"/>
                    </a:ext>
                  </a:extLst>
                </a:gridCol>
                <a:gridCol w="1591200">
                  <a:extLst>
                    <a:ext uri="{9D8B030D-6E8A-4147-A177-3AD203B41FA5}">
                      <a16:colId xmlns:a16="http://schemas.microsoft.com/office/drawing/2014/main" val="2628383096"/>
                    </a:ext>
                  </a:extLst>
                </a:gridCol>
                <a:gridCol w="857839">
                  <a:extLst>
                    <a:ext uri="{9D8B030D-6E8A-4147-A177-3AD203B41FA5}">
                      <a16:colId xmlns:a16="http://schemas.microsoft.com/office/drawing/2014/main" val="2205632851"/>
                    </a:ext>
                  </a:extLst>
                </a:gridCol>
                <a:gridCol w="849600">
                  <a:extLst>
                    <a:ext uri="{9D8B030D-6E8A-4147-A177-3AD203B41FA5}">
                      <a16:colId xmlns:a16="http://schemas.microsoft.com/office/drawing/2014/main" val="4031799433"/>
                    </a:ext>
                  </a:extLst>
                </a:gridCol>
              </a:tblGrid>
              <a:tr h="416548">
                <a:tc gridSpan="4"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Maryland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FA3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rgbClr val="649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9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9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9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5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rgbClr val="649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9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9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9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5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rgbClr val="649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9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9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9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034049"/>
                  </a:ext>
                </a:extLst>
              </a:tr>
              <a:tr h="40998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Rank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Product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Number of Complaints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Percentage of Total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754053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Mortgage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7,000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>
                          <a:effectLst/>
                          <a:latin typeface="Roboto" panose="02000000000000000000" pitchFamily="2" charset="0"/>
                        </a:rPr>
                        <a:t>39.54%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21657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Debt collection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2,617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>
                          <a:effectLst/>
                          <a:latin typeface="Roboto" panose="02000000000000000000" pitchFamily="2" charset="0"/>
                        </a:rPr>
                        <a:t>14.78%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309530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Credit reporting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2,551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>
                          <a:effectLst/>
                          <a:latin typeface="Roboto" panose="02000000000000000000" pitchFamily="2" charset="0"/>
                        </a:rPr>
                        <a:t>14.41%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205991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Bank account or service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2,026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>
                          <a:effectLst/>
                          <a:latin typeface="Roboto" panose="02000000000000000000" pitchFamily="2" charset="0"/>
                        </a:rPr>
                        <a:t>11.44%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017324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Credit card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1,999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dirty="0">
                          <a:effectLst/>
                          <a:latin typeface="Roboto" panose="02000000000000000000" pitchFamily="2" charset="0"/>
                        </a:rPr>
                        <a:t>11.29%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149067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9D806155-C5DE-4782-9046-BC2350284BC8}"/>
              </a:ext>
            </a:extLst>
          </p:cNvPr>
          <p:cNvGrpSpPr/>
          <p:nvPr/>
        </p:nvGrpSpPr>
        <p:grpSpPr>
          <a:xfrm>
            <a:off x="2656841" y="4938914"/>
            <a:ext cx="6878319" cy="937500"/>
            <a:chOff x="3026351" y="4961492"/>
            <a:chExt cx="6878319" cy="9375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97A7EA-D569-4F66-A279-2AC1027B878B}"/>
                </a:ext>
              </a:extLst>
            </p:cNvPr>
            <p:cNvSpPr txBox="1"/>
            <p:nvPr/>
          </p:nvSpPr>
          <p:spPr>
            <a:xfrm>
              <a:off x="3026351" y="4962992"/>
              <a:ext cx="1764000" cy="936000"/>
            </a:xfrm>
            <a:prstGeom prst="rect">
              <a:avLst/>
            </a:prstGeom>
            <a:solidFill>
              <a:srgbClr val="FFABAB">
                <a:alpha val="80000"/>
              </a:srgbClr>
            </a:solidFill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200" dirty="0">
                  <a:latin typeface="Roboto" panose="02000000000000000000" pitchFamily="2" charset="0"/>
                  <a:ea typeface="Roboto" panose="02000000000000000000" pitchFamily="2" charset="0"/>
                </a:rPr>
                <a:t>‘Complaints distribution’ nearly exactly the same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15D9CF2F-D4C4-4BFE-8A01-89AA4C22C964}"/>
                </a:ext>
              </a:extLst>
            </p:cNvPr>
            <p:cNvSpPr/>
            <p:nvPr/>
          </p:nvSpPr>
          <p:spPr>
            <a:xfrm>
              <a:off x="5215420" y="5224434"/>
              <a:ext cx="556181" cy="41011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9F7770-5E89-4904-851B-1A99BE2BB860}"/>
                </a:ext>
              </a:extLst>
            </p:cNvPr>
            <p:cNvSpPr txBox="1"/>
            <p:nvPr/>
          </p:nvSpPr>
          <p:spPr>
            <a:xfrm>
              <a:off x="6196670" y="4961492"/>
              <a:ext cx="3708000" cy="93600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Further investigation is necessary to understand why New Jersey and Maryland had disproportional high number of complaints (compared to population size) </a:t>
              </a:r>
            </a:p>
          </p:txBody>
        </p:sp>
      </p:grpSp>
      <p:sp>
        <p:nvSpPr>
          <p:cNvPr id="12" name="Google Shape;355;p11">
            <a:extLst>
              <a:ext uri="{FF2B5EF4-FFF2-40B4-BE49-F238E27FC236}">
                <a16:creationId xmlns:a16="http://schemas.microsoft.com/office/drawing/2014/main" id="{9E82B32C-F6D2-4321-A9B3-F11022699354}"/>
              </a:ext>
            </a:extLst>
          </p:cNvPr>
          <p:cNvSpPr txBox="1"/>
          <p:nvPr/>
        </p:nvSpPr>
        <p:spPr>
          <a:xfrm>
            <a:off x="203423" y="115577"/>
            <a:ext cx="11360800" cy="831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pt-BR" sz="32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356;p11">
            <a:extLst>
              <a:ext uri="{FF2B5EF4-FFF2-40B4-BE49-F238E27FC236}">
                <a16:creationId xmlns:a16="http://schemas.microsoft.com/office/drawing/2014/main" id="{CD3E4537-F41D-492D-9735-72E6C2E6F03C}"/>
              </a:ext>
            </a:extLst>
          </p:cNvPr>
          <p:cNvSpPr txBox="1"/>
          <p:nvPr/>
        </p:nvSpPr>
        <p:spPr>
          <a:xfrm>
            <a:off x="201955" y="704253"/>
            <a:ext cx="9254700" cy="831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Clr>
                <a:srgbClr val="000000"/>
              </a:buClr>
              <a:buSzPts val="2200"/>
            </a:pPr>
            <a:r>
              <a:rPr lang="en-US" sz="2400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Complaints comparison between states, ranked - Top 5</a:t>
            </a:r>
            <a:endParaRPr lang="en-US"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0253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FACEA93-3439-4E2B-8B84-FF0F99A995D2}"/>
              </a:ext>
            </a:extLst>
          </p:cNvPr>
          <p:cNvSpPr/>
          <p:nvPr/>
        </p:nvSpPr>
        <p:spPr>
          <a:xfrm>
            <a:off x="5494121" y="1326279"/>
            <a:ext cx="6096000" cy="4891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4" name="Google Shape;355;p11">
            <a:extLst>
              <a:ext uri="{FF2B5EF4-FFF2-40B4-BE49-F238E27FC236}">
                <a16:creationId xmlns:a16="http://schemas.microsoft.com/office/drawing/2014/main" id="{6E4D92AA-6564-43CC-9AE3-646B7856ED6D}"/>
              </a:ext>
            </a:extLst>
          </p:cNvPr>
          <p:cNvSpPr txBox="1"/>
          <p:nvPr/>
        </p:nvSpPr>
        <p:spPr>
          <a:xfrm>
            <a:off x="384025" y="213536"/>
            <a:ext cx="11423949" cy="831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SzPts val="2400"/>
            </a:pPr>
            <a:r>
              <a:rPr lang="pt-BR" sz="32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Results - Complaints over Time and Seasonality</a:t>
            </a:r>
            <a:endParaRPr lang="pt-BR" sz="2000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0F91B0-FD61-4D3B-989B-F687DE5835DE}"/>
              </a:ext>
            </a:extLst>
          </p:cNvPr>
          <p:cNvSpPr/>
          <p:nvPr/>
        </p:nvSpPr>
        <p:spPr>
          <a:xfrm>
            <a:off x="601878" y="1326279"/>
            <a:ext cx="4437166" cy="4891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CA6CC86-7AB8-4FF4-9B39-E0962DD003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7043421"/>
              </p:ext>
            </p:extLst>
          </p:nvPr>
        </p:nvGraphicFramePr>
        <p:xfrm>
          <a:off x="601879" y="1382416"/>
          <a:ext cx="4388040" cy="2881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Google Shape;371;p13">
            <a:extLst>
              <a:ext uri="{FF2B5EF4-FFF2-40B4-BE49-F238E27FC236}">
                <a16:creationId xmlns:a16="http://schemas.microsoft.com/office/drawing/2014/main" id="{5C7B58BF-C65E-4529-B3B4-66F5C98E1C72}"/>
              </a:ext>
            </a:extLst>
          </p:cNvPr>
          <p:cNvSpPr txBox="1"/>
          <p:nvPr/>
        </p:nvSpPr>
        <p:spPr>
          <a:xfrm>
            <a:off x="5968672" y="4444328"/>
            <a:ext cx="1898825" cy="65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pt-BR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Monthly av: 53,057 complaints</a:t>
            </a:r>
            <a:endParaRPr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pt-BR" sz="105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(14.5% above total average)</a:t>
            </a:r>
            <a:endParaRPr sz="105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Google Shape;372;p13">
            <a:extLst>
              <a:ext uri="{FF2B5EF4-FFF2-40B4-BE49-F238E27FC236}">
                <a16:creationId xmlns:a16="http://schemas.microsoft.com/office/drawing/2014/main" id="{32D3255E-B9F0-4074-8EEE-CD7417C34739}"/>
              </a:ext>
            </a:extLst>
          </p:cNvPr>
          <p:cNvSpPr txBox="1"/>
          <p:nvPr/>
        </p:nvSpPr>
        <p:spPr>
          <a:xfrm>
            <a:off x="7937489" y="4444328"/>
            <a:ext cx="3408000" cy="65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pt-BR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Monthly av: 42,966 </a:t>
            </a:r>
          </a:p>
          <a:p>
            <a:pPr algn="ctr"/>
            <a:r>
              <a:rPr lang="pt-BR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complaints</a:t>
            </a:r>
            <a:endParaRPr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pt-BR" sz="105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(7.3% bellow total average)</a:t>
            </a:r>
            <a:endParaRPr sz="105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sym typeface="Arial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1E848C7-EEB6-4AF3-B63E-2A024B06A2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8139474"/>
              </p:ext>
            </p:extLst>
          </p:nvPr>
        </p:nvGraphicFramePr>
        <p:xfrm>
          <a:off x="5494122" y="1326280"/>
          <a:ext cx="6096000" cy="2938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Google Shape;369;p13">
            <a:extLst>
              <a:ext uri="{FF2B5EF4-FFF2-40B4-BE49-F238E27FC236}">
                <a16:creationId xmlns:a16="http://schemas.microsoft.com/office/drawing/2014/main" id="{BC8CB0F2-6086-4449-93FD-1AFD55306D39}"/>
              </a:ext>
            </a:extLst>
          </p:cNvPr>
          <p:cNvSpPr/>
          <p:nvPr/>
        </p:nvSpPr>
        <p:spPr>
          <a:xfrm rot="5400000">
            <a:off x="6822086" y="3429322"/>
            <a:ext cx="192000" cy="16800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370;p13">
            <a:extLst>
              <a:ext uri="{FF2B5EF4-FFF2-40B4-BE49-F238E27FC236}">
                <a16:creationId xmlns:a16="http://schemas.microsoft.com/office/drawing/2014/main" id="{E397F474-A4F2-4B48-A759-601137D447AA}"/>
              </a:ext>
            </a:extLst>
          </p:cNvPr>
          <p:cNvSpPr/>
          <p:nvPr/>
        </p:nvSpPr>
        <p:spPr>
          <a:xfrm rot="5400000">
            <a:off x="9545489" y="2522180"/>
            <a:ext cx="192000" cy="34920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CB723B-BA5F-466A-A432-71FC2782A9AF}"/>
              </a:ext>
            </a:extLst>
          </p:cNvPr>
          <p:cNvSpPr txBox="1"/>
          <p:nvPr/>
        </p:nvSpPr>
        <p:spPr>
          <a:xfrm>
            <a:off x="1350488" y="4598160"/>
            <a:ext cx="3348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+132.5% (2012 to 2015)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DE81753-39D9-489A-9524-07DE37CB50C4}"/>
              </a:ext>
            </a:extLst>
          </p:cNvPr>
          <p:cNvSpPr/>
          <p:nvPr/>
        </p:nvSpPr>
        <p:spPr>
          <a:xfrm>
            <a:off x="1350489" y="4351487"/>
            <a:ext cx="3348000" cy="241037"/>
          </a:xfrm>
          <a:prstGeom prst="rightArrow">
            <a:avLst/>
          </a:prstGeom>
          <a:gradFill flip="none" rotWithShape="1">
            <a:gsLst>
              <a:gs pos="0">
                <a:srgbClr val="FFE1E1"/>
              </a:gs>
              <a:gs pos="69000">
                <a:srgbClr val="C0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46B5F4-6477-4A7C-B80E-BD537C035B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C49A58-1522-48D5-9D35-78D04A913B88}"/>
              </a:ext>
            </a:extLst>
          </p:cNvPr>
          <p:cNvSpPr txBox="1"/>
          <p:nvPr/>
        </p:nvSpPr>
        <p:spPr>
          <a:xfrm>
            <a:off x="914400" y="5369645"/>
            <a:ext cx="3784087" cy="432000"/>
          </a:xfrm>
          <a:prstGeom prst="rect">
            <a:avLst/>
          </a:prstGeom>
          <a:solidFill>
            <a:srgbClr val="FFABAB">
              <a:alpha val="80000"/>
            </a:srgbClr>
          </a:soli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Sharp increase in number of complaints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362160-EBAC-476F-AF70-8A5146E0FEB7}"/>
              </a:ext>
            </a:extLst>
          </p:cNvPr>
          <p:cNvSpPr txBox="1"/>
          <p:nvPr/>
        </p:nvSpPr>
        <p:spPr>
          <a:xfrm>
            <a:off x="5899518" y="5225645"/>
            <a:ext cx="2401488" cy="720000"/>
          </a:xfrm>
          <a:prstGeom prst="rect">
            <a:avLst/>
          </a:prstGeom>
          <a:solidFill>
            <a:srgbClr val="FFABAB">
              <a:alpha val="80000"/>
            </a:srgbClr>
          </a:soli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First trimester (and quarter) accrued more complains than rest of the year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AF8238E-935B-4122-9B93-AE9BA08DBB29}"/>
              </a:ext>
            </a:extLst>
          </p:cNvPr>
          <p:cNvSpPr/>
          <p:nvPr/>
        </p:nvSpPr>
        <p:spPr>
          <a:xfrm>
            <a:off x="8651122" y="5380587"/>
            <a:ext cx="556181" cy="4101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23CF91-ED8B-495A-A313-E9600A0F7673}"/>
              </a:ext>
            </a:extLst>
          </p:cNvPr>
          <p:cNvSpPr txBox="1"/>
          <p:nvPr/>
        </p:nvSpPr>
        <p:spPr>
          <a:xfrm>
            <a:off x="9557419" y="5315645"/>
            <a:ext cx="1653732" cy="540000"/>
          </a:xfrm>
          <a:prstGeom prst="rect">
            <a:avLst/>
          </a:prstGeom>
          <a:solidFill>
            <a:srgbClr val="C00000">
              <a:alpha val="80000"/>
            </a:srgbClr>
          </a:soli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Relevant?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314819-86AA-4EE3-9690-D5019613A3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15" name="Google Shape;355;p11">
            <a:extLst>
              <a:ext uri="{FF2B5EF4-FFF2-40B4-BE49-F238E27FC236}">
                <a16:creationId xmlns:a16="http://schemas.microsoft.com/office/drawing/2014/main" id="{CB66FBC9-EF44-4162-A08D-4479BEC7D5B8}"/>
              </a:ext>
            </a:extLst>
          </p:cNvPr>
          <p:cNvSpPr txBox="1"/>
          <p:nvPr/>
        </p:nvSpPr>
        <p:spPr>
          <a:xfrm>
            <a:off x="384025" y="206639"/>
            <a:ext cx="11423949" cy="831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SzPts val="2400"/>
            </a:pPr>
            <a:r>
              <a:rPr lang="pt-BR" sz="32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Results - Complaints over Time, by Product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9DDE09-0B5D-4474-8BE6-BA9A79D35FF3}"/>
              </a:ext>
            </a:extLst>
          </p:cNvPr>
          <p:cNvGrpSpPr/>
          <p:nvPr/>
        </p:nvGrpSpPr>
        <p:grpSpPr>
          <a:xfrm>
            <a:off x="497152" y="1198555"/>
            <a:ext cx="8762261" cy="4871597"/>
            <a:chOff x="1012054" y="1127531"/>
            <a:chExt cx="8762261" cy="48715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D5C4304-84F5-4EBE-A7FD-AC07BEA9D91E}"/>
                </a:ext>
              </a:extLst>
            </p:cNvPr>
            <p:cNvSpPr/>
            <p:nvPr/>
          </p:nvSpPr>
          <p:spPr>
            <a:xfrm>
              <a:off x="1012054" y="1127531"/>
              <a:ext cx="8762261" cy="4092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7" name="Google Shape;369;p13">
              <a:extLst>
                <a:ext uri="{FF2B5EF4-FFF2-40B4-BE49-F238E27FC236}">
                  <a16:creationId xmlns:a16="http://schemas.microsoft.com/office/drawing/2014/main" id="{086C4CFE-C347-4998-BB4B-A9E7C8BE2F06}"/>
                </a:ext>
              </a:extLst>
            </p:cNvPr>
            <p:cNvSpPr/>
            <p:nvPr/>
          </p:nvSpPr>
          <p:spPr>
            <a:xfrm rot="5400000">
              <a:off x="4660725" y="3848990"/>
              <a:ext cx="210126" cy="2660423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8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72C6BF-6361-452C-9115-A00C8A2AB20F}"/>
                </a:ext>
              </a:extLst>
            </p:cNvPr>
            <p:cNvSpPr txBox="1"/>
            <p:nvPr/>
          </p:nvSpPr>
          <p:spPr>
            <a:xfrm>
              <a:off x="3845469" y="5475908"/>
              <a:ext cx="1840637" cy="523220"/>
            </a:xfrm>
            <a:prstGeom prst="rect">
              <a:avLst/>
            </a:prstGeom>
            <a:solidFill>
              <a:srgbClr val="C0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Largest increase in complaints number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B5F23EC-1123-4CD2-BE7E-50D28B7BEF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5255" y="1437681"/>
              <a:ext cx="8224832" cy="3636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2563186-3469-4C5B-BB49-EF359B7DD222}"/>
              </a:ext>
            </a:extLst>
          </p:cNvPr>
          <p:cNvSpPr txBox="1"/>
          <p:nvPr/>
        </p:nvSpPr>
        <p:spPr>
          <a:xfrm>
            <a:off x="9788038" y="1495078"/>
            <a:ext cx="1674851" cy="646331"/>
          </a:xfrm>
          <a:prstGeom prst="rect">
            <a:avLst/>
          </a:prstGeom>
          <a:solidFill>
            <a:srgbClr val="FFABAB">
              <a:alpha val="80000"/>
            </a:srgbClr>
          </a:soli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Debt collection complaints</a:t>
            </a:r>
          </a:p>
          <a:p>
            <a:pPr algn="ctr"/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increased...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5A4E51-DAF1-46D9-B30D-FA3D47072FFD}"/>
              </a:ext>
            </a:extLst>
          </p:cNvPr>
          <p:cNvSpPr txBox="1"/>
          <p:nvPr/>
        </p:nvSpPr>
        <p:spPr>
          <a:xfrm>
            <a:off x="9788037" y="2911434"/>
            <a:ext cx="1674851" cy="830997"/>
          </a:xfrm>
          <a:prstGeom prst="rect">
            <a:avLst/>
          </a:prstGeom>
          <a:solidFill>
            <a:srgbClr val="FFABAB">
              <a:alpha val="80000"/>
            </a:srgbClr>
          </a:soli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...but credit delinquency decreased* </a:t>
            </a:r>
          </a:p>
          <a:p>
            <a:pPr algn="ctr"/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(same period)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586AC372-2B31-441B-B550-482403E6DE87}"/>
              </a:ext>
            </a:extLst>
          </p:cNvPr>
          <p:cNvSpPr/>
          <p:nvPr/>
        </p:nvSpPr>
        <p:spPr>
          <a:xfrm>
            <a:off x="10437419" y="2380025"/>
            <a:ext cx="376088" cy="29279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B8AF543C-F2B7-49B7-8B55-E3907088E157}"/>
              </a:ext>
            </a:extLst>
          </p:cNvPr>
          <p:cNvSpPr/>
          <p:nvPr/>
        </p:nvSpPr>
        <p:spPr>
          <a:xfrm>
            <a:off x="10437419" y="3981047"/>
            <a:ext cx="376088" cy="29279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F6F9E3-EEA4-4369-AF55-CDB76E409253}"/>
              </a:ext>
            </a:extLst>
          </p:cNvPr>
          <p:cNvSpPr txBox="1"/>
          <p:nvPr/>
        </p:nvSpPr>
        <p:spPr>
          <a:xfrm>
            <a:off x="9788037" y="4512456"/>
            <a:ext cx="1674851" cy="461665"/>
          </a:xfrm>
          <a:prstGeom prst="rect">
            <a:avLst/>
          </a:prstGeom>
          <a:solidFill>
            <a:srgbClr val="FFABAB">
              <a:alpha val="80000"/>
            </a:srgbClr>
          </a:soli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Further investigation needed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B038ED-1DA9-4642-8C08-800E4D9D3CD4}"/>
              </a:ext>
            </a:extLst>
          </p:cNvPr>
          <p:cNvSpPr txBox="1"/>
          <p:nvPr/>
        </p:nvSpPr>
        <p:spPr>
          <a:xfrm>
            <a:off x="497153" y="6390185"/>
            <a:ext cx="3852906" cy="29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3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*https://fred.stlouisfed.org/series/DRCLACBS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8FF12-1FB7-4A50-AC21-68252631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4520" y="6356350"/>
            <a:ext cx="409280" cy="365125"/>
          </a:xfrm>
        </p:spPr>
        <p:txBody>
          <a:bodyPr/>
          <a:lstStyle/>
          <a:p>
            <a:fld id="{09745F63-5849-4749-A467-E46D6A8FFE01}" type="slidenum">
              <a:rPr lang="pt-BR" smtClean="0"/>
              <a:t>18</a:t>
            </a:fld>
            <a:endParaRPr lang="pt-BR"/>
          </a:p>
        </p:txBody>
      </p:sp>
      <p:sp>
        <p:nvSpPr>
          <p:cNvPr id="8" name="Google Shape;355;p11">
            <a:extLst>
              <a:ext uri="{FF2B5EF4-FFF2-40B4-BE49-F238E27FC236}">
                <a16:creationId xmlns:a16="http://schemas.microsoft.com/office/drawing/2014/main" id="{114C65DA-12EC-4BBE-A434-17952FEE7FB4}"/>
              </a:ext>
            </a:extLst>
          </p:cNvPr>
          <p:cNvSpPr txBox="1"/>
          <p:nvPr/>
        </p:nvSpPr>
        <p:spPr>
          <a:xfrm>
            <a:off x="407207" y="124976"/>
            <a:ext cx="9683252" cy="831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SzPts val="2400"/>
            </a:pPr>
            <a:r>
              <a:rPr lang="pt-BR" sz="30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Results - Complaints over Time, by Company</a:t>
            </a:r>
            <a:endParaRPr sz="3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3C257-7418-4584-927A-8FC62F2B42F1}"/>
              </a:ext>
            </a:extLst>
          </p:cNvPr>
          <p:cNvSpPr/>
          <p:nvPr/>
        </p:nvSpPr>
        <p:spPr>
          <a:xfrm>
            <a:off x="1959891" y="1319851"/>
            <a:ext cx="8272217" cy="44427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AAC380-5F09-4B1B-96B0-83A7BA4D7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914" y="1461230"/>
            <a:ext cx="7975544" cy="354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FD2DF3-3904-49E0-90FE-E289DFE2DAFC}"/>
              </a:ext>
            </a:extLst>
          </p:cNvPr>
          <p:cNvSpPr txBox="1"/>
          <p:nvPr/>
        </p:nvSpPr>
        <p:spPr>
          <a:xfrm>
            <a:off x="2778515" y="5167270"/>
            <a:ext cx="1188000" cy="261610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pt-BR" sz="105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- 38.85%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3987721-1A0F-416D-B2B7-7A0C7140D70C}"/>
              </a:ext>
            </a:extLst>
          </p:cNvPr>
          <p:cNvGrpSpPr/>
          <p:nvPr/>
        </p:nvGrpSpPr>
        <p:grpSpPr>
          <a:xfrm>
            <a:off x="373593" y="4882126"/>
            <a:ext cx="1937499" cy="831899"/>
            <a:chOff x="333084" y="4374027"/>
            <a:chExt cx="1937499" cy="831899"/>
          </a:xfrm>
          <a:solidFill>
            <a:srgbClr val="FFABA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E9E3768-690B-436E-AE7C-221052A6D67B}"/>
                </a:ext>
              </a:extLst>
            </p:cNvPr>
            <p:cNvSpPr/>
            <p:nvPr/>
          </p:nvSpPr>
          <p:spPr>
            <a:xfrm>
              <a:off x="333084" y="4374027"/>
              <a:ext cx="1937499" cy="831899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158026-F2A2-45D3-963F-7392C5994C94}"/>
                </a:ext>
              </a:extLst>
            </p:cNvPr>
            <p:cNvSpPr txBox="1"/>
            <p:nvPr/>
          </p:nvSpPr>
          <p:spPr>
            <a:xfrm>
              <a:off x="333084" y="4581797"/>
              <a:ext cx="18540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>
                  <a:latin typeface="Roboto" panose="02000000000000000000" pitchFamily="2" charset="0"/>
                  <a:ea typeface="Roboto" panose="02000000000000000000" pitchFamily="2" charset="0"/>
                </a:rPr>
                <a:t>Change in number of complaints (2012 to 2015)</a:t>
              </a:r>
              <a:endParaRPr lang="pt-BR" sz="16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CBA05FC-842D-4FF5-BE15-21D208F5F056}"/>
              </a:ext>
            </a:extLst>
          </p:cNvPr>
          <p:cNvSpPr txBox="1"/>
          <p:nvPr/>
        </p:nvSpPr>
        <p:spPr>
          <a:xfrm>
            <a:off x="4262291" y="5167270"/>
            <a:ext cx="1188000" cy="261610"/>
          </a:xfrm>
          <a:prstGeom prst="rect">
            <a:avLst/>
          </a:prstGeom>
          <a:solidFill>
            <a:srgbClr val="FFABAB"/>
          </a:soli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pt-BR" sz="1050" dirty="0">
                <a:latin typeface="Roboto" panose="02000000000000000000" pitchFamily="2" charset="0"/>
                <a:ea typeface="Roboto" panose="02000000000000000000" pitchFamily="2" charset="0"/>
              </a:rPr>
              <a:t>- 2.01%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81867A-F74E-4F96-AF00-77E8EBCD57D1}"/>
              </a:ext>
            </a:extLst>
          </p:cNvPr>
          <p:cNvSpPr txBox="1"/>
          <p:nvPr/>
        </p:nvSpPr>
        <p:spPr>
          <a:xfrm>
            <a:off x="5746067" y="5167270"/>
            <a:ext cx="1188000" cy="261610"/>
          </a:xfrm>
          <a:prstGeom prst="rect">
            <a:avLst/>
          </a:prstGeom>
          <a:solidFill>
            <a:srgbClr val="FFABAB"/>
          </a:soli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pt-BR" sz="1050" dirty="0">
                <a:latin typeface="Roboto" panose="02000000000000000000" pitchFamily="2" charset="0"/>
                <a:ea typeface="Roboto" panose="02000000000000000000" pitchFamily="2" charset="0"/>
              </a:rPr>
              <a:t>+ 9.09%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16AC4C-307B-4F7C-BD75-E2CCCA52005B}"/>
              </a:ext>
            </a:extLst>
          </p:cNvPr>
          <p:cNvSpPr txBox="1"/>
          <p:nvPr/>
        </p:nvSpPr>
        <p:spPr>
          <a:xfrm>
            <a:off x="7229843" y="5167270"/>
            <a:ext cx="1188000" cy="261610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pt-BR" sz="105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+ 1832.85%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AAB266-214C-46D2-BE1D-8924C067AE78}"/>
              </a:ext>
            </a:extLst>
          </p:cNvPr>
          <p:cNvSpPr txBox="1"/>
          <p:nvPr/>
        </p:nvSpPr>
        <p:spPr>
          <a:xfrm>
            <a:off x="8713620" y="5167270"/>
            <a:ext cx="1188000" cy="261610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pt-BR" sz="105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+ 1393.52%</a:t>
            </a:r>
          </a:p>
        </p:txBody>
      </p:sp>
    </p:spTree>
    <p:extLst>
      <p:ext uri="{BB962C8B-B14F-4D97-AF65-F5344CB8AC3E}">
        <p14:creationId xmlns:p14="http://schemas.microsoft.com/office/powerpoint/2010/main" val="3183327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1FACD-6B49-4458-B590-1E3EAF6AD9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19</a:t>
            </a:fld>
            <a:endParaRPr lang="pt-BR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C65CC72-B27C-4C22-9415-569FA54F7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013238"/>
              </p:ext>
            </p:extLst>
          </p:nvPr>
        </p:nvGraphicFramePr>
        <p:xfrm>
          <a:off x="362180" y="1365863"/>
          <a:ext cx="5667831" cy="3493636"/>
        </p:xfrm>
        <a:graphic>
          <a:graphicData uri="http://schemas.openxmlformats.org/drawingml/2006/table">
            <a:tbl>
              <a:tblPr/>
              <a:tblGrid>
                <a:gridCol w="707797">
                  <a:extLst>
                    <a:ext uri="{9D8B030D-6E8A-4147-A177-3AD203B41FA5}">
                      <a16:colId xmlns:a16="http://schemas.microsoft.com/office/drawing/2014/main" val="3357656794"/>
                    </a:ext>
                  </a:extLst>
                </a:gridCol>
                <a:gridCol w="1732925">
                  <a:extLst>
                    <a:ext uri="{9D8B030D-6E8A-4147-A177-3AD203B41FA5}">
                      <a16:colId xmlns:a16="http://schemas.microsoft.com/office/drawing/2014/main" val="3887837933"/>
                    </a:ext>
                  </a:extLst>
                </a:gridCol>
                <a:gridCol w="1545996">
                  <a:extLst>
                    <a:ext uri="{9D8B030D-6E8A-4147-A177-3AD203B41FA5}">
                      <a16:colId xmlns:a16="http://schemas.microsoft.com/office/drawing/2014/main" val="126158191"/>
                    </a:ext>
                  </a:extLst>
                </a:gridCol>
                <a:gridCol w="1681113">
                  <a:extLst>
                    <a:ext uri="{9D8B030D-6E8A-4147-A177-3AD203B41FA5}">
                      <a16:colId xmlns:a16="http://schemas.microsoft.com/office/drawing/2014/main" val="740699210"/>
                    </a:ext>
                  </a:extLst>
                </a:gridCol>
              </a:tblGrid>
              <a:tr h="576818">
                <a:tc gridSpan="4"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Equifax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38947" marR="38947" marT="38947" marB="3894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38947" marR="38947" marT="38947" marB="3894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lang="pt-BR" sz="1100" u="none" strike="noStrike" cap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Courier New"/>
                        <a:sym typeface="Courier New"/>
                      </a:endParaRPr>
                    </a:p>
                  </a:txBody>
                  <a:tcPr marL="38947" marR="38947" marT="38947" marB="3894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99958"/>
                  </a:ext>
                </a:extLst>
              </a:tr>
              <a:tr h="576818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Rank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Issue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Number of </a:t>
                      </a:r>
                    </a:p>
                    <a:p>
                      <a:pPr algn="ctr"/>
                      <a:r>
                        <a:rPr lang="pt-BR" sz="13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Complaints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300" u="none" strike="noStrike" cap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Percentage of Total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(from Equifax)</a:t>
                      </a:r>
                      <a:endParaRPr lang="pt-BR" sz="1100" u="none" strike="noStrike" cap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Courier New"/>
                        <a:sym typeface="Courier New"/>
                      </a:endParaRPr>
                    </a:p>
                  </a:txBody>
                  <a:tcPr marL="38947" marR="38947" marT="38947" marB="3894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90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Incorrect information on credit report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22,538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dirty="0">
                          <a:effectLst/>
                          <a:latin typeface="Roboto" panose="02000000000000000000" pitchFamily="2" charset="0"/>
                        </a:rPr>
                        <a:t>70.81%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8719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Credit reporting company's investigation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3,762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dirty="0">
                          <a:effectLst/>
                          <a:latin typeface="Roboto" panose="02000000000000000000" pitchFamily="2" charset="0"/>
                        </a:rPr>
                        <a:t>11.82%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83414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Unable to get credit report/credit score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3,404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dirty="0">
                          <a:effectLst/>
                          <a:latin typeface="Roboto" panose="02000000000000000000" pitchFamily="2" charset="0"/>
                        </a:rPr>
                        <a:t>10.69%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90838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Improper use of my credit report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1,050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dirty="0">
                          <a:effectLst/>
                          <a:latin typeface="Roboto" panose="02000000000000000000" pitchFamily="2" charset="0"/>
                        </a:rPr>
                        <a:t>3.30%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488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Credit monitoring or identity protection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940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dirty="0">
                          <a:effectLst/>
                          <a:latin typeface="Roboto" panose="02000000000000000000" pitchFamily="2" charset="0"/>
                        </a:rPr>
                        <a:t>2.95%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2617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7247E4-6D02-4244-907A-C749FA9BE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853197"/>
              </p:ext>
            </p:extLst>
          </p:nvPr>
        </p:nvGraphicFramePr>
        <p:xfrm>
          <a:off x="6174555" y="1364229"/>
          <a:ext cx="5666400" cy="3492000"/>
        </p:xfrm>
        <a:graphic>
          <a:graphicData uri="http://schemas.openxmlformats.org/drawingml/2006/table">
            <a:tbl>
              <a:tblPr/>
              <a:tblGrid>
                <a:gridCol w="709200">
                  <a:extLst>
                    <a:ext uri="{9D8B030D-6E8A-4147-A177-3AD203B41FA5}">
                      <a16:colId xmlns:a16="http://schemas.microsoft.com/office/drawing/2014/main" val="1138602756"/>
                    </a:ext>
                  </a:extLst>
                </a:gridCol>
                <a:gridCol w="1731600">
                  <a:extLst>
                    <a:ext uri="{9D8B030D-6E8A-4147-A177-3AD203B41FA5}">
                      <a16:colId xmlns:a16="http://schemas.microsoft.com/office/drawing/2014/main" val="1444537662"/>
                    </a:ext>
                  </a:extLst>
                </a:gridCol>
                <a:gridCol w="1544400">
                  <a:extLst>
                    <a:ext uri="{9D8B030D-6E8A-4147-A177-3AD203B41FA5}">
                      <a16:colId xmlns:a16="http://schemas.microsoft.com/office/drawing/2014/main" val="1137662703"/>
                    </a:ext>
                  </a:extLst>
                </a:gridCol>
                <a:gridCol w="1681200">
                  <a:extLst>
                    <a:ext uri="{9D8B030D-6E8A-4147-A177-3AD203B41FA5}">
                      <a16:colId xmlns:a16="http://schemas.microsoft.com/office/drawing/2014/main" val="183337103"/>
                    </a:ext>
                  </a:extLst>
                </a:gridCol>
              </a:tblGrid>
              <a:tr h="576000">
                <a:tc gridSpan="4">
                  <a:txBody>
                    <a:bodyPr/>
                    <a:lstStyle/>
                    <a:p>
                      <a:pPr algn="ctr"/>
                      <a:r>
                        <a:rPr lang="pt-BR" sz="15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Experian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5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38947" marR="38947" marT="38947" marB="3894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5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38947" marR="38947" marT="38947" marB="3894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lang="pt-BR" sz="1300" u="none" strike="noStrike" cap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Courier New"/>
                        <a:sym typeface="Courier New"/>
                      </a:endParaRPr>
                    </a:p>
                  </a:txBody>
                  <a:tcPr marL="38947" marR="38947" marT="38947" marB="3894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1499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Rank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Issue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Number of </a:t>
                      </a:r>
                    </a:p>
                    <a:p>
                      <a:pPr algn="ctr"/>
                      <a:r>
                        <a:rPr lang="pt-BR" sz="13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Complaints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300" u="none" strike="noStrike" cap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Percentage of Total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(from Experian)</a:t>
                      </a:r>
                      <a:endParaRPr lang="pt-BR" sz="1100" u="none" strike="noStrike" cap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Courier New"/>
                        <a:sym typeface="Courier New"/>
                      </a:endParaRPr>
                    </a:p>
                  </a:txBody>
                  <a:tcPr marL="38947" marR="38947" marT="38947" marB="3894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01054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Incorrect information on credit report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21,933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70.97%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45096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Credit reporting company's investigation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3,913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12.66%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7621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Unable to get credit report/credit score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2,609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8.44%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84793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Credit monitoring or identity protection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1,204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3.90%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36061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Improper use of my credit report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1,109</a:t>
                      </a:r>
                    </a:p>
                  </a:txBody>
                  <a:tcPr marL="38947" marR="38947" marT="38947" marB="3894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3.59%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458185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1F3FC519-05B8-46A3-9DBF-1CA2FFF0F009}"/>
              </a:ext>
            </a:extLst>
          </p:cNvPr>
          <p:cNvGrpSpPr/>
          <p:nvPr/>
        </p:nvGrpSpPr>
        <p:grpSpPr>
          <a:xfrm>
            <a:off x="2032025" y="5492137"/>
            <a:ext cx="8127949" cy="720000"/>
            <a:chOff x="2752626" y="5490356"/>
            <a:chExt cx="8127949" cy="7200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741E9F-54BA-46C6-807F-A8AA4030EDEE}"/>
                </a:ext>
              </a:extLst>
            </p:cNvPr>
            <p:cNvSpPr txBox="1"/>
            <p:nvPr/>
          </p:nvSpPr>
          <p:spPr>
            <a:xfrm>
              <a:off x="2752626" y="5490356"/>
              <a:ext cx="2160000" cy="720000"/>
            </a:xfrm>
            <a:prstGeom prst="rect">
              <a:avLst/>
            </a:prstGeom>
            <a:solidFill>
              <a:srgbClr val="FFABAB">
                <a:alpha val="80000"/>
              </a:srgbClr>
            </a:solidFill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200" dirty="0">
                  <a:latin typeface="Roboto" panose="02000000000000000000" pitchFamily="2" charset="0"/>
                  <a:ea typeface="Roboto" panose="02000000000000000000" pitchFamily="2" charset="0"/>
                </a:rPr>
                <a:t>‘Issues distribution’ nearly identical in both companies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1499D1-BC74-4EE9-AC98-EA4BB7AEB2FC}"/>
                </a:ext>
              </a:extLst>
            </p:cNvPr>
            <p:cNvSpPr txBox="1"/>
            <p:nvPr/>
          </p:nvSpPr>
          <p:spPr>
            <a:xfrm>
              <a:off x="6632575" y="5490356"/>
              <a:ext cx="4248000" cy="72000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It might suggest that the problem is within the sector (credit reporting), not necessarily with specific companies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085F2468-EE98-495A-9451-0AA493B11852}"/>
                </a:ext>
              </a:extLst>
            </p:cNvPr>
            <p:cNvSpPr/>
            <p:nvPr/>
          </p:nvSpPr>
          <p:spPr>
            <a:xfrm>
              <a:off x="5444233" y="5642966"/>
              <a:ext cx="656734" cy="414780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Google Shape;355;p11">
            <a:extLst>
              <a:ext uri="{FF2B5EF4-FFF2-40B4-BE49-F238E27FC236}">
                <a16:creationId xmlns:a16="http://schemas.microsoft.com/office/drawing/2014/main" id="{FF339DFF-A321-4CBE-8201-E468D412C87B}"/>
              </a:ext>
            </a:extLst>
          </p:cNvPr>
          <p:cNvSpPr txBox="1"/>
          <p:nvPr/>
        </p:nvSpPr>
        <p:spPr>
          <a:xfrm>
            <a:off x="397629" y="180787"/>
            <a:ext cx="11630582" cy="831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SzPts val="2400"/>
            </a:pPr>
            <a:r>
              <a:rPr lang="pt-BR" sz="30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Results - Complaints Comparison between Equifax and Experian</a:t>
            </a:r>
            <a:endParaRPr sz="3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640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"/>
          <p:cNvSpPr txBox="1">
            <a:spLocks noGrp="1"/>
          </p:cNvSpPr>
          <p:nvPr>
            <p:ph type="title"/>
          </p:nvPr>
        </p:nvSpPr>
        <p:spPr>
          <a:xfrm>
            <a:off x="717167" y="551855"/>
            <a:ext cx="6607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pt-BR" sz="4000" b="1" dirty="0">
                <a:solidFill>
                  <a:srgbClr val="295269"/>
                </a:solidFill>
              </a:rPr>
              <a:t>Table of Contents</a:t>
            </a:r>
            <a:endParaRPr sz="40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3"/>
          <p:cNvSpPr txBox="1"/>
          <p:nvPr/>
        </p:nvSpPr>
        <p:spPr>
          <a:xfrm>
            <a:off x="717167" y="1679451"/>
            <a:ext cx="5751600" cy="43420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44497" indent="-342900">
              <a:lnSpc>
                <a:spcPct val="200000"/>
              </a:lnSpc>
              <a:spcBef>
                <a:spcPts val="1467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Brief Introduction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44497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Objectives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44497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Results </a:t>
            </a:r>
            <a:endParaRPr sz="2400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4497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Conclusions</a:t>
            </a:r>
            <a:endParaRPr sz="2400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4497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Appendix (Queries)</a:t>
            </a:r>
          </a:p>
          <a:p>
            <a:pPr marL="101597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715963" algn="l"/>
              </a:tabLst>
            </a:pPr>
            <a:r>
              <a:rPr lang="pt-BR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2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3298B8-EF28-47FA-9177-B20A72667D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z="1200" smtClean="0">
                <a:latin typeface="Roboto" panose="02000000000000000000" pitchFamily="2" charset="0"/>
                <a:ea typeface="Roboto" panose="02000000000000000000" pitchFamily="2" charset="0"/>
              </a:rPr>
              <a:pPr/>
              <a:t>2</a:t>
            </a:fld>
            <a:endParaRPr lang="pt-BR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797F7-2617-4A47-9F23-7D98A30A43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13" name="Google Shape;355;p11">
            <a:extLst>
              <a:ext uri="{FF2B5EF4-FFF2-40B4-BE49-F238E27FC236}">
                <a16:creationId xmlns:a16="http://schemas.microsoft.com/office/drawing/2014/main" id="{221086AC-8FB0-4659-99CE-09EF525D0BBD}"/>
              </a:ext>
            </a:extLst>
          </p:cNvPr>
          <p:cNvSpPr txBox="1"/>
          <p:nvPr/>
        </p:nvSpPr>
        <p:spPr>
          <a:xfrm>
            <a:off x="443204" y="65422"/>
            <a:ext cx="6298657" cy="900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SzPts val="2400"/>
            </a:pPr>
            <a:r>
              <a:rPr lang="pt-BR" sz="32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Results - Complaints over Time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FC4F97-3D16-482F-ACA8-C0B29E766FFD}"/>
              </a:ext>
            </a:extLst>
          </p:cNvPr>
          <p:cNvGrpSpPr/>
          <p:nvPr/>
        </p:nvGrpSpPr>
        <p:grpSpPr>
          <a:xfrm>
            <a:off x="7279881" y="3530212"/>
            <a:ext cx="3726989" cy="1716708"/>
            <a:chOff x="8080986" y="3602904"/>
            <a:chExt cx="3726989" cy="171670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66C817-F44F-4486-BFB6-953818DACDF5}"/>
                </a:ext>
              </a:extLst>
            </p:cNvPr>
            <p:cNvSpPr txBox="1"/>
            <p:nvPr/>
          </p:nvSpPr>
          <p:spPr>
            <a:xfrm>
              <a:off x="8080987" y="3602904"/>
              <a:ext cx="3726988" cy="461665"/>
            </a:xfrm>
            <a:prstGeom prst="rect">
              <a:avLst/>
            </a:prstGeom>
            <a:solidFill>
              <a:srgbClr val="FFABAB">
                <a:alpha val="80000"/>
              </a:srgbClr>
            </a:solidFill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200" dirty="0">
                  <a:latin typeface="Roboto" panose="02000000000000000000" pitchFamily="2" charset="0"/>
                  <a:ea typeface="Roboto" panose="02000000000000000000" pitchFamily="2" charset="0"/>
                </a:rPr>
                <a:t>Further understanding of dispute process is necessary to investigate this difference</a:t>
              </a:r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AFCE78A4-F9C0-4D4A-987E-16952C94DBA7}"/>
                </a:ext>
              </a:extLst>
            </p:cNvPr>
            <p:cNvSpPr/>
            <p:nvPr/>
          </p:nvSpPr>
          <p:spPr>
            <a:xfrm>
              <a:off x="9756436" y="4222528"/>
              <a:ext cx="376088" cy="292793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7FCD3E-E3EB-4A64-AE7B-0DBF1F6636B8}"/>
                </a:ext>
              </a:extLst>
            </p:cNvPr>
            <p:cNvSpPr txBox="1"/>
            <p:nvPr/>
          </p:nvSpPr>
          <p:spPr>
            <a:xfrm>
              <a:off x="8080986" y="4673281"/>
              <a:ext cx="3726988" cy="646331"/>
            </a:xfrm>
            <a:prstGeom prst="rect">
              <a:avLst/>
            </a:prstGeom>
            <a:solidFill>
              <a:srgbClr val="FFABAB">
                <a:alpha val="80000"/>
              </a:srgbClr>
            </a:solidFill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200" dirty="0">
                  <a:latin typeface="Roboto" panose="02000000000000000000" pitchFamily="2" charset="0"/>
                  <a:ea typeface="Roboto" panose="02000000000000000000" pitchFamily="2" charset="0"/>
                </a:rPr>
                <a:t>It might be related to the fact that number of complains of credit reporting agencies grew over time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67420B-EBC3-4AD9-80A5-9586E059FB00}"/>
              </a:ext>
            </a:extLst>
          </p:cNvPr>
          <p:cNvGrpSpPr>
            <a:grpSpLocks noChangeAspect="1"/>
          </p:cNvGrpSpPr>
          <p:nvPr/>
        </p:nvGrpSpPr>
        <p:grpSpPr>
          <a:xfrm>
            <a:off x="1111758" y="1297132"/>
            <a:ext cx="5517806" cy="4392000"/>
            <a:chOff x="893509" y="2275549"/>
            <a:chExt cx="5789174" cy="458245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2747098-DFF2-4907-A033-0DC763FD63C4}"/>
                </a:ext>
              </a:extLst>
            </p:cNvPr>
            <p:cNvSpPr/>
            <p:nvPr/>
          </p:nvSpPr>
          <p:spPr>
            <a:xfrm>
              <a:off x="893509" y="2275549"/>
              <a:ext cx="5789174" cy="4582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21F7AA7-0B7F-4B8F-BAD6-6C91063E46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6507" y="2414048"/>
              <a:ext cx="5225420" cy="432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3BCE8D-23E7-485F-BD48-3D6AD150E7E7}"/>
              </a:ext>
            </a:extLst>
          </p:cNvPr>
          <p:cNvGrpSpPr/>
          <p:nvPr/>
        </p:nvGrpSpPr>
        <p:grpSpPr>
          <a:xfrm>
            <a:off x="7334978" y="1813070"/>
            <a:ext cx="3616793" cy="1215423"/>
            <a:chOff x="7737007" y="1350743"/>
            <a:chExt cx="3616793" cy="12154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BC8DC0-3D95-4E74-B403-76ACA0997DD5}"/>
                </a:ext>
              </a:extLst>
            </p:cNvPr>
            <p:cNvSpPr/>
            <p:nvPr/>
          </p:nvSpPr>
          <p:spPr>
            <a:xfrm>
              <a:off x="7820026" y="1350743"/>
              <a:ext cx="3533774" cy="1215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2924AD6-3F5C-48BB-9CDB-3B4C13DD7660}"/>
                </a:ext>
              </a:extLst>
            </p:cNvPr>
            <p:cNvSpPr txBox="1"/>
            <p:nvPr/>
          </p:nvSpPr>
          <p:spPr>
            <a:xfrm>
              <a:off x="7737007" y="1571932"/>
              <a:ext cx="2013413" cy="297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333" dirty="0">
                  <a:latin typeface="Roboto" panose="02000000000000000000" pitchFamily="2" charset="0"/>
                  <a:ea typeface="Roboto" panose="02000000000000000000" pitchFamily="2" charset="0"/>
                </a:rPr>
                <a:t>Complaints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86AF18E-085C-452E-83F5-CCA6C514772B}"/>
                </a:ext>
              </a:extLst>
            </p:cNvPr>
            <p:cNvSpPr txBox="1"/>
            <p:nvPr/>
          </p:nvSpPr>
          <p:spPr>
            <a:xfrm>
              <a:off x="7743023" y="2034911"/>
              <a:ext cx="2013413" cy="297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333" dirty="0">
                  <a:latin typeface="Roboto" panose="02000000000000000000" pitchFamily="2" charset="0"/>
                  <a:ea typeface="Roboto" panose="02000000000000000000" pitchFamily="2" charset="0"/>
                </a:rPr>
                <a:t>Consumer disputes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23EB96D-462B-432D-BBA2-8EDBE7DB247A}"/>
                </a:ext>
              </a:extLst>
            </p:cNvPr>
            <p:cNvSpPr txBox="1"/>
            <p:nvPr/>
          </p:nvSpPr>
          <p:spPr>
            <a:xfrm>
              <a:off x="10230029" y="1574069"/>
              <a:ext cx="926668" cy="276999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+ 132.5%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9C7101D-85F4-4E63-BE0E-FB0958D30687}"/>
                </a:ext>
              </a:extLst>
            </p:cNvPr>
            <p:cNvSpPr txBox="1"/>
            <p:nvPr/>
          </p:nvSpPr>
          <p:spPr>
            <a:xfrm>
              <a:off x="10230029" y="2045139"/>
              <a:ext cx="926668" cy="276999"/>
            </a:xfrm>
            <a:prstGeom prst="rect">
              <a:avLst/>
            </a:prstGeom>
            <a:solidFill>
              <a:srgbClr val="041082">
                <a:alpha val="80000"/>
              </a:srgbClr>
            </a:solidFill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+ 107.5%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297A8E5C-5ED0-4F57-9623-F529769460E4}"/>
                </a:ext>
              </a:extLst>
            </p:cNvPr>
            <p:cNvSpPr/>
            <p:nvPr/>
          </p:nvSpPr>
          <p:spPr>
            <a:xfrm>
              <a:off x="9668477" y="1597437"/>
              <a:ext cx="356808" cy="230262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1138D615-4FE7-4651-8FCE-0BB54C36E14F}"/>
                </a:ext>
              </a:extLst>
            </p:cNvPr>
            <p:cNvSpPr/>
            <p:nvPr/>
          </p:nvSpPr>
          <p:spPr>
            <a:xfrm>
              <a:off x="9677647" y="2068508"/>
              <a:ext cx="356808" cy="230262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8E6D2BD9-514F-4601-8449-5E09795C7CF1}"/>
              </a:ext>
            </a:extLst>
          </p:cNvPr>
          <p:cNvSpPr txBox="1"/>
          <p:nvPr/>
        </p:nvSpPr>
        <p:spPr>
          <a:xfrm>
            <a:off x="8212065" y="1358722"/>
            <a:ext cx="194563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 From 2012 to 2015:</a:t>
            </a:r>
          </a:p>
        </p:txBody>
      </p:sp>
    </p:spTree>
    <p:extLst>
      <p:ext uri="{BB962C8B-B14F-4D97-AF65-F5344CB8AC3E}">
        <p14:creationId xmlns:p14="http://schemas.microsoft.com/office/powerpoint/2010/main" val="4069885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269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"/>
          <p:cNvSpPr txBox="1"/>
          <p:nvPr/>
        </p:nvSpPr>
        <p:spPr>
          <a:xfrm>
            <a:off x="1004000" y="2057400"/>
            <a:ext cx="1018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Tx/>
              <a:buNone/>
              <a:tabLst/>
              <a:defRPr/>
            </a:pPr>
            <a:r>
              <a:rPr kumimoji="0" lang="pt-BR" sz="6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Black"/>
                <a:ea typeface="Roboto Black"/>
                <a:cs typeface="Roboto Black"/>
                <a:sym typeface="Roboto Black"/>
              </a:rPr>
              <a:t>Conclusions</a:t>
            </a:r>
            <a:endParaRPr kumimoji="0" sz="18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endParaRPr kumimoji="0" sz="18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9348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F803D2-9568-4D3F-BA8C-6F4625AB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5F63-5849-4749-A467-E46D6A8FFE01}" type="slidenum">
              <a:rPr lang="pt-BR" smtClean="0"/>
              <a:t>22</a:t>
            </a:fld>
            <a:endParaRPr lang="pt-BR"/>
          </a:p>
        </p:txBody>
      </p:sp>
      <p:sp>
        <p:nvSpPr>
          <p:cNvPr id="3" name="Google Shape;355;p11">
            <a:extLst>
              <a:ext uri="{FF2B5EF4-FFF2-40B4-BE49-F238E27FC236}">
                <a16:creationId xmlns:a16="http://schemas.microsoft.com/office/drawing/2014/main" id="{F6DE810C-ED7E-4389-80B1-790C5D618F86}"/>
              </a:ext>
            </a:extLst>
          </p:cNvPr>
          <p:cNvSpPr txBox="1"/>
          <p:nvPr/>
        </p:nvSpPr>
        <p:spPr>
          <a:xfrm>
            <a:off x="538030" y="-9405"/>
            <a:ext cx="6298657" cy="900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SzPts val="2400"/>
            </a:pPr>
            <a:r>
              <a:rPr lang="pt-BR" sz="28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Conclusions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354985-1E8E-444E-8AAF-B4F55FF14017}"/>
              </a:ext>
            </a:extLst>
          </p:cNvPr>
          <p:cNvSpPr txBox="1"/>
          <p:nvPr/>
        </p:nvSpPr>
        <p:spPr>
          <a:xfrm>
            <a:off x="538031" y="879885"/>
            <a:ext cx="10815770" cy="5785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2"/>
                </a:solidFill>
                <a:highlight>
                  <a:srgbClr val="FFABAB"/>
                </a:highlight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Full data range (01/12/2011 – 25/04/2016)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Mortagage was the product with more complaints (33.54%)</a:t>
            </a:r>
          </a:p>
          <a:p>
            <a:pPr marL="742950" lvl="1" indent="-285750">
              <a:lnSpc>
                <a:spcPct val="150000"/>
              </a:lnSpc>
              <a:buClr>
                <a:srgbClr val="1C405D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With  </a:t>
            </a:r>
            <a:r>
              <a:rPr lang="pt-BR" sz="1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l</a:t>
            </a:r>
            <a:r>
              <a:rPr lang="pt-BR" sz="1400" b="0" i="0" u="none" strike="noStrike" kern="1200" dirty="0">
                <a:solidFill>
                  <a:schemeClr val="tx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oan modification (collection, foreclosure) and </a:t>
            </a:r>
            <a:r>
              <a:rPr lang="en-US" sz="1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</a:t>
            </a:r>
            <a:r>
              <a:rPr lang="en-US" sz="1400" b="0" i="0" u="none" strike="noStrike" kern="1200" dirty="0">
                <a:solidFill>
                  <a:schemeClr val="tx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oan servicing (payments, escrow account) representing 84.50% of </a:t>
            </a:r>
            <a:r>
              <a:rPr lang="pt-BR" sz="1400" b="0" i="0" u="none" strike="noStrike" kern="1200" dirty="0">
                <a:solidFill>
                  <a:schemeClr val="tx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endParaRPr lang="pt-BR" sz="1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28650" lvl="1" indent="-171450">
              <a:lnSpc>
                <a:spcPct val="150000"/>
              </a:lnSpc>
              <a:buClr>
                <a:srgbClr val="1C405D"/>
              </a:buClr>
              <a:buSzPts val="2000"/>
              <a:buFont typeface="Arial" panose="020B0604020202020204" pitchFamily="34" charset="0"/>
              <a:buChar char="•"/>
            </a:pPr>
            <a:endParaRPr lang="pt-BR" sz="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Bank of America was the company with more complaints received (10.07%)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Mortgage was their most complained product (64.70%)</a:t>
            </a:r>
          </a:p>
          <a:p>
            <a:pPr marL="285750" indent="-285750">
              <a:lnSpc>
                <a:spcPct val="150000"/>
              </a:lnSpc>
              <a:buClr>
                <a:srgbClr val="1C405D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California was the state with more complaints (14.70%), but also the one with largest population in U.S, though</a:t>
            </a:r>
          </a:p>
          <a:p>
            <a:pPr marL="742950" lvl="1" indent="-285750">
              <a:lnSpc>
                <a:spcPct val="150000"/>
              </a:lnSpc>
              <a:buClr>
                <a:srgbClr val="1C405D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New Jersey and Maryland, when compared to population sizes, were disproportionally high in number of complaints (4.03% and 3.18% respectively)</a:t>
            </a:r>
          </a:p>
          <a:p>
            <a:pPr marL="742950" lvl="1" indent="-285750">
              <a:lnSpc>
                <a:spcPct val="150000"/>
              </a:lnSpc>
              <a:buClr>
                <a:srgbClr val="1C405D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When compared to California, complaints distributions were nearly identical, though</a:t>
            </a:r>
          </a:p>
          <a:p>
            <a:pPr lvl="1">
              <a:lnSpc>
                <a:spcPct val="150000"/>
              </a:lnSpc>
              <a:buClr>
                <a:srgbClr val="1C405D"/>
              </a:buClr>
              <a:buSzPct val="100000"/>
            </a:pPr>
            <a:endParaRPr lang="en-US" sz="500" kern="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  <a:buClr>
                <a:srgbClr val="1C405D"/>
              </a:buClr>
              <a:buSzPts val="2000"/>
            </a:pPr>
            <a:r>
              <a:rPr lang="en-US" kern="0" dirty="0">
                <a:solidFill>
                  <a:schemeClr val="tx2"/>
                </a:solidFill>
                <a:highlight>
                  <a:srgbClr val="FFABAB"/>
                </a:highlight>
                <a:latin typeface="Roboto"/>
                <a:ea typeface="Roboto"/>
                <a:cs typeface="Roboto"/>
                <a:sym typeface="Roboto"/>
              </a:rPr>
              <a:t>Evolution throughout time (From 2012 to 2015)</a:t>
            </a:r>
          </a:p>
          <a:p>
            <a:pPr marL="285750" indent="-285750">
              <a:lnSpc>
                <a:spcPct val="150000"/>
              </a:lnSpc>
              <a:buClr>
                <a:srgbClr val="1C405D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kern="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Number of complaints increased 132.50% </a:t>
            </a:r>
          </a:p>
          <a:p>
            <a:pPr marL="742950" lvl="1" indent="-285750">
              <a:lnSpc>
                <a:spcPct val="150000"/>
              </a:lnSpc>
              <a:buClr>
                <a:srgbClr val="1C405D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Monthly average between January and April was 14.5% larger than total monthly average</a:t>
            </a:r>
          </a:p>
          <a:p>
            <a:pPr marL="1200150" lvl="2" indent="-285750">
              <a:lnSpc>
                <a:spcPct val="150000"/>
              </a:lnSpc>
              <a:buClr>
                <a:srgbClr val="1C405D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 kern="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“Small” seasonality effect, causes not clear</a:t>
            </a:r>
          </a:p>
          <a:p>
            <a:pPr marL="742950" lvl="1" indent="-285750">
              <a:lnSpc>
                <a:spcPct val="150000"/>
              </a:lnSpc>
              <a:buClr>
                <a:srgbClr val="1C405D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Debt collection and Credit reporting had the largest increases</a:t>
            </a:r>
          </a:p>
          <a:p>
            <a:pPr marL="1200150" lvl="2" indent="-285750">
              <a:lnSpc>
                <a:spcPct val="150000"/>
              </a:lnSpc>
              <a:buClr>
                <a:srgbClr val="1C405D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 kern="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Led by Equifax (+1833%) and Experian (+1394%) </a:t>
            </a:r>
          </a:p>
          <a:p>
            <a:pPr marL="1657350" lvl="3" indent="-285750">
              <a:lnSpc>
                <a:spcPct val="150000"/>
              </a:lnSpc>
              <a:buClr>
                <a:srgbClr val="1C405D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 kern="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Both nearly identical in issues distribution</a:t>
            </a:r>
            <a:endParaRPr lang="pt-BR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400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269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"/>
          <p:cNvSpPr txBox="1"/>
          <p:nvPr/>
        </p:nvSpPr>
        <p:spPr>
          <a:xfrm>
            <a:off x="1004000" y="2057400"/>
            <a:ext cx="1018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Tx/>
              <a:buNone/>
              <a:tabLst/>
              <a:defRPr/>
            </a:pPr>
            <a:r>
              <a:rPr kumimoji="0" lang="pt-BR" sz="6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Black"/>
                <a:ea typeface="Roboto Black"/>
                <a:cs typeface="Roboto Black"/>
                <a:sym typeface="Roboto Black"/>
              </a:rPr>
              <a:t>Appendix</a:t>
            </a:r>
            <a:endParaRPr kumimoji="0" sz="18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endParaRPr kumimoji="0" sz="18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1694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392C40-0CD8-429D-B658-CE81ECF2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7933" y="6413367"/>
            <a:ext cx="2743200" cy="365125"/>
          </a:xfrm>
        </p:spPr>
        <p:txBody>
          <a:bodyPr/>
          <a:lstStyle/>
          <a:p>
            <a:fld id="{09745F63-5849-4749-A467-E46D6A8FFE01}" type="slidenum">
              <a:rPr lang="pt-BR" smtClean="0"/>
              <a:t>24</a:t>
            </a:fld>
            <a:endParaRPr lang="pt-BR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4C7EF2C-A494-449A-AF5F-6AB9F2AC5455}"/>
              </a:ext>
            </a:extLst>
          </p:cNvPr>
          <p:cNvGrpSpPr/>
          <p:nvPr/>
        </p:nvGrpSpPr>
        <p:grpSpPr>
          <a:xfrm>
            <a:off x="619462" y="1373367"/>
            <a:ext cx="10953076" cy="5139869"/>
            <a:chOff x="304799" y="1057275"/>
            <a:chExt cx="10953076" cy="513986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4FE6C7-34AD-4002-AEAF-05149951151A}"/>
                </a:ext>
              </a:extLst>
            </p:cNvPr>
            <p:cNvSpPr txBox="1"/>
            <p:nvPr/>
          </p:nvSpPr>
          <p:spPr>
            <a:xfrm>
              <a:off x="304799" y="1057275"/>
              <a:ext cx="5400000" cy="513986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marL="180975" algn="l"/>
              <a:endParaRPr lang="en-US" sz="800" dirty="0">
                <a:solidFill>
                  <a:srgbClr val="669768"/>
                </a:solidFill>
                <a:latin typeface="Consolas" panose="020B0609020204030204" pitchFamily="49" charset="0"/>
              </a:endParaRPr>
            </a:p>
            <a:p>
              <a:pPr marL="180975" algn="l"/>
              <a:r>
                <a:rPr lang="en-US" sz="800" dirty="0">
                  <a:solidFill>
                    <a:srgbClr val="669768"/>
                  </a:solidFill>
                  <a:latin typeface="Consolas" panose="020B0609020204030204" pitchFamily="49" charset="0"/>
                </a:rPr>
                <a:t>-- Complaints by product (2011 - 2016), ranked</a:t>
              </a:r>
            </a:p>
            <a:p>
              <a:pPr marL="180975" algn="l"/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select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distinct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RANK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()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over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(</a:t>
              </a:r>
            </a:p>
            <a:p>
              <a:pPr marL="180975" algn="l"/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 order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by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C1AA6C"/>
                  </a:solidFill>
                  <a:latin typeface="Consolas" panose="020B0609020204030204" pitchFamily="49" charset="0"/>
                </a:rPr>
                <a:t>count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(*)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desc</a:t>
              </a:r>
            </a:p>
            <a:p>
              <a:pPr marL="180975" algn="l"/>
              <a:r>
                <a:rPr lang="pt-BR" sz="800" dirty="0">
                  <a:solidFill>
                    <a:srgbClr val="AAAAAA"/>
                  </a:solidFill>
                  <a:latin typeface="Consolas" panose="020B0609020204030204" pitchFamily="49" charset="0"/>
                </a:rPr>
                <a:t> )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as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CAC580"/>
                  </a:solidFill>
                  <a:latin typeface="Consolas" panose="020B0609020204030204" pitchFamily="49" charset="0"/>
                </a:rPr>
                <a:t>'Rank'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,</a:t>
              </a:r>
            </a:p>
            <a:p>
              <a:pPr marL="180975" algn="l"/>
              <a:r>
                <a:rPr lang="pt-BR" sz="800" dirty="0">
                  <a:solidFill>
                    <a:srgbClr val="AAAAAA"/>
                  </a:solidFill>
                  <a:latin typeface="Consolas" panose="020B0609020204030204" pitchFamily="49" charset="0"/>
                </a:rPr>
                <a:t>   </a:t>
              </a:r>
              <a:r>
                <a:rPr lang="pt-BR" sz="800" dirty="0">
                  <a:solidFill>
                    <a:srgbClr val="9E9E9E"/>
                  </a:solidFill>
                  <a:latin typeface="Consolas" panose="020B0609020204030204" pitchFamily="49" charset="0"/>
                </a:rPr>
                <a:t>product</a:t>
              </a:r>
              <a:r>
                <a:rPr lang="pt-BR" sz="800" dirty="0">
                  <a:solidFill>
                    <a:srgbClr val="AAAAAA"/>
                  </a:solidFill>
                  <a:latin typeface="Consolas" panose="020B0609020204030204" pitchFamily="49" charset="0"/>
                </a:rPr>
                <a:t>,</a:t>
              </a:r>
            </a:p>
            <a:p>
              <a:pPr marL="180975" algn="l"/>
              <a:r>
                <a:rPr lang="en-US" sz="800" dirty="0">
                  <a:solidFill>
                    <a:srgbClr val="AAAAAA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800" b="1" dirty="0">
                  <a:solidFill>
                    <a:srgbClr val="C1AA6C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(*) </a:t>
              </a:r>
              <a:r>
                <a:rPr lang="en-US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as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800" b="1" dirty="0">
                  <a:solidFill>
                    <a:srgbClr val="CAC580"/>
                  </a:solidFill>
                  <a:latin typeface="Consolas" panose="020B0609020204030204" pitchFamily="49" charset="0"/>
                </a:rPr>
                <a:t>'number of complaints'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,</a:t>
              </a:r>
            </a:p>
            <a:p>
              <a:pPr marL="180975" algn="l"/>
              <a:r>
                <a:rPr lang="en-US" sz="800" dirty="0">
                  <a:solidFill>
                    <a:srgbClr val="AAAAAA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800" dirty="0">
                  <a:solidFill>
                    <a:srgbClr val="9E9E9E"/>
                  </a:solidFill>
                  <a:latin typeface="Consolas" panose="020B0609020204030204" pitchFamily="49" charset="0"/>
                </a:rPr>
                <a:t>round</a:t>
              </a:r>
              <a:r>
                <a:rPr lang="en-US" sz="800" dirty="0">
                  <a:solidFill>
                    <a:srgbClr val="AAAAAA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800" dirty="0">
                  <a:solidFill>
                    <a:srgbClr val="C0C0C0"/>
                  </a:solidFill>
                  <a:latin typeface="Consolas" panose="020B0609020204030204" pitchFamily="49" charset="0"/>
                </a:rPr>
                <a:t>1.0</a:t>
              </a:r>
              <a:r>
                <a:rPr lang="en-US" sz="800" dirty="0">
                  <a:solidFill>
                    <a:srgbClr val="AAAAAA"/>
                  </a:solidFill>
                  <a:latin typeface="Consolas" panose="020B0609020204030204" pitchFamily="49" charset="0"/>
                </a:rPr>
                <a:t> * </a:t>
              </a:r>
              <a:r>
                <a:rPr lang="en-US" sz="800" b="1" dirty="0">
                  <a:solidFill>
                    <a:srgbClr val="C1AA6C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(*) / </a:t>
              </a:r>
              <a:r>
                <a:rPr lang="en-US" sz="800" b="1" dirty="0">
                  <a:solidFill>
                    <a:srgbClr val="C1AA6C"/>
                  </a:solidFill>
                  <a:latin typeface="Consolas" panose="020B0609020204030204" pitchFamily="49" charset="0"/>
                </a:rPr>
                <a:t>sum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800" b="1" dirty="0">
                  <a:solidFill>
                    <a:srgbClr val="C1AA6C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(*)) </a:t>
              </a:r>
              <a:r>
                <a:rPr lang="en-US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over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(</a:t>
              </a:r>
            </a:p>
            <a:p>
              <a:pPr marL="180975" algn="l"/>
              <a:r>
                <a:rPr lang="en-US" sz="800" dirty="0">
                  <a:solidFill>
                    <a:srgbClr val="AAAAAA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order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by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800" b="1" dirty="0">
                  <a:solidFill>
                    <a:srgbClr val="C0C0C0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), </a:t>
              </a:r>
              <a:r>
                <a:rPr lang="en-US" sz="800" b="1" dirty="0">
                  <a:solidFill>
                    <a:srgbClr val="C0C0C0"/>
                  </a:solidFill>
                  <a:latin typeface="Consolas" panose="020B0609020204030204" pitchFamily="49" charset="0"/>
                </a:rPr>
                <a:t>4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) </a:t>
              </a:r>
              <a:r>
                <a:rPr lang="en-US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as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800" b="1" dirty="0">
                  <a:solidFill>
                    <a:srgbClr val="CAC580"/>
                  </a:solidFill>
                  <a:latin typeface="Consolas" panose="020B0609020204030204" pitchFamily="49" charset="0"/>
                </a:rPr>
                <a:t>'percent. of total'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  </a:t>
              </a:r>
            </a:p>
            <a:p>
              <a:pPr marL="180975" algn="l"/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from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9E9E9E"/>
                  </a:solidFill>
                  <a:latin typeface="Consolas" panose="020B0609020204030204" pitchFamily="49" charset="0"/>
                </a:rPr>
                <a:t>consumer_complaints</a:t>
              </a:r>
            </a:p>
            <a:p>
              <a:pPr marL="180975" algn="l"/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group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by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9E9E9E"/>
                  </a:solidFill>
                  <a:latin typeface="Consolas" panose="020B0609020204030204" pitchFamily="49" charset="0"/>
                </a:rPr>
                <a:t>product</a:t>
              </a:r>
            </a:p>
            <a:p>
              <a:pPr marL="180975" algn="l"/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order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by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C0C0C0"/>
                  </a:solidFill>
                  <a:latin typeface="Consolas" panose="020B0609020204030204" pitchFamily="49" charset="0"/>
                </a:rPr>
                <a:t>3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desc</a:t>
              </a:r>
              <a:r>
                <a:rPr lang="pt-BR" sz="800" b="1" dirty="0">
                  <a:solidFill>
                    <a:srgbClr val="EECC64"/>
                  </a:solidFill>
                  <a:latin typeface="Consolas" panose="020B0609020204030204" pitchFamily="49" charset="0"/>
                </a:rPr>
                <a:t>;</a:t>
              </a:r>
            </a:p>
            <a:p>
              <a:pPr marL="180975" algn="l"/>
              <a:endParaRPr lang="pt-BR" sz="800" dirty="0">
                <a:latin typeface="Consolas" panose="020B0609020204030204" pitchFamily="49" charset="0"/>
              </a:endParaRPr>
            </a:p>
            <a:p>
              <a:pPr marL="180975" algn="l"/>
              <a:r>
                <a:rPr lang="en-US" sz="800" dirty="0">
                  <a:solidFill>
                    <a:srgbClr val="669768"/>
                  </a:solidFill>
                  <a:latin typeface="Consolas" panose="020B0609020204030204" pitchFamily="49" charset="0"/>
                </a:rPr>
                <a:t>-- Mortgage complains, ranked by issue (2011 - 2016)</a:t>
              </a:r>
            </a:p>
            <a:p>
              <a:pPr marL="180975" algn="l"/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select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distinct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RANK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()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over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(</a:t>
              </a:r>
            </a:p>
            <a:p>
              <a:pPr marL="180975" algn="l"/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 order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by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C1AA6C"/>
                  </a:solidFill>
                  <a:latin typeface="Consolas" panose="020B0609020204030204" pitchFamily="49" charset="0"/>
                </a:rPr>
                <a:t>count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(*)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desc</a:t>
              </a:r>
            </a:p>
            <a:p>
              <a:pPr marL="180975" algn="l"/>
              <a:r>
                <a:rPr lang="pt-BR" sz="800" dirty="0">
                  <a:solidFill>
                    <a:srgbClr val="AAAAAA"/>
                  </a:solidFill>
                  <a:latin typeface="Consolas" panose="020B0609020204030204" pitchFamily="49" charset="0"/>
                </a:rPr>
                <a:t> )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as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CAC580"/>
                  </a:solidFill>
                  <a:latin typeface="Consolas" panose="020B0609020204030204" pitchFamily="49" charset="0"/>
                </a:rPr>
                <a:t>'Rank'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,</a:t>
              </a:r>
            </a:p>
            <a:p>
              <a:pPr marL="180975" algn="l"/>
              <a:r>
                <a:rPr lang="pt-BR" sz="800" dirty="0">
                  <a:solidFill>
                    <a:srgbClr val="AAAAAA"/>
                  </a:solidFill>
                  <a:latin typeface="Consolas" panose="020B0609020204030204" pitchFamily="49" charset="0"/>
                </a:rPr>
                <a:t>   </a:t>
              </a:r>
              <a:r>
                <a:rPr lang="pt-BR" sz="800" dirty="0">
                  <a:solidFill>
                    <a:srgbClr val="9E9E9E"/>
                  </a:solidFill>
                  <a:latin typeface="Consolas" panose="020B0609020204030204" pitchFamily="49" charset="0"/>
                </a:rPr>
                <a:t>issue</a:t>
              </a:r>
              <a:r>
                <a:rPr lang="pt-BR" sz="800" dirty="0">
                  <a:solidFill>
                    <a:srgbClr val="AAAAAA"/>
                  </a:solidFill>
                  <a:latin typeface="Consolas" panose="020B0609020204030204" pitchFamily="49" charset="0"/>
                </a:rPr>
                <a:t>,</a:t>
              </a:r>
            </a:p>
            <a:p>
              <a:pPr marL="180975" algn="l"/>
              <a:r>
                <a:rPr lang="en-US" sz="800" dirty="0">
                  <a:solidFill>
                    <a:srgbClr val="AAAAAA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800" b="1" dirty="0">
                  <a:solidFill>
                    <a:srgbClr val="C1AA6C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(*) </a:t>
              </a:r>
              <a:r>
                <a:rPr lang="en-US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as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800" b="1" dirty="0">
                  <a:solidFill>
                    <a:srgbClr val="CAC580"/>
                  </a:solidFill>
                  <a:latin typeface="Consolas" panose="020B0609020204030204" pitchFamily="49" charset="0"/>
                </a:rPr>
                <a:t>'number of complaints'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,</a:t>
              </a:r>
            </a:p>
            <a:p>
              <a:pPr marL="180975" algn="l"/>
              <a:r>
                <a:rPr lang="en-US" sz="800" dirty="0">
                  <a:solidFill>
                    <a:srgbClr val="AAAAAA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800" dirty="0">
                  <a:solidFill>
                    <a:srgbClr val="9E9E9E"/>
                  </a:solidFill>
                  <a:latin typeface="Consolas" panose="020B0609020204030204" pitchFamily="49" charset="0"/>
                </a:rPr>
                <a:t>round</a:t>
              </a:r>
              <a:r>
                <a:rPr lang="en-US" sz="800" dirty="0">
                  <a:solidFill>
                    <a:srgbClr val="AAAAAA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800" dirty="0">
                  <a:solidFill>
                    <a:srgbClr val="C0C0C0"/>
                  </a:solidFill>
                  <a:latin typeface="Consolas" panose="020B0609020204030204" pitchFamily="49" charset="0"/>
                </a:rPr>
                <a:t>1.0</a:t>
              </a:r>
              <a:r>
                <a:rPr lang="en-US" sz="800" dirty="0">
                  <a:solidFill>
                    <a:srgbClr val="AAAAAA"/>
                  </a:solidFill>
                  <a:latin typeface="Consolas" panose="020B0609020204030204" pitchFamily="49" charset="0"/>
                </a:rPr>
                <a:t> * </a:t>
              </a:r>
              <a:r>
                <a:rPr lang="en-US" sz="800" b="1" dirty="0">
                  <a:solidFill>
                    <a:srgbClr val="C1AA6C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(*) / </a:t>
              </a:r>
              <a:r>
                <a:rPr lang="en-US" sz="800" b="1" dirty="0">
                  <a:solidFill>
                    <a:srgbClr val="C1AA6C"/>
                  </a:solidFill>
                  <a:latin typeface="Consolas" panose="020B0609020204030204" pitchFamily="49" charset="0"/>
                </a:rPr>
                <a:t>sum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800" b="1" dirty="0">
                  <a:solidFill>
                    <a:srgbClr val="C1AA6C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(*)) </a:t>
              </a:r>
              <a:r>
                <a:rPr lang="en-US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over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(</a:t>
              </a:r>
            </a:p>
            <a:p>
              <a:pPr marL="180975" algn="l"/>
              <a:r>
                <a:rPr lang="en-US" sz="800" dirty="0">
                  <a:solidFill>
                    <a:srgbClr val="AAAAAA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order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by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800" b="1" dirty="0">
                  <a:solidFill>
                    <a:srgbClr val="C0C0C0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), </a:t>
              </a:r>
              <a:r>
                <a:rPr lang="en-US" sz="800" b="1" dirty="0">
                  <a:solidFill>
                    <a:srgbClr val="C0C0C0"/>
                  </a:solidFill>
                  <a:latin typeface="Consolas" panose="020B0609020204030204" pitchFamily="49" charset="0"/>
                </a:rPr>
                <a:t>4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) </a:t>
              </a:r>
              <a:r>
                <a:rPr lang="en-US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as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800" b="1" dirty="0">
                  <a:solidFill>
                    <a:srgbClr val="CAC580"/>
                  </a:solidFill>
                  <a:latin typeface="Consolas" panose="020B0609020204030204" pitchFamily="49" charset="0"/>
                </a:rPr>
                <a:t>'percent. of total'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 </a:t>
              </a:r>
            </a:p>
            <a:p>
              <a:pPr marL="180975" algn="l"/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from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9E9E9E"/>
                  </a:solidFill>
                  <a:latin typeface="Consolas" panose="020B0609020204030204" pitchFamily="49" charset="0"/>
                </a:rPr>
                <a:t>consumer_complaints</a:t>
              </a:r>
            </a:p>
            <a:p>
              <a:pPr marL="180975" algn="l"/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where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9E9E9E"/>
                  </a:solidFill>
                  <a:latin typeface="Consolas" panose="020B0609020204030204" pitchFamily="49" charset="0"/>
                </a:rPr>
                <a:t>product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= </a:t>
              </a:r>
              <a:r>
                <a:rPr lang="pt-BR" sz="800" b="1" dirty="0">
                  <a:solidFill>
                    <a:srgbClr val="CAC580"/>
                  </a:solidFill>
                  <a:latin typeface="Consolas" panose="020B0609020204030204" pitchFamily="49" charset="0"/>
                </a:rPr>
                <a:t>'Mortgage'</a:t>
              </a:r>
            </a:p>
            <a:p>
              <a:pPr marL="180975" algn="l"/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group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by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9E9E9E"/>
                  </a:solidFill>
                  <a:latin typeface="Consolas" panose="020B0609020204030204" pitchFamily="49" charset="0"/>
                </a:rPr>
                <a:t>issue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0975" algn="l"/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order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by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C0C0C0"/>
                  </a:solidFill>
                  <a:latin typeface="Consolas" panose="020B0609020204030204" pitchFamily="49" charset="0"/>
                </a:rPr>
                <a:t>3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desc</a:t>
              </a:r>
            </a:p>
            <a:p>
              <a:pPr marL="180975" algn="l"/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limit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C0C0C0"/>
                  </a:solidFill>
                  <a:latin typeface="Consolas" panose="020B0609020204030204" pitchFamily="49" charset="0"/>
                </a:rPr>
                <a:t>10</a:t>
              </a:r>
              <a:r>
                <a:rPr lang="pt-BR" sz="800" b="1" dirty="0">
                  <a:solidFill>
                    <a:srgbClr val="EECC64"/>
                  </a:solidFill>
                  <a:latin typeface="Consolas" panose="020B0609020204030204" pitchFamily="49" charset="0"/>
                </a:rPr>
                <a:t>;</a:t>
              </a:r>
            </a:p>
            <a:p>
              <a:pPr marL="180975" algn="l"/>
              <a:endParaRPr lang="pt-BR" sz="800" dirty="0">
                <a:latin typeface="Consolas" panose="020B0609020204030204" pitchFamily="49" charset="0"/>
              </a:endParaRPr>
            </a:p>
            <a:p>
              <a:pPr marL="180975" algn="l"/>
              <a:r>
                <a:rPr lang="en-US" sz="800" dirty="0">
                  <a:solidFill>
                    <a:srgbClr val="669768"/>
                  </a:solidFill>
                  <a:latin typeface="Consolas" panose="020B0609020204030204" pitchFamily="49" charset="0"/>
                </a:rPr>
                <a:t>-- Complaints by sub-product (2011 - 2016), ranked</a:t>
              </a:r>
            </a:p>
            <a:p>
              <a:pPr marL="180975" algn="l"/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select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distinct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RANK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()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over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(</a:t>
              </a:r>
            </a:p>
            <a:p>
              <a:pPr marL="180975" algn="l"/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 order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by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C1AA6C"/>
                  </a:solidFill>
                  <a:latin typeface="Consolas" panose="020B0609020204030204" pitchFamily="49" charset="0"/>
                </a:rPr>
                <a:t>count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(*)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desc</a:t>
              </a:r>
            </a:p>
            <a:p>
              <a:pPr marL="180975" algn="l"/>
              <a:r>
                <a:rPr lang="pt-BR" sz="800" dirty="0">
                  <a:solidFill>
                    <a:srgbClr val="AAAAAA"/>
                  </a:solidFill>
                  <a:latin typeface="Consolas" panose="020B0609020204030204" pitchFamily="49" charset="0"/>
                </a:rPr>
                <a:t> )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as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CAC580"/>
                  </a:solidFill>
                  <a:latin typeface="Consolas" panose="020B0609020204030204" pitchFamily="49" charset="0"/>
                </a:rPr>
                <a:t>'Rank'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,</a:t>
              </a:r>
            </a:p>
            <a:p>
              <a:pPr marL="180975" algn="l"/>
              <a:r>
                <a:rPr lang="pt-BR" sz="800" dirty="0">
                  <a:solidFill>
                    <a:srgbClr val="AAAAAA"/>
                  </a:solidFill>
                  <a:latin typeface="Consolas" panose="020B0609020204030204" pitchFamily="49" charset="0"/>
                </a:rPr>
                <a:t>   </a:t>
              </a:r>
              <a:r>
                <a:rPr lang="pt-BR" sz="800" dirty="0">
                  <a:solidFill>
                    <a:srgbClr val="9E9E9E"/>
                  </a:solidFill>
                  <a:latin typeface="Consolas" panose="020B0609020204030204" pitchFamily="49" charset="0"/>
                </a:rPr>
                <a:t>sub_product</a:t>
              </a:r>
              <a:r>
                <a:rPr lang="pt-BR" sz="800" dirty="0">
                  <a:solidFill>
                    <a:srgbClr val="AAAAAA"/>
                  </a:solidFill>
                  <a:latin typeface="Consolas" panose="020B0609020204030204" pitchFamily="49" charset="0"/>
                </a:rPr>
                <a:t>,</a:t>
              </a:r>
            </a:p>
            <a:p>
              <a:pPr marL="180975" algn="l"/>
              <a:r>
                <a:rPr lang="en-US" sz="800" dirty="0">
                  <a:solidFill>
                    <a:srgbClr val="AAAAAA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800" b="1" dirty="0">
                  <a:solidFill>
                    <a:srgbClr val="C1AA6C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(*) </a:t>
              </a:r>
              <a:r>
                <a:rPr lang="en-US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as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800" b="1" dirty="0">
                  <a:solidFill>
                    <a:srgbClr val="CAC580"/>
                  </a:solidFill>
                  <a:latin typeface="Consolas" panose="020B0609020204030204" pitchFamily="49" charset="0"/>
                </a:rPr>
                <a:t>'number of complaints'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,</a:t>
              </a:r>
            </a:p>
            <a:p>
              <a:pPr marL="180975" algn="l"/>
              <a:r>
                <a:rPr lang="en-US" sz="800" dirty="0">
                  <a:solidFill>
                    <a:srgbClr val="AAAAAA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800" dirty="0">
                  <a:solidFill>
                    <a:srgbClr val="9E9E9E"/>
                  </a:solidFill>
                  <a:latin typeface="Consolas" panose="020B0609020204030204" pitchFamily="49" charset="0"/>
                </a:rPr>
                <a:t>round</a:t>
              </a:r>
              <a:r>
                <a:rPr lang="en-US" sz="800" dirty="0">
                  <a:solidFill>
                    <a:srgbClr val="AAAAAA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800" dirty="0">
                  <a:solidFill>
                    <a:srgbClr val="C0C0C0"/>
                  </a:solidFill>
                  <a:latin typeface="Consolas" panose="020B0609020204030204" pitchFamily="49" charset="0"/>
                </a:rPr>
                <a:t>1.0</a:t>
              </a:r>
              <a:r>
                <a:rPr lang="en-US" sz="800" dirty="0">
                  <a:solidFill>
                    <a:srgbClr val="AAAAAA"/>
                  </a:solidFill>
                  <a:latin typeface="Consolas" panose="020B0609020204030204" pitchFamily="49" charset="0"/>
                </a:rPr>
                <a:t> * </a:t>
              </a:r>
              <a:r>
                <a:rPr lang="en-US" sz="800" b="1" dirty="0">
                  <a:solidFill>
                    <a:srgbClr val="C1AA6C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(*) / </a:t>
              </a:r>
              <a:r>
                <a:rPr lang="en-US" sz="800" b="1" dirty="0">
                  <a:solidFill>
                    <a:srgbClr val="C1AA6C"/>
                  </a:solidFill>
                  <a:latin typeface="Consolas" panose="020B0609020204030204" pitchFamily="49" charset="0"/>
                </a:rPr>
                <a:t>sum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800" b="1" dirty="0">
                  <a:solidFill>
                    <a:srgbClr val="C1AA6C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(*)) </a:t>
              </a:r>
              <a:r>
                <a:rPr lang="en-US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over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(</a:t>
              </a:r>
            </a:p>
            <a:p>
              <a:pPr marL="180975" algn="l"/>
              <a:r>
                <a:rPr lang="en-US" sz="800" dirty="0">
                  <a:solidFill>
                    <a:srgbClr val="AAAAAA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order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by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800" b="1" dirty="0">
                  <a:solidFill>
                    <a:srgbClr val="C0C0C0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), </a:t>
              </a:r>
              <a:r>
                <a:rPr lang="en-US" sz="800" b="1" dirty="0">
                  <a:solidFill>
                    <a:srgbClr val="C0C0C0"/>
                  </a:solidFill>
                  <a:latin typeface="Consolas" panose="020B0609020204030204" pitchFamily="49" charset="0"/>
                </a:rPr>
                <a:t>4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) </a:t>
              </a:r>
              <a:r>
                <a:rPr lang="en-US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as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800" b="1" dirty="0">
                  <a:solidFill>
                    <a:srgbClr val="CAC580"/>
                  </a:solidFill>
                  <a:latin typeface="Consolas" panose="020B0609020204030204" pitchFamily="49" charset="0"/>
                </a:rPr>
                <a:t>'percent. of total'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 </a:t>
              </a:r>
            </a:p>
            <a:p>
              <a:pPr marL="180975" algn="l"/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from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9E9E9E"/>
                  </a:solidFill>
                  <a:latin typeface="Consolas" panose="020B0609020204030204" pitchFamily="49" charset="0"/>
                </a:rPr>
                <a:t>consumer_complaints</a:t>
              </a:r>
            </a:p>
            <a:p>
              <a:pPr marL="180975" algn="l"/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group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by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9E9E9E"/>
                  </a:solidFill>
                  <a:latin typeface="Consolas" panose="020B0609020204030204" pitchFamily="49" charset="0"/>
                </a:rPr>
                <a:t>sub_product</a:t>
              </a:r>
            </a:p>
            <a:p>
              <a:pPr marL="180975" algn="l"/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order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by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C0C0C0"/>
                  </a:solidFill>
                  <a:latin typeface="Consolas" panose="020B0609020204030204" pitchFamily="49" charset="0"/>
                </a:rPr>
                <a:t>3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desc</a:t>
              </a:r>
              <a:r>
                <a:rPr lang="pt-BR" sz="800" b="1" dirty="0">
                  <a:solidFill>
                    <a:srgbClr val="EECC64"/>
                  </a:solidFill>
                  <a:latin typeface="Consolas" panose="020B0609020204030204" pitchFamily="49" charset="0"/>
                </a:rPr>
                <a:t>;</a:t>
              </a:r>
            </a:p>
            <a:p>
              <a:pPr algn="l"/>
              <a:endParaRPr lang="pt-BR" sz="800" dirty="0">
                <a:latin typeface="Consolas" panose="020B0609020204030204" pitchFamily="49" charset="0"/>
              </a:endParaRPr>
            </a:p>
            <a:p>
              <a:pPr algn="l"/>
              <a:endParaRPr lang="en-US" sz="800" dirty="0">
                <a:solidFill>
                  <a:srgbClr val="669768"/>
                </a:solidFill>
                <a:latin typeface="Consolas" panose="020B0609020204030204" pitchFamily="49" charset="0"/>
              </a:endParaRPr>
            </a:p>
            <a:p>
              <a:pPr algn="l"/>
              <a:endParaRPr lang="pt-BR" sz="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2D30F3-F2E6-4834-8A75-70900B806213}"/>
                </a:ext>
              </a:extLst>
            </p:cNvPr>
            <p:cNvSpPr txBox="1"/>
            <p:nvPr/>
          </p:nvSpPr>
          <p:spPr>
            <a:xfrm>
              <a:off x="5857875" y="1057275"/>
              <a:ext cx="5400000" cy="513986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marL="180975" algn="l"/>
              <a:endParaRPr lang="en-US" sz="800" dirty="0">
                <a:solidFill>
                  <a:srgbClr val="669768"/>
                </a:solidFill>
                <a:latin typeface="Consolas" panose="020B0609020204030204" pitchFamily="49" charset="0"/>
              </a:endParaRPr>
            </a:p>
            <a:p>
              <a:pPr marL="180975" algn="l"/>
              <a:r>
                <a:rPr lang="en-US" sz="800" dirty="0">
                  <a:solidFill>
                    <a:srgbClr val="669768"/>
                  </a:solidFill>
                  <a:latin typeface="Consolas" panose="020B0609020204030204" pitchFamily="49" charset="0"/>
                </a:rPr>
                <a:t>-- Complaints by company (2011 - 2016), ranked - Top 10</a:t>
              </a:r>
            </a:p>
            <a:p>
              <a:pPr marL="180975" algn="l"/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select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distinct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RANK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()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over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(</a:t>
              </a:r>
            </a:p>
            <a:p>
              <a:pPr marL="180975" algn="l"/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 order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by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C1AA6C"/>
                  </a:solidFill>
                  <a:latin typeface="Consolas" panose="020B0609020204030204" pitchFamily="49" charset="0"/>
                </a:rPr>
                <a:t>count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(*)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desc</a:t>
              </a:r>
            </a:p>
            <a:p>
              <a:pPr marL="180975" algn="l"/>
              <a:r>
                <a:rPr lang="pt-BR" sz="800" dirty="0">
                  <a:solidFill>
                    <a:srgbClr val="AAAAAA"/>
                  </a:solidFill>
                  <a:latin typeface="Consolas" panose="020B0609020204030204" pitchFamily="49" charset="0"/>
                </a:rPr>
                <a:t> )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as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CAC580"/>
                  </a:solidFill>
                  <a:latin typeface="Consolas" panose="020B0609020204030204" pitchFamily="49" charset="0"/>
                </a:rPr>
                <a:t>'Rank'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,</a:t>
              </a:r>
            </a:p>
            <a:p>
              <a:pPr marL="180975" algn="l"/>
              <a:r>
                <a:rPr lang="pt-BR" sz="800" dirty="0">
                  <a:solidFill>
                    <a:srgbClr val="AAAAAA"/>
                  </a:solidFill>
                  <a:latin typeface="Consolas" panose="020B0609020204030204" pitchFamily="49" charset="0"/>
                </a:rPr>
                <a:t>   </a:t>
              </a:r>
              <a:r>
                <a:rPr lang="pt-BR" sz="800" dirty="0">
                  <a:solidFill>
                    <a:srgbClr val="9E9E9E"/>
                  </a:solidFill>
                  <a:latin typeface="Consolas" panose="020B0609020204030204" pitchFamily="49" charset="0"/>
                </a:rPr>
                <a:t>company</a:t>
              </a:r>
              <a:r>
                <a:rPr lang="pt-BR" sz="800" dirty="0">
                  <a:solidFill>
                    <a:srgbClr val="AAAAAA"/>
                  </a:solidFill>
                  <a:latin typeface="Consolas" panose="020B0609020204030204" pitchFamily="49" charset="0"/>
                </a:rPr>
                <a:t>,</a:t>
              </a:r>
            </a:p>
            <a:p>
              <a:pPr marL="180975" algn="l"/>
              <a:r>
                <a:rPr lang="en-US" sz="800" dirty="0">
                  <a:solidFill>
                    <a:srgbClr val="AAAAAA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800" b="1" dirty="0">
                  <a:solidFill>
                    <a:srgbClr val="C1AA6C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(*) </a:t>
              </a:r>
              <a:r>
                <a:rPr lang="en-US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as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800" b="1" dirty="0">
                  <a:solidFill>
                    <a:srgbClr val="CAC580"/>
                  </a:solidFill>
                  <a:latin typeface="Consolas" panose="020B0609020204030204" pitchFamily="49" charset="0"/>
                </a:rPr>
                <a:t>'number of complaints'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,</a:t>
              </a:r>
            </a:p>
            <a:p>
              <a:pPr marL="180975" algn="l"/>
              <a:r>
                <a:rPr lang="en-US" sz="800" dirty="0">
                  <a:solidFill>
                    <a:srgbClr val="AAAAAA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800" dirty="0">
                  <a:solidFill>
                    <a:srgbClr val="9E9E9E"/>
                  </a:solidFill>
                  <a:latin typeface="Consolas" panose="020B0609020204030204" pitchFamily="49" charset="0"/>
                </a:rPr>
                <a:t>round</a:t>
              </a:r>
              <a:r>
                <a:rPr lang="en-US" sz="800" dirty="0">
                  <a:solidFill>
                    <a:srgbClr val="AAAAAA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800" dirty="0">
                  <a:solidFill>
                    <a:srgbClr val="C0C0C0"/>
                  </a:solidFill>
                  <a:latin typeface="Consolas" panose="020B0609020204030204" pitchFamily="49" charset="0"/>
                </a:rPr>
                <a:t>1.0</a:t>
              </a:r>
              <a:r>
                <a:rPr lang="en-US" sz="800" dirty="0">
                  <a:solidFill>
                    <a:srgbClr val="AAAAAA"/>
                  </a:solidFill>
                  <a:latin typeface="Consolas" panose="020B0609020204030204" pitchFamily="49" charset="0"/>
                </a:rPr>
                <a:t> * </a:t>
              </a:r>
              <a:r>
                <a:rPr lang="en-US" sz="800" b="1" dirty="0">
                  <a:solidFill>
                    <a:srgbClr val="C1AA6C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(*) / </a:t>
              </a:r>
              <a:r>
                <a:rPr lang="en-US" sz="800" b="1" dirty="0">
                  <a:solidFill>
                    <a:srgbClr val="C1AA6C"/>
                  </a:solidFill>
                  <a:latin typeface="Consolas" panose="020B0609020204030204" pitchFamily="49" charset="0"/>
                </a:rPr>
                <a:t>sum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800" b="1" dirty="0">
                  <a:solidFill>
                    <a:srgbClr val="C1AA6C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(*)) </a:t>
              </a:r>
              <a:r>
                <a:rPr lang="en-US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over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(</a:t>
              </a:r>
            </a:p>
            <a:p>
              <a:pPr marL="180975" algn="l"/>
              <a:r>
                <a:rPr lang="en-US" sz="800" dirty="0">
                  <a:solidFill>
                    <a:srgbClr val="AAAAAA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order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by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800" b="1" dirty="0">
                  <a:solidFill>
                    <a:srgbClr val="C0C0C0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), </a:t>
              </a:r>
              <a:r>
                <a:rPr lang="en-US" sz="800" b="1" dirty="0">
                  <a:solidFill>
                    <a:srgbClr val="C0C0C0"/>
                  </a:solidFill>
                  <a:latin typeface="Consolas" panose="020B0609020204030204" pitchFamily="49" charset="0"/>
                </a:rPr>
                <a:t>4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) </a:t>
              </a:r>
              <a:r>
                <a:rPr lang="en-US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as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800" b="1" dirty="0">
                  <a:solidFill>
                    <a:srgbClr val="CAC580"/>
                  </a:solidFill>
                  <a:latin typeface="Consolas" panose="020B0609020204030204" pitchFamily="49" charset="0"/>
                </a:rPr>
                <a:t>'percent. of total'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 </a:t>
              </a:r>
            </a:p>
            <a:p>
              <a:pPr marL="180975" algn="l"/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from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9E9E9E"/>
                  </a:solidFill>
                  <a:latin typeface="Consolas" panose="020B0609020204030204" pitchFamily="49" charset="0"/>
                </a:rPr>
                <a:t>consumer_complaints</a:t>
              </a:r>
            </a:p>
            <a:p>
              <a:pPr marL="180975" algn="l"/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group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by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9E9E9E"/>
                  </a:solidFill>
                  <a:latin typeface="Consolas" panose="020B0609020204030204" pitchFamily="49" charset="0"/>
                </a:rPr>
                <a:t>company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0975" algn="l"/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order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by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C0C0C0"/>
                  </a:solidFill>
                  <a:latin typeface="Consolas" panose="020B0609020204030204" pitchFamily="49" charset="0"/>
                </a:rPr>
                <a:t>3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desc</a:t>
              </a:r>
            </a:p>
            <a:p>
              <a:pPr marL="180975" algn="l"/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limit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C0C0C0"/>
                  </a:solidFill>
                  <a:latin typeface="Consolas" panose="020B0609020204030204" pitchFamily="49" charset="0"/>
                </a:rPr>
                <a:t>10</a:t>
              </a:r>
              <a:r>
                <a:rPr lang="pt-BR" sz="800" b="1" dirty="0">
                  <a:solidFill>
                    <a:srgbClr val="EECC64"/>
                  </a:solidFill>
                  <a:latin typeface="Consolas" panose="020B0609020204030204" pitchFamily="49" charset="0"/>
                </a:rPr>
                <a:t>;</a:t>
              </a:r>
            </a:p>
            <a:p>
              <a:pPr marL="180975" algn="l"/>
              <a:endParaRPr lang="pt-BR" sz="800" dirty="0">
                <a:latin typeface="Consolas" panose="020B0609020204030204" pitchFamily="49" charset="0"/>
              </a:endParaRPr>
            </a:p>
            <a:p>
              <a:pPr marL="180975" algn="l"/>
              <a:r>
                <a:rPr lang="en-US" sz="800" dirty="0">
                  <a:solidFill>
                    <a:srgbClr val="669768"/>
                  </a:solidFill>
                  <a:latin typeface="Consolas" panose="020B0609020204030204" pitchFamily="49" charset="0"/>
                </a:rPr>
                <a:t>-- Complaints of Bank of America (2011 - 2016), ranked by product - Top 10 </a:t>
              </a:r>
            </a:p>
            <a:p>
              <a:pPr marL="180975" algn="l"/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select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distinct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RANK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()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over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(</a:t>
              </a:r>
            </a:p>
            <a:p>
              <a:pPr marL="180975" algn="l"/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 order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by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C1AA6C"/>
                  </a:solidFill>
                  <a:latin typeface="Consolas" panose="020B0609020204030204" pitchFamily="49" charset="0"/>
                </a:rPr>
                <a:t>count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(*)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desc</a:t>
              </a:r>
            </a:p>
            <a:p>
              <a:pPr marL="180975" algn="l"/>
              <a:r>
                <a:rPr lang="pt-BR" sz="800" dirty="0">
                  <a:solidFill>
                    <a:srgbClr val="AAAAAA"/>
                  </a:solidFill>
                  <a:latin typeface="Consolas" panose="020B0609020204030204" pitchFamily="49" charset="0"/>
                </a:rPr>
                <a:t> )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as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CAC580"/>
                  </a:solidFill>
                  <a:latin typeface="Consolas" panose="020B0609020204030204" pitchFamily="49" charset="0"/>
                </a:rPr>
                <a:t>'Rank'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,</a:t>
              </a:r>
            </a:p>
            <a:p>
              <a:pPr marL="180975" algn="l"/>
              <a:r>
                <a:rPr lang="pt-BR" sz="800" dirty="0">
                  <a:solidFill>
                    <a:srgbClr val="AAAAAA"/>
                  </a:solidFill>
                  <a:latin typeface="Consolas" panose="020B0609020204030204" pitchFamily="49" charset="0"/>
                </a:rPr>
                <a:t>   </a:t>
              </a:r>
              <a:r>
                <a:rPr lang="pt-BR" sz="800" dirty="0">
                  <a:solidFill>
                    <a:srgbClr val="9E9E9E"/>
                  </a:solidFill>
                  <a:latin typeface="Consolas" panose="020B0609020204030204" pitchFamily="49" charset="0"/>
                </a:rPr>
                <a:t>product</a:t>
              </a:r>
              <a:r>
                <a:rPr lang="pt-BR" sz="800" dirty="0">
                  <a:solidFill>
                    <a:srgbClr val="AAAAAA"/>
                  </a:solidFill>
                  <a:latin typeface="Consolas" panose="020B0609020204030204" pitchFamily="49" charset="0"/>
                </a:rPr>
                <a:t>,</a:t>
              </a:r>
            </a:p>
            <a:p>
              <a:pPr marL="180975" algn="l"/>
              <a:r>
                <a:rPr lang="en-US" sz="800" dirty="0">
                  <a:solidFill>
                    <a:srgbClr val="AAAAAA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800" b="1" dirty="0">
                  <a:solidFill>
                    <a:srgbClr val="C1AA6C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(*) </a:t>
              </a:r>
              <a:r>
                <a:rPr lang="en-US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as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800" b="1" dirty="0">
                  <a:solidFill>
                    <a:srgbClr val="CAC580"/>
                  </a:solidFill>
                  <a:latin typeface="Consolas" panose="020B0609020204030204" pitchFamily="49" charset="0"/>
                </a:rPr>
                <a:t>'number of complaints'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,</a:t>
              </a:r>
            </a:p>
            <a:p>
              <a:pPr marL="180975" algn="l"/>
              <a:r>
                <a:rPr lang="en-US" sz="800" dirty="0">
                  <a:solidFill>
                    <a:srgbClr val="AAAAAA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800" dirty="0">
                  <a:solidFill>
                    <a:srgbClr val="9E9E9E"/>
                  </a:solidFill>
                  <a:latin typeface="Consolas" panose="020B0609020204030204" pitchFamily="49" charset="0"/>
                </a:rPr>
                <a:t>round</a:t>
              </a:r>
              <a:r>
                <a:rPr lang="en-US" sz="800" dirty="0">
                  <a:solidFill>
                    <a:srgbClr val="AAAAAA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800" dirty="0">
                  <a:solidFill>
                    <a:srgbClr val="C0C0C0"/>
                  </a:solidFill>
                  <a:latin typeface="Consolas" panose="020B0609020204030204" pitchFamily="49" charset="0"/>
                </a:rPr>
                <a:t>1.0</a:t>
              </a:r>
              <a:r>
                <a:rPr lang="en-US" sz="800" dirty="0">
                  <a:solidFill>
                    <a:srgbClr val="AAAAAA"/>
                  </a:solidFill>
                  <a:latin typeface="Consolas" panose="020B0609020204030204" pitchFamily="49" charset="0"/>
                </a:rPr>
                <a:t> * </a:t>
              </a:r>
              <a:r>
                <a:rPr lang="en-US" sz="800" b="1" dirty="0">
                  <a:solidFill>
                    <a:srgbClr val="C1AA6C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(*) / </a:t>
              </a:r>
              <a:r>
                <a:rPr lang="en-US" sz="800" b="1" dirty="0">
                  <a:solidFill>
                    <a:srgbClr val="C1AA6C"/>
                  </a:solidFill>
                  <a:latin typeface="Consolas" panose="020B0609020204030204" pitchFamily="49" charset="0"/>
                </a:rPr>
                <a:t>sum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800" b="1" dirty="0">
                  <a:solidFill>
                    <a:srgbClr val="C1AA6C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(*)) </a:t>
              </a:r>
              <a:r>
                <a:rPr lang="en-US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over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(</a:t>
              </a:r>
            </a:p>
            <a:p>
              <a:pPr marL="180975" algn="l"/>
              <a:r>
                <a:rPr lang="en-US" sz="800" dirty="0">
                  <a:solidFill>
                    <a:srgbClr val="AAAAAA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order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by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800" b="1" dirty="0">
                  <a:solidFill>
                    <a:srgbClr val="C0C0C0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), </a:t>
              </a:r>
              <a:r>
                <a:rPr lang="en-US" sz="800" b="1" dirty="0">
                  <a:solidFill>
                    <a:srgbClr val="C0C0C0"/>
                  </a:solidFill>
                  <a:latin typeface="Consolas" panose="020B0609020204030204" pitchFamily="49" charset="0"/>
                </a:rPr>
                <a:t>4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) </a:t>
              </a:r>
              <a:r>
                <a:rPr lang="en-US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as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800" b="1" dirty="0">
                  <a:solidFill>
                    <a:srgbClr val="CAC580"/>
                  </a:solidFill>
                  <a:latin typeface="Consolas" panose="020B0609020204030204" pitchFamily="49" charset="0"/>
                </a:rPr>
                <a:t>'percent. of total'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  </a:t>
              </a:r>
            </a:p>
            <a:p>
              <a:pPr marL="180975" algn="l"/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from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9E9E9E"/>
                  </a:solidFill>
                  <a:latin typeface="Consolas" panose="020B0609020204030204" pitchFamily="49" charset="0"/>
                </a:rPr>
                <a:t>consumer_complaints</a:t>
              </a:r>
            </a:p>
            <a:p>
              <a:pPr marL="180975" algn="l"/>
              <a:r>
                <a:rPr lang="en-US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where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800" b="1" dirty="0">
                  <a:solidFill>
                    <a:srgbClr val="9E9E9E"/>
                  </a:solidFill>
                  <a:latin typeface="Consolas" panose="020B0609020204030204" pitchFamily="49" charset="0"/>
                </a:rPr>
                <a:t>company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800" b="1" dirty="0">
                  <a:solidFill>
                    <a:srgbClr val="CAC580"/>
                  </a:solidFill>
                  <a:latin typeface="Consolas" panose="020B0609020204030204" pitchFamily="49" charset="0"/>
                </a:rPr>
                <a:t>'Bank of America'</a:t>
              </a:r>
            </a:p>
            <a:p>
              <a:pPr marL="180975" algn="l"/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group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by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9E9E9E"/>
                  </a:solidFill>
                  <a:latin typeface="Consolas" panose="020B0609020204030204" pitchFamily="49" charset="0"/>
                </a:rPr>
                <a:t>product</a:t>
              </a:r>
            </a:p>
            <a:p>
              <a:pPr marL="180975" algn="l"/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order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by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C0C0C0"/>
                  </a:solidFill>
                  <a:latin typeface="Consolas" panose="020B0609020204030204" pitchFamily="49" charset="0"/>
                </a:rPr>
                <a:t>3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desc</a:t>
              </a:r>
            </a:p>
            <a:p>
              <a:pPr marL="180975" algn="l"/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limit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C0C0C0"/>
                  </a:solidFill>
                  <a:latin typeface="Consolas" panose="020B0609020204030204" pitchFamily="49" charset="0"/>
                </a:rPr>
                <a:t>10</a:t>
              </a:r>
              <a:r>
                <a:rPr lang="pt-BR" sz="800" b="1" dirty="0">
                  <a:solidFill>
                    <a:srgbClr val="EECC64"/>
                  </a:solidFill>
                  <a:latin typeface="Consolas" panose="020B0609020204030204" pitchFamily="49" charset="0"/>
                </a:rPr>
                <a:t>;</a:t>
              </a:r>
            </a:p>
            <a:p>
              <a:pPr marL="180975" algn="l"/>
              <a:endParaRPr lang="pt-BR" sz="800" dirty="0">
                <a:latin typeface="Consolas" panose="020B0609020204030204" pitchFamily="49" charset="0"/>
              </a:endParaRPr>
            </a:p>
            <a:p>
              <a:pPr marL="180975" algn="l"/>
              <a:r>
                <a:rPr lang="en-US" sz="800" dirty="0">
                  <a:solidFill>
                    <a:srgbClr val="669768"/>
                  </a:solidFill>
                  <a:latin typeface="Consolas" panose="020B0609020204030204" pitchFamily="49" charset="0"/>
                </a:rPr>
                <a:t>-- Complaints by state (2011 - 2016), ranked - Top 10</a:t>
              </a:r>
            </a:p>
            <a:p>
              <a:pPr marL="180975" algn="l"/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select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distinct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RANK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()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over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(</a:t>
              </a:r>
            </a:p>
            <a:p>
              <a:pPr marL="180975" algn="l"/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 order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by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C1AA6C"/>
                  </a:solidFill>
                  <a:latin typeface="Consolas" panose="020B0609020204030204" pitchFamily="49" charset="0"/>
                </a:rPr>
                <a:t>count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(*)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desc</a:t>
              </a:r>
            </a:p>
            <a:p>
              <a:pPr marL="180975" algn="l"/>
              <a:r>
                <a:rPr lang="pt-BR" sz="800" dirty="0">
                  <a:solidFill>
                    <a:srgbClr val="AAAAAA"/>
                  </a:solidFill>
                  <a:latin typeface="Consolas" panose="020B0609020204030204" pitchFamily="49" charset="0"/>
                </a:rPr>
                <a:t> )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as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CAC580"/>
                  </a:solidFill>
                  <a:latin typeface="Consolas" panose="020B0609020204030204" pitchFamily="49" charset="0"/>
                </a:rPr>
                <a:t>'Rank'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,</a:t>
              </a:r>
            </a:p>
            <a:p>
              <a:pPr marL="180975" algn="l"/>
              <a:r>
                <a:rPr lang="pt-BR" sz="800" dirty="0">
                  <a:solidFill>
                    <a:srgbClr val="AAAAAA"/>
                  </a:solidFill>
                  <a:latin typeface="Consolas" panose="020B0609020204030204" pitchFamily="49" charset="0"/>
                </a:rPr>
                <a:t>   </a:t>
              </a:r>
              <a:r>
                <a:rPr lang="pt-BR" sz="800" dirty="0">
                  <a:solidFill>
                    <a:srgbClr val="9E9E9E"/>
                  </a:solidFill>
                  <a:latin typeface="Consolas" panose="020B0609020204030204" pitchFamily="49" charset="0"/>
                </a:rPr>
                <a:t>state</a:t>
              </a:r>
              <a:r>
                <a:rPr lang="pt-BR" sz="800" dirty="0">
                  <a:solidFill>
                    <a:srgbClr val="AAAAAA"/>
                  </a:solidFill>
                  <a:latin typeface="Consolas" panose="020B0609020204030204" pitchFamily="49" charset="0"/>
                </a:rPr>
                <a:t>,</a:t>
              </a:r>
            </a:p>
            <a:p>
              <a:pPr marL="180975" algn="l"/>
              <a:r>
                <a:rPr lang="en-US" sz="800" dirty="0">
                  <a:solidFill>
                    <a:srgbClr val="AAAAAA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800" b="1" dirty="0">
                  <a:solidFill>
                    <a:srgbClr val="C1AA6C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(*) </a:t>
              </a:r>
              <a:r>
                <a:rPr lang="en-US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as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800" b="1" dirty="0">
                  <a:solidFill>
                    <a:srgbClr val="CAC580"/>
                  </a:solidFill>
                  <a:latin typeface="Consolas" panose="020B0609020204030204" pitchFamily="49" charset="0"/>
                </a:rPr>
                <a:t>'number of complaints'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,</a:t>
              </a:r>
            </a:p>
            <a:p>
              <a:pPr marL="180975" algn="l"/>
              <a:r>
                <a:rPr lang="en-US" sz="800" dirty="0">
                  <a:solidFill>
                    <a:srgbClr val="AAAAAA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800" dirty="0">
                  <a:solidFill>
                    <a:srgbClr val="9E9E9E"/>
                  </a:solidFill>
                  <a:latin typeface="Consolas" panose="020B0609020204030204" pitchFamily="49" charset="0"/>
                </a:rPr>
                <a:t>round</a:t>
              </a:r>
              <a:r>
                <a:rPr lang="en-US" sz="800" dirty="0">
                  <a:solidFill>
                    <a:srgbClr val="AAAAAA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800" dirty="0">
                  <a:solidFill>
                    <a:srgbClr val="C0C0C0"/>
                  </a:solidFill>
                  <a:latin typeface="Consolas" panose="020B0609020204030204" pitchFamily="49" charset="0"/>
                </a:rPr>
                <a:t>1.0</a:t>
              </a:r>
              <a:r>
                <a:rPr lang="en-US" sz="800" dirty="0">
                  <a:solidFill>
                    <a:srgbClr val="AAAAAA"/>
                  </a:solidFill>
                  <a:latin typeface="Consolas" panose="020B0609020204030204" pitchFamily="49" charset="0"/>
                </a:rPr>
                <a:t> * </a:t>
              </a:r>
              <a:r>
                <a:rPr lang="en-US" sz="800" b="1" dirty="0">
                  <a:solidFill>
                    <a:srgbClr val="C1AA6C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(*) / </a:t>
              </a:r>
              <a:r>
                <a:rPr lang="en-US" sz="800" b="1" dirty="0">
                  <a:solidFill>
                    <a:srgbClr val="C1AA6C"/>
                  </a:solidFill>
                  <a:latin typeface="Consolas" panose="020B0609020204030204" pitchFamily="49" charset="0"/>
                </a:rPr>
                <a:t>sum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800" b="1" dirty="0">
                  <a:solidFill>
                    <a:srgbClr val="C1AA6C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(*)) </a:t>
              </a:r>
              <a:r>
                <a:rPr lang="en-US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over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(</a:t>
              </a:r>
            </a:p>
            <a:p>
              <a:pPr marL="180975" algn="l"/>
              <a:r>
                <a:rPr lang="en-US" sz="800" dirty="0">
                  <a:solidFill>
                    <a:srgbClr val="AAAAAA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order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by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800" b="1" dirty="0">
                  <a:solidFill>
                    <a:srgbClr val="C0C0C0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), </a:t>
              </a:r>
              <a:r>
                <a:rPr lang="en-US" sz="800" b="1" dirty="0">
                  <a:solidFill>
                    <a:srgbClr val="C0C0C0"/>
                  </a:solidFill>
                  <a:latin typeface="Consolas" panose="020B0609020204030204" pitchFamily="49" charset="0"/>
                </a:rPr>
                <a:t>4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) </a:t>
              </a:r>
              <a:r>
                <a:rPr lang="en-US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as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800" b="1" dirty="0">
                  <a:solidFill>
                    <a:srgbClr val="CAC580"/>
                  </a:solidFill>
                  <a:latin typeface="Consolas" panose="020B0609020204030204" pitchFamily="49" charset="0"/>
                </a:rPr>
                <a:t>'percent. of total'</a:t>
              </a:r>
              <a:r>
                <a:rPr lang="en-US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 </a:t>
              </a:r>
            </a:p>
            <a:p>
              <a:pPr marL="180975" algn="l"/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from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9E9E9E"/>
                  </a:solidFill>
                  <a:latin typeface="Consolas" panose="020B0609020204030204" pitchFamily="49" charset="0"/>
                </a:rPr>
                <a:t>consumer_complaints</a:t>
              </a:r>
            </a:p>
            <a:p>
              <a:pPr marL="180975" algn="l"/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group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by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9E9E9E"/>
                  </a:solidFill>
                  <a:latin typeface="Consolas" panose="020B0609020204030204" pitchFamily="49" charset="0"/>
                </a:rPr>
                <a:t>state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0975" algn="l"/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order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by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C0C0C0"/>
                  </a:solidFill>
                  <a:latin typeface="Consolas" panose="020B0609020204030204" pitchFamily="49" charset="0"/>
                </a:rPr>
                <a:t>3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desc</a:t>
              </a:r>
            </a:p>
            <a:p>
              <a:pPr marL="180975" algn="l"/>
              <a:r>
                <a:rPr lang="pt-BR" sz="800" b="1" dirty="0">
                  <a:solidFill>
                    <a:srgbClr val="739ECA"/>
                  </a:solidFill>
                  <a:latin typeface="Consolas" panose="020B0609020204030204" pitchFamily="49" charset="0"/>
                </a:rPr>
                <a:t>limit</a:t>
              </a:r>
              <a:r>
                <a:rPr lang="pt-BR" sz="800" b="1" dirty="0">
                  <a:solidFill>
                    <a:srgbClr val="AAAAAA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800" b="1" dirty="0">
                  <a:solidFill>
                    <a:srgbClr val="C0C0C0"/>
                  </a:solidFill>
                  <a:latin typeface="Consolas" panose="020B0609020204030204" pitchFamily="49" charset="0"/>
                </a:rPr>
                <a:t>10</a:t>
              </a:r>
              <a:r>
                <a:rPr lang="pt-BR" sz="800" b="1" dirty="0">
                  <a:solidFill>
                    <a:srgbClr val="EECC64"/>
                  </a:solidFill>
                  <a:latin typeface="Consolas" panose="020B0609020204030204" pitchFamily="49" charset="0"/>
                </a:rPr>
                <a:t>;</a:t>
              </a:r>
            </a:p>
            <a:p>
              <a:pPr algn="l"/>
              <a:endParaRPr lang="pt-BR" sz="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671DE2F-59C7-416C-B4EA-BBF89A3AA2AE}"/>
              </a:ext>
            </a:extLst>
          </p:cNvPr>
          <p:cNvSpPr txBox="1"/>
          <p:nvPr/>
        </p:nvSpPr>
        <p:spPr>
          <a:xfrm>
            <a:off x="5522032" y="6136367"/>
            <a:ext cx="383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(1)</a:t>
            </a:r>
            <a:endParaRPr lang="pt-BR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FD506-FE38-44FB-8ECF-A893D9492AF6}"/>
              </a:ext>
            </a:extLst>
          </p:cNvPr>
          <p:cNvSpPr txBox="1"/>
          <p:nvPr/>
        </p:nvSpPr>
        <p:spPr>
          <a:xfrm>
            <a:off x="11053249" y="6136368"/>
            <a:ext cx="383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(2)</a:t>
            </a:r>
            <a:endParaRPr lang="pt-BR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Google Shape;355;p11">
            <a:extLst>
              <a:ext uri="{FF2B5EF4-FFF2-40B4-BE49-F238E27FC236}">
                <a16:creationId xmlns:a16="http://schemas.microsoft.com/office/drawing/2014/main" id="{E299F2EF-9196-441D-9AA7-608B8B78ED71}"/>
              </a:ext>
            </a:extLst>
          </p:cNvPr>
          <p:cNvSpPr txBox="1"/>
          <p:nvPr/>
        </p:nvSpPr>
        <p:spPr>
          <a:xfrm>
            <a:off x="515452" y="361244"/>
            <a:ext cx="6298657" cy="77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SzPts val="2400"/>
            </a:pPr>
            <a:r>
              <a:rPr lang="pt-BR" sz="28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Appendix - Queries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60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A8A423-0983-45AC-BABF-8D8B5480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5F63-5849-4749-A467-E46D6A8FFE01}" type="slidenum">
              <a:rPr lang="pt-BR" smtClean="0"/>
              <a:t>25</a:t>
            </a:fld>
            <a:endParaRPr lang="pt-B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D765D-7A38-4B20-9D27-611F2FF420D1}"/>
              </a:ext>
            </a:extLst>
          </p:cNvPr>
          <p:cNvSpPr txBox="1"/>
          <p:nvPr/>
        </p:nvSpPr>
        <p:spPr>
          <a:xfrm>
            <a:off x="542925" y="485775"/>
            <a:ext cx="5448301" cy="5400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18010-742C-4C5F-9357-4E16DE5F40EF}"/>
              </a:ext>
            </a:extLst>
          </p:cNvPr>
          <p:cNvSpPr txBox="1"/>
          <p:nvPr/>
        </p:nvSpPr>
        <p:spPr>
          <a:xfrm>
            <a:off x="6162674" y="485775"/>
            <a:ext cx="5400000" cy="5400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E326F3-5F75-4892-A1BA-1689DE160E0C}"/>
              </a:ext>
            </a:extLst>
          </p:cNvPr>
          <p:cNvSpPr txBox="1"/>
          <p:nvPr/>
        </p:nvSpPr>
        <p:spPr>
          <a:xfrm>
            <a:off x="686477" y="485775"/>
            <a:ext cx="5400000" cy="54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800" dirty="0">
              <a:solidFill>
                <a:srgbClr val="669768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800" dirty="0">
                <a:solidFill>
                  <a:srgbClr val="669768"/>
                </a:solidFill>
                <a:latin typeface="Consolas" panose="020B0609020204030204" pitchFamily="49" charset="0"/>
              </a:rPr>
              <a:t>-- Finding most common products, and how much of total each one represents, in California</a:t>
            </a:r>
          </a:p>
          <a:p>
            <a:pPr algn="l"/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select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distinct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RANK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()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over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 order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(*)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desc</a:t>
            </a:r>
          </a:p>
          <a:p>
            <a:pPr algn="l"/>
            <a:r>
              <a:rPr lang="pt-BR" sz="800" dirty="0">
                <a:solidFill>
                  <a:srgbClr val="AAAAAA"/>
                </a:solidFill>
                <a:latin typeface="Consolas" panose="020B0609020204030204" pitchFamily="49" charset="0"/>
              </a:rPr>
              <a:t> )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as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CAC580"/>
                </a:solidFill>
                <a:latin typeface="Consolas" panose="020B0609020204030204" pitchFamily="49" charset="0"/>
              </a:rPr>
              <a:t>'Rank'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pt-BR" sz="800" dirty="0">
                <a:solidFill>
                  <a:srgbClr val="AAAAAA"/>
                </a:solidFill>
                <a:latin typeface="Consolas" panose="020B0609020204030204" pitchFamily="49" charset="0"/>
              </a:rPr>
              <a:t>   </a:t>
            </a:r>
            <a:r>
              <a:rPr lang="pt-BR" sz="800" dirty="0">
                <a:solidFill>
                  <a:srgbClr val="9E9E9E"/>
                </a:solidFill>
                <a:latin typeface="Consolas" panose="020B0609020204030204" pitchFamily="49" charset="0"/>
              </a:rPr>
              <a:t>product</a:t>
            </a:r>
            <a:r>
              <a:rPr lang="pt-BR" sz="800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   </a:t>
            </a:r>
            <a:r>
              <a:rPr lang="en-US" sz="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(*)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as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CAC580"/>
                </a:solidFill>
                <a:latin typeface="Consolas" panose="020B0609020204030204" pitchFamily="49" charset="0"/>
              </a:rPr>
              <a:t>'number of complaints'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   </a:t>
            </a:r>
            <a:r>
              <a:rPr lang="en-US" sz="800" dirty="0">
                <a:solidFill>
                  <a:srgbClr val="9E9E9E"/>
                </a:solidFill>
                <a:latin typeface="Consolas" panose="020B0609020204030204" pitchFamily="49" charset="0"/>
              </a:rPr>
              <a:t>round</a:t>
            </a:r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C0C0C0"/>
                </a:solidFill>
                <a:latin typeface="Consolas" panose="020B0609020204030204" pitchFamily="49" charset="0"/>
              </a:rPr>
              <a:t>1.0</a:t>
            </a:r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 * </a:t>
            </a:r>
            <a:r>
              <a:rPr lang="en-US" sz="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(*) / </a:t>
            </a:r>
            <a:r>
              <a:rPr lang="en-US" sz="800" b="1" dirty="0">
                <a:solidFill>
                  <a:srgbClr val="C1AA6C"/>
                </a:solidFill>
                <a:latin typeface="Consolas" panose="020B0609020204030204" pitchFamily="49" charset="0"/>
              </a:rPr>
              <a:t>sum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(*))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over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  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order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3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), </a:t>
            </a:r>
            <a:r>
              <a:rPr lang="en-US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4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)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as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CAC580"/>
                </a:solidFill>
                <a:latin typeface="Consolas" panose="020B0609020204030204" pitchFamily="49" charset="0"/>
              </a:rPr>
              <a:t>'percent. of total'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  </a:t>
            </a:r>
          </a:p>
          <a:p>
            <a:pPr algn="l"/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from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9E9E9E"/>
                </a:solidFill>
                <a:latin typeface="Consolas" panose="020B0609020204030204" pitchFamily="49" charset="0"/>
              </a:rPr>
              <a:t>consumer_complaints</a:t>
            </a:r>
          </a:p>
          <a:p>
            <a:pPr algn="l"/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where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9E9E9E"/>
                </a:solidFill>
                <a:latin typeface="Consolas" panose="020B0609020204030204" pitchFamily="49" charset="0"/>
              </a:rPr>
              <a:t>state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CAC580"/>
                </a:solidFill>
                <a:latin typeface="Consolas" panose="020B0609020204030204" pitchFamily="49" charset="0"/>
              </a:rPr>
              <a:t>'CA'</a:t>
            </a:r>
          </a:p>
          <a:p>
            <a:pPr algn="l"/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group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9E9E9E"/>
                </a:solidFill>
                <a:latin typeface="Consolas" panose="020B0609020204030204" pitchFamily="49" charset="0"/>
              </a:rPr>
              <a:t>product</a:t>
            </a:r>
          </a:p>
          <a:p>
            <a:pPr algn="l"/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order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3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desc</a:t>
            </a:r>
          </a:p>
          <a:p>
            <a:pPr algn="l"/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limit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10</a:t>
            </a:r>
            <a:r>
              <a:rPr lang="pt-BR" sz="800" b="1" dirty="0">
                <a:solidFill>
                  <a:srgbClr val="EECC64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800" dirty="0">
              <a:latin typeface="Consolas" panose="020B0609020204030204" pitchFamily="49" charset="0"/>
            </a:endParaRPr>
          </a:p>
          <a:p>
            <a:pPr algn="l"/>
            <a:r>
              <a:rPr lang="en-US" sz="800" dirty="0">
                <a:solidFill>
                  <a:srgbClr val="669768"/>
                </a:solidFill>
                <a:latin typeface="Consolas" panose="020B0609020204030204" pitchFamily="49" charset="0"/>
              </a:rPr>
              <a:t>-- Finding most common products, and how much of total each one represents, in New Jersey</a:t>
            </a:r>
          </a:p>
          <a:p>
            <a:pPr algn="l"/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select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distinct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RANK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()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over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 order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(*)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desc</a:t>
            </a:r>
          </a:p>
          <a:p>
            <a:pPr algn="l"/>
            <a:r>
              <a:rPr lang="pt-BR" sz="800" dirty="0">
                <a:solidFill>
                  <a:srgbClr val="AAAAAA"/>
                </a:solidFill>
                <a:latin typeface="Consolas" panose="020B0609020204030204" pitchFamily="49" charset="0"/>
              </a:rPr>
              <a:t> )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as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CAC580"/>
                </a:solidFill>
                <a:latin typeface="Consolas" panose="020B0609020204030204" pitchFamily="49" charset="0"/>
              </a:rPr>
              <a:t>'Rank'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pt-BR" sz="800" dirty="0">
                <a:solidFill>
                  <a:srgbClr val="AAAAAA"/>
                </a:solidFill>
                <a:latin typeface="Consolas" panose="020B0609020204030204" pitchFamily="49" charset="0"/>
              </a:rPr>
              <a:t>   </a:t>
            </a:r>
            <a:r>
              <a:rPr lang="pt-BR" sz="800" dirty="0">
                <a:solidFill>
                  <a:srgbClr val="9E9E9E"/>
                </a:solidFill>
                <a:latin typeface="Consolas" panose="020B0609020204030204" pitchFamily="49" charset="0"/>
              </a:rPr>
              <a:t>product</a:t>
            </a:r>
            <a:r>
              <a:rPr lang="pt-BR" sz="800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   </a:t>
            </a:r>
            <a:r>
              <a:rPr lang="en-US" sz="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(*)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as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CAC580"/>
                </a:solidFill>
                <a:latin typeface="Consolas" panose="020B0609020204030204" pitchFamily="49" charset="0"/>
              </a:rPr>
              <a:t>'number of complaints'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   </a:t>
            </a:r>
            <a:r>
              <a:rPr lang="en-US" sz="800" dirty="0">
                <a:solidFill>
                  <a:srgbClr val="9E9E9E"/>
                </a:solidFill>
                <a:latin typeface="Consolas" panose="020B0609020204030204" pitchFamily="49" charset="0"/>
              </a:rPr>
              <a:t>round</a:t>
            </a:r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C0C0C0"/>
                </a:solidFill>
                <a:latin typeface="Consolas" panose="020B0609020204030204" pitchFamily="49" charset="0"/>
              </a:rPr>
              <a:t>1.0</a:t>
            </a:r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 * </a:t>
            </a:r>
            <a:r>
              <a:rPr lang="en-US" sz="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(*) / </a:t>
            </a:r>
            <a:r>
              <a:rPr lang="en-US" sz="800" b="1" dirty="0">
                <a:solidFill>
                  <a:srgbClr val="C1AA6C"/>
                </a:solidFill>
                <a:latin typeface="Consolas" panose="020B0609020204030204" pitchFamily="49" charset="0"/>
              </a:rPr>
              <a:t>sum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(*))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over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  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order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3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), </a:t>
            </a:r>
            <a:r>
              <a:rPr lang="en-US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4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)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as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CAC580"/>
                </a:solidFill>
                <a:latin typeface="Consolas" panose="020B0609020204030204" pitchFamily="49" charset="0"/>
              </a:rPr>
              <a:t>'percent. of total'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  </a:t>
            </a:r>
          </a:p>
          <a:p>
            <a:pPr algn="l"/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from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9E9E9E"/>
                </a:solidFill>
                <a:latin typeface="Consolas" panose="020B0609020204030204" pitchFamily="49" charset="0"/>
              </a:rPr>
              <a:t>consumer_complaints</a:t>
            </a:r>
          </a:p>
          <a:p>
            <a:pPr algn="l"/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where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9E9E9E"/>
                </a:solidFill>
                <a:latin typeface="Consolas" panose="020B0609020204030204" pitchFamily="49" charset="0"/>
              </a:rPr>
              <a:t>state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CAC580"/>
                </a:solidFill>
                <a:latin typeface="Consolas" panose="020B0609020204030204" pitchFamily="49" charset="0"/>
              </a:rPr>
              <a:t>'NJ'</a:t>
            </a:r>
          </a:p>
          <a:p>
            <a:pPr algn="l"/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group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9E9E9E"/>
                </a:solidFill>
                <a:latin typeface="Consolas" panose="020B0609020204030204" pitchFamily="49" charset="0"/>
              </a:rPr>
              <a:t>product</a:t>
            </a:r>
          </a:p>
          <a:p>
            <a:pPr algn="l"/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order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3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desc</a:t>
            </a:r>
          </a:p>
          <a:p>
            <a:pPr algn="l"/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limit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10</a:t>
            </a:r>
            <a:r>
              <a:rPr lang="pt-BR" sz="800" b="1" dirty="0">
                <a:solidFill>
                  <a:srgbClr val="EECC64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800" dirty="0">
              <a:latin typeface="Consolas" panose="020B0609020204030204" pitchFamily="49" charset="0"/>
            </a:endParaRPr>
          </a:p>
          <a:p>
            <a:pPr algn="l"/>
            <a:r>
              <a:rPr lang="en-US" sz="800" dirty="0">
                <a:solidFill>
                  <a:srgbClr val="669768"/>
                </a:solidFill>
                <a:latin typeface="Consolas" panose="020B0609020204030204" pitchFamily="49" charset="0"/>
              </a:rPr>
              <a:t>-- Finding most common products, and how much of total each one represents, in Maryland</a:t>
            </a:r>
          </a:p>
          <a:p>
            <a:pPr algn="l"/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select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distinct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RANK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()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over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 order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(*)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desc</a:t>
            </a:r>
          </a:p>
          <a:p>
            <a:pPr algn="l"/>
            <a:r>
              <a:rPr lang="pt-BR" sz="800" dirty="0">
                <a:solidFill>
                  <a:srgbClr val="AAAAAA"/>
                </a:solidFill>
                <a:latin typeface="Consolas" panose="020B0609020204030204" pitchFamily="49" charset="0"/>
              </a:rPr>
              <a:t> )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as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CAC580"/>
                </a:solidFill>
                <a:latin typeface="Consolas" panose="020B0609020204030204" pitchFamily="49" charset="0"/>
              </a:rPr>
              <a:t>'Rank'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pt-BR" sz="800" dirty="0">
                <a:solidFill>
                  <a:srgbClr val="AAAAAA"/>
                </a:solidFill>
                <a:latin typeface="Consolas" panose="020B0609020204030204" pitchFamily="49" charset="0"/>
              </a:rPr>
              <a:t>   </a:t>
            </a:r>
            <a:r>
              <a:rPr lang="pt-BR" sz="800" dirty="0">
                <a:solidFill>
                  <a:srgbClr val="9E9E9E"/>
                </a:solidFill>
                <a:latin typeface="Consolas" panose="020B0609020204030204" pitchFamily="49" charset="0"/>
              </a:rPr>
              <a:t>product</a:t>
            </a:r>
            <a:r>
              <a:rPr lang="pt-BR" sz="800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   </a:t>
            </a:r>
            <a:r>
              <a:rPr lang="en-US" sz="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(*)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as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CAC580"/>
                </a:solidFill>
                <a:latin typeface="Consolas" panose="020B0609020204030204" pitchFamily="49" charset="0"/>
              </a:rPr>
              <a:t>'number of complaints'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   </a:t>
            </a:r>
            <a:r>
              <a:rPr lang="en-US" sz="800" dirty="0">
                <a:solidFill>
                  <a:srgbClr val="9E9E9E"/>
                </a:solidFill>
                <a:latin typeface="Consolas" panose="020B0609020204030204" pitchFamily="49" charset="0"/>
              </a:rPr>
              <a:t>round</a:t>
            </a:r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C0C0C0"/>
                </a:solidFill>
                <a:latin typeface="Consolas" panose="020B0609020204030204" pitchFamily="49" charset="0"/>
              </a:rPr>
              <a:t>1.0</a:t>
            </a:r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 * </a:t>
            </a:r>
            <a:r>
              <a:rPr lang="en-US" sz="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(*) / </a:t>
            </a:r>
            <a:r>
              <a:rPr lang="en-US" sz="800" b="1" dirty="0">
                <a:solidFill>
                  <a:srgbClr val="C1AA6C"/>
                </a:solidFill>
                <a:latin typeface="Consolas" panose="020B0609020204030204" pitchFamily="49" charset="0"/>
              </a:rPr>
              <a:t>sum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(*))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over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  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order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3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), </a:t>
            </a:r>
            <a:r>
              <a:rPr lang="en-US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4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)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as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CAC580"/>
                </a:solidFill>
                <a:latin typeface="Consolas" panose="020B0609020204030204" pitchFamily="49" charset="0"/>
              </a:rPr>
              <a:t>'percent. of total'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  </a:t>
            </a:r>
          </a:p>
          <a:p>
            <a:pPr algn="l"/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from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9E9E9E"/>
                </a:solidFill>
                <a:latin typeface="Consolas" panose="020B0609020204030204" pitchFamily="49" charset="0"/>
              </a:rPr>
              <a:t>consumer_complaints</a:t>
            </a:r>
          </a:p>
          <a:p>
            <a:pPr algn="l"/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where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9E9E9E"/>
                </a:solidFill>
                <a:latin typeface="Consolas" panose="020B0609020204030204" pitchFamily="49" charset="0"/>
              </a:rPr>
              <a:t>state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CAC580"/>
                </a:solidFill>
                <a:latin typeface="Consolas" panose="020B0609020204030204" pitchFamily="49" charset="0"/>
              </a:rPr>
              <a:t>'MD'</a:t>
            </a:r>
          </a:p>
          <a:p>
            <a:pPr algn="l"/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group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9E9E9E"/>
                </a:solidFill>
                <a:latin typeface="Consolas" panose="020B0609020204030204" pitchFamily="49" charset="0"/>
              </a:rPr>
              <a:t>product</a:t>
            </a:r>
          </a:p>
          <a:p>
            <a:pPr algn="l"/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order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3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desc</a:t>
            </a:r>
          </a:p>
          <a:p>
            <a:pPr algn="l"/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limit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10</a:t>
            </a:r>
            <a:r>
              <a:rPr lang="pt-BR" sz="800" b="1" dirty="0">
                <a:solidFill>
                  <a:srgbClr val="EECC6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288159-63AA-49A3-B86F-35F69A6FA655}"/>
              </a:ext>
            </a:extLst>
          </p:cNvPr>
          <p:cNvSpPr txBox="1"/>
          <p:nvPr/>
        </p:nvSpPr>
        <p:spPr>
          <a:xfrm>
            <a:off x="6269214" y="485775"/>
            <a:ext cx="459105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800" dirty="0">
              <a:solidFill>
                <a:srgbClr val="669768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800" dirty="0">
                <a:solidFill>
                  <a:srgbClr val="669768"/>
                </a:solidFill>
                <a:latin typeface="Consolas" panose="020B0609020204030204" pitchFamily="49" charset="0"/>
              </a:rPr>
              <a:t>-- Finding the complaints </a:t>
            </a:r>
            <a:r>
              <a:rPr lang="en-US" sz="800" dirty="0" err="1">
                <a:solidFill>
                  <a:srgbClr val="669768"/>
                </a:solidFill>
                <a:latin typeface="Consolas" panose="020B0609020204030204" pitchFamily="49" charset="0"/>
              </a:rPr>
              <a:t>distribuition</a:t>
            </a:r>
            <a:r>
              <a:rPr lang="en-US" sz="800" dirty="0">
                <a:solidFill>
                  <a:srgbClr val="669768"/>
                </a:solidFill>
                <a:latin typeface="Consolas" panose="020B0609020204030204" pitchFamily="49" charset="0"/>
              </a:rPr>
              <a:t> over the years, between 2012 and 2015</a:t>
            </a:r>
          </a:p>
          <a:p>
            <a:pPr algn="l"/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select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cast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substr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date_received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7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10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)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as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C1AA6C"/>
                </a:solidFill>
                <a:latin typeface="Consolas" panose="020B0609020204030204" pitchFamily="49" charset="0"/>
              </a:rPr>
              <a:t>integer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)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as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CAC580"/>
                </a:solidFill>
                <a:latin typeface="Consolas" panose="020B0609020204030204" pitchFamily="49" charset="0"/>
              </a:rPr>
              <a:t>'Year'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   </a:t>
            </a:r>
            <a:r>
              <a:rPr lang="en-US" sz="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(*)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as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CAC580"/>
                </a:solidFill>
                <a:latin typeface="Consolas" panose="020B0609020204030204" pitchFamily="49" charset="0"/>
              </a:rPr>
              <a:t>'number of complaints'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   </a:t>
            </a:r>
            <a:r>
              <a:rPr lang="en-US" sz="800" dirty="0">
                <a:solidFill>
                  <a:srgbClr val="9E9E9E"/>
                </a:solidFill>
                <a:latin typeface="Consolas" panose="020B0609020204030204" pitchFamily="49" charset="0"/>
              </a:rPr>
              <a:t>round</a:t>
            </a:r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C0C0C0"/>
                </a:solidFill>
                <a:latin typeface="Consolas" panose="020B0609020204030204" pitchFamily="49" charset="0"/>
              </a:rPr>
              <a:t>1.0</a:t>
            </a:r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 * </a:t>
            </a:r>
            <a:r>
              <a:rPr lang="en-US" sz="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(*) / </a:t>
            </a:r>
            <a:r>
              <a:rPr lang="en-US" sz="800" b="1" dirty="0">
                <a:solidFill>
                  <a:srgbClr val="C1AA6C"/>
                </a:solidFill>
                <a:latin typeface="Consolas" panose="020B0609020204030204" pitchFamily="49" charset="0"/>
              </a:rPr>
              <a:t>sum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(*))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over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  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order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1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), </a:t>
            </a:r>
            <a:r>
              <a:rPr lang="en-US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4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)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as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CAC580"/>
                </a:solidFill>
                <a:latin typeface="Consolas" panose="020B0609020204030204" pitchFamily="49" charset="0"/>
              </a:rPr>
              <a:t>'percent. of total'</a:t>
            </a:r>
          </a:p>
          <a:p>
            <a:pPr algn="l"/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from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9E9E9E"/>
                </a:solidFill>
                <a:latin typeface="Consolas" panose="020B0609020204030204" pitchFamily="49" charset="0"/>
              </a:rPr>
              <a:t>consumer_complaints</a:t>
            </a:r>
          </a:p>
          <a:p>
            <a:pPr algn="l"/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where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Year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between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2012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and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2015</a:t>
            </a:r>
          </a:p>
          <a:p>
            <a:pPr algn="l"/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group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order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1</a:t>
            </a:r>
            <a:r>
              <a:rPr lang="pt-BR" sz="800" b="1" dirty="0">
                <a:solidFill>
                  <a:srgbClr val="EECC64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800" dirty="0">
              <a:latin typeface="Consolas" panose="020B0609020204030204" pitchFamily="49" charset="0"/>
            </a:endParaRPr>
          </a:p>
          <a:p>
            <a:pPr algn="l"/>
            <a:r>
              <a:rPr lang="en-US" sz="800" dirty="0">
                <a:solidFill>
                  <a:srgbClr val="669768"/>
                </a:solidFill>
                <a:latin typeface="Consolas" panose="020B0609020204030204" pitchFamily="49" charset="0"/>
              </a:rPr>
              <a:t>-- Complaints by month (2012 - 2015) - Seasonality </a:t>
            </a:r>
          </a:p>
          <a:p>
            <a:pPr algn="l"/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select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substr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date_received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1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),</a:t>
            </a:r>
          </a:p>
          <a:p>
            <a:pPr algn="l"/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   </a:t>
            </a:r>
            <a:r>
              <a:rPr lang="en-US" sz="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(*)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as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CAC580"/>
                </a:solidFill>
                <a:latin typeface="Consolas" panose="020B0609020204030204" pitchFamily="49" charset="0"/>
              </a:rPr>
              <a:t>'number of complaints'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   </a:t>
            </a:r>
            <a:r>
              <a:rPr lang="en-US" sz="800" dirty="0">
                <a:solidFill>
                  <a:srgbClr val="9E9E9E"/>
                </a:solidFill>
                <a:latin typeface="Consolas" panose="020B0609020204030204" pitchFamily="49" charset="0"/>
              </a:rPr>
              <a:t>round</a:t>
            </a:r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C0C0C0"/>
                </a:solidFill>
                <a:latin typeface="Consolas" panose="020B0609020204030204" pitchFamily="49" charset="0"/>
              </a:rPr>
              <a:t>1.0</a:t>
            </a:r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 * </a:t>
            </a:r>
            <a:r>
              <a:rPr lang="en-US" sz="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(*) / </a:t>
            </a:r>
            <a:r>
              <a:rPr lang="en-US" sz="800" b="1" dirty="0">
                <a:solidFill>
                  <a:srgbClr val="C1AA6C"/>
                </a:solidFill>
                <a:latin typeface="Consolas" panose="020B0609020204030204" pitchFamily="49" charset="0"/>
              </a:rPr>
              <a:t>sum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(*))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over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  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order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3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), </a:t>
            </a:r>
            <a:r>
              <a:rPr lang="en-US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4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)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as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CAC580"/>
                </a:solidFill>
                <a:latin typeface="Consolas" panose="020B0609020204030204" pitchFamily="49" charset="0"/>
              </a:rPr>
              <a:t>'percent. of total'</a:t>
            </a:r>
          </a:p>
          <a:p>
            <a:pPr algn="l"/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from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9E9E9E"/>
                </a:solidFill>
                <a:latin typeface="Consolas" panose="020B0609020204030204" pitchFamily="49" charset="0"/>
              </a:rPr>
              <a:t>consumer_complaints</a:t>
            </a:r>
          </a:p>
          <a:p>
            <a:pPr algn="l"/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group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order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1</a:t>
            </a:r>
            <a:r>
              <a:rPr lang="pt-BR" sz="800" b="1" dirty="0">
                <a:solidFill>
                  <a:srgbClr val="EECC64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800" dirty="0">
              <a:latin typeface="Consolas" panose="020B0609020204030204" pitchFamily="49" charset="0"/>
            </a:endParaRPr>
          </a:p>
          <a:p>
            <a:pPr algn="l"/>
            <a:r>
              <a:rPr lang="en-US" sz="800" dirty="0">
                <a:solidFill>
                  <a:srgbClr val="669768"/>
                </a:solidFill>
                <a:latin typeface="Consolas" panose="020B0609020204030204" pitchFamily="49" charset="0"/>
              </a:rPr>
              <a:t>-- Complaints over time, by product (Top 5) from 2012 to 2015</a:t>
            </a:r>
          </a:p>
          <a:p>
            <a:pPr algn="l"/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select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distinct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739ECA"/>
                </a:solidFill>
                <a:latin typeface="Consolas" panose="020B0609020204030204" pitchFamily="49" charset="0"/>
              </a:rPr>
              <a:t>row_number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()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over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 partition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substr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date_received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7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10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8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order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(*)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desc</a:t>
            </a:r>
          </a:p>
          <a:p>
            <a:pPr algn="l"/>
            <a:r>
              <a:rPr lang="pt-BR" sz="800" dirty="0">
                <a:solidFill>
                  <a:srgbClr val="AAAAAA"/>
                </a:solidFill>
                <a:latin typeface="Consolas" panose="020B0609020204030204" pitchFamily="49" charset="0"/>
              </a:rPr>
              <a:t> )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as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CAC580"/>
                </a:solidFill>
                <a:latin typeface="Consolas" panose="020B0609020204030204" pitchFamily="49" charset="0"/>
              </a:rPr>
              <a:t>'Rank'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pt-BR" sz="800" dirty="0">
                <a:solidFill>
                  <a:srgbClr val="AAAAAA"/>
                </a:solidFill>
                <a:latin typeface="Consolas" panose="020B0609020204030204" pitchFamily="49" charset="0"/>
              </a:rPr>
              <a:t>   </a:t>
            </a:r>
            <a:r>
              <a:rPr lang="pt-BR" sz="800" dirty="0">
                <a:solidFill>
                  <a:srgbClr val="9E9E9E"/>
                </a:solidFill>
                <a:latin typeface="Consolas" panose="020B0609020204030204" pitchFamily="49" charset="0"/>
              </a:rPr>
              <a:t>product</a:t>
            </a:r>
            <a:r>
              <a:rPr lang="pt-BR" sz="800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   </a:t>
            </a:r>
            <a:r>
              <a:rPr lang="en-US" sz="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(*)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as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CAC580"/>
                </a:solidFill>
                <a:latin typeface="Consolas" panose="020B0609020204030204" pitchFamily="49" charset="0"/>
              </a:rPr>
              <a:t>'number of complaints'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   </a:t>
            </a:r>
            <a:r>
              <a:rPr lang="en-US" sz="800" dirty="0">
                <a:solidFill>
                  <a:srgbClr val="9E9E9E"/>
                </a:solidFill>
                <a:latin typeface="Consolas" panose="020B0609020204030204" pitchFamily="49" charset="0"/>
              </a:rPr>
              <a:t>round</a:t>
            </a:r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C0C0C0"/>
                </a:solidFill>
                <a:latin typeface="Consolas" panose="020B0609020204030204" pitchFamily="49" charset="0"/>
              </a:rPr>
              <a:t>1.0</a:t>
            </a:r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 * </a:t>
            </a:r>
            <a:r>
              <a:rPr lang="en-US" sz="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(*) / </a:t>
            </a:r>
            <a:r>
              <a:rPr lang="en-US" sz="800" b="1" dirty="0">
                <a:solidFill>
                  <a:srgbClr val="C1AA6C"/>
                </a:solidFill>
                <a:latin typeface="Consolas" panose="020B0609020204030204" pitchFamily="49" charset="0"/>
              </a:rPr>
              <a:t>sum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(*))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over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  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order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3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), </a:t>
            </a:r>
            <a:r>
              <a:rPr lang="en-US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4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)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as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CAC580"/>
                </a:solidFill>
                <a:latin typeface="Consolas" panose="020B0609020204030204" pitchFamily="49" charset="0"/>
              </a:rPr>
              <a:t>'percent. of total'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   </a:t>
            </a:r>
            <a:r>
              <a:rPr lang="en-US" sz="800" dirty="0" err="1">
                <a:solidFill>
                  <a:srgbClr val="9E9E9E"/>
                </a:solidFill>
                <a:latin typeface="Consolas" panose="020B0609020204030204" pitchFamily="49" charset="0"/>
              </a:rPr>
              <a:t>substr</a:t>
            </a:r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9E9E9E"/>
                </a:solidFill>
                <a:latin typeface="Consolas" panose="020B0609020204030204" pitchFamily="49" charset="0"/>
              </a:rPr>
              <a:t>date_received</a:t>
            </a:r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C0C0C0"/>
                </a:solidFill>
                <a:latin typeface="Consolas" panose="020B0609020204030204" pitchFamily="49" charset="0"/>
              </a:rPr>
              <a:t>7</a:t>
            </a:r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C0C0C0"/>
                </a:solidFill>
                <a:latin typeface="Consolas" panose="020B0609020204030204" pitchFamily="49" charset="0"/>
              </a:rPr>
              <a:t>10</a:t>
            </a:r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)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as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CAC580"/>
                </a:solidFill>
                <a:latin typeface="Consolas" panose="020B0609020204030204" pitchFamily="49" charset="0"/>
              </a:rPr>
              <a:t>'Year'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  </a:t>
            </a:r>
          </a:p>
          <a:p>
            <a:pPr algn="l"/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from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9E9E9E"/>
                </a:solidFill>
                <a:latin typeface="Consolas" panose="020B0609020204030204" pitchFamily="49" charset="0"/>
              </a:rPr>
              <a:t>consumer_complaints</a:t>
            </a:r>
          </a:p>
          <a:p>
            <a:pPr algn="l"/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group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Year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>
                <a:solidFill>
                  <a:srgbClr val="9E9E9E"/>
                </a:solidFill>
                <a:latin typeface="Consolas" panose="020B0609020204030204" pitchFamily="49" charset="0"/>
              </a:rPr>
              <a:t>product</a:t>
            </a:r>
          </a:p>
          <a:p>
            <a:pPr algn="l"/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order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Year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3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desc</a:t>
            </a:r>
            <a:r>
              <a:rPr lang="en-US" sz="800" b="1" dirty="0">
                <a:solidFill>
                  <a:srgbClr val="EECC6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B2C78F-16AD-4441-BBF4-664618EFCBE9}"/>
              </a:ext>
            </a:extLst>
          </p:cNvPr>
          <p:cNvSpPr txBox="1"/>
          <p:nvPr/>
        </p:nvSpPr>
        <p:spPr>
          <a:xfrm>
            <a:off x="5558370" y="5497688"/>
            <a:ext cx="383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(3)</a:t>
            </a:r>
            <a:endParaRPr lang="pt-BR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7350E-CE2E-446A-AE37-7DE53B250410}"/>
              </a:ext>
            </a:extLst>
          </p:cNvPr>
          <p:cNvSpPr txBox="1"/>
          <p:nvPr/>
        </p:nvSpPr>
        <p:spPr>
          <a:xfrm>
            <a:off x="11083601" y="5497687"/>
            <a:ext cx="383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(4)</a:t>
            </a:r>
            <a:endParaRPr lang="pt-BR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896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1B2F02-22F2-4870-B2F4-0A32324A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5F63-5849-4749-A467-E46D6A8FFE01}" type="slidenum">
              <a:rPr lang="pt-BR" smtClean="0"/>
              <a:t>26</a:t>
            </a:fld>
            <a:endParaRPr lang="pt-B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BED488-F630-43C5-BBBA-4312ACD16EDD}"/>
              </a:ext>
            </a:extLst>
          </p:cNvPr>
          <p:cNvSpPr txBox="1"/>
          <p:nvPr/>
        </p:nvSpPr>
        <p:spPr>
          <a:xfrm>
            <a:off x="581025" y="428178"/>
            <a:ext cx="5629275" cy="60016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800" dirty="0">
                <a:solidFill>
                  <a:srgbClr val="669768"/>
                </a:solidFill>
                <a:latin typeface="Consolas" panose="020B0609020204030204" pitchFamily="49" charset="0"/>
              </a:rPr>
              <a:t>-- Complaints over time, by company (Top 5) from 2012 to 2015</a:t>
            </a:r>
          </a:p>
          <a:p>
            <a:pPr algn="l"/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select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cast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substr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date_received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7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10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)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as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C1AA6C"/>
                </a:solidFill>
                <a:latin typeface="Consolas" panose="020B0609020204030204" pitchFamily="49" charset="0"/>
              </a:rPr>
              <a:t>integer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)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as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CAC580"/>
                </a:solidFill>
                <a:latin typeface="Consolas" panose="020B0609020204030204" pitchFamily="49" charset="0"/>
              </a:rPr>
              <a:t>'Year'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pt-BR" sz="800" dirty="0">
                <a:solidFill>
                  <a:srgbClr val="AAAAAA"/>
                </a:solidFill>
                <a:latin typeface="Consolas" panose="020B0609020204030204" pitchFamily="49" charset="0"/>
              </a:rPr>
              <a:t>   </a:t>
            </a:r>
            <a:r>
              <a:rPr lang="pt-BR" sz="800" dirty="0">
                <a:solidFill>
                  <a:srgbClr val="9E9E9E"/>
                </a:solidFill>
                <a:latin typeface="Consolas" panose="020B0609020204030204" pitchFamily="49" charset="0"/>
              </a:rPr>
              <a:t>company</a:t>
            </a:r>
            <a:r>
              <a:rPr lang="pt-BR" sz="800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   </a:t>
            </a:r>
            <a:r>
              <a:rPr lang="en-US" sz="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(*)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as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CAC580"/>
                </a:solidFill>
                <a:latin typeface="Consolas" panose="020B0609020204030204" pitchFamily="49" charset="0"/>
              </a:rPr>
              <a:t>'number of complaints'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pt-BR" sz="800" dirty="0">
                <a:solidFill>
                  <a:srgbClr val="AAAAAA"/>
                </a:solidFill>
                <a:latin typeface="Consolas" panose="020B0609020204030204" pitchFamily="49" charset="0"/>
              </a:rPr>
              <a:t>   </a:t>
            </a:r>
            <a:r>
              <a:rPr lang="pt-BR" sz="800" dirty="0">
                <a:solidFill>
                  <a:srgbClr val="C0C0C0"/>
                </a:solidFill>
                <a:latin typeface="Consolas" panose="020B0609020204030204" pitchFamily="49" charset="0"/>
              </a:rPr>
              <a:t>1.0</a:t>
            </a:r>
            <a:r>
              <a:rPr lang="pt-BR" sz="800" dirty="0">
                <a:solidFill>
                  <a:srgbClr val="AAAAAA"/>
                </a:solidFill>
                <a:latin typeface="Consolas" panose="020B0609020204030204" pitchFamily="49" charset="0"/>
              </a:rPr>
              <a:t> * (</a:t>
            </a:r>
            <a:r>
              <a:rPr lang="pt-BR" sz="800" dirty="0">
                <a:solidFill>
                  <a:srgbClr val="9E9E9E"/>
                </a:solidFill>
                <a:latin typeface="Consolas" panose="020B0609020204030204" pitchFamily="49" charset="0"/>
              </a:rPr>
              <a:t>LEAD</a:t>
            </a:r>
            <a:r>
              <a:rPr lang="pt-BR" sz="800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(*))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over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pt-BR" sz="800" dirty="0">
                <a:solidFill>
                  <a:srgbClr val="AAAAAA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partition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9E9E9E"/>
                </a:solidFill>
                <a:latin typeface="Consolas" panose="020B0609020204030204" pitchFamily="49" charset="0"/>
              </a:rPr>
              <a:t>company</a:t>
            </a:r>
          </a:p>
          <a:p>
            <a:pPr algn="l"/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   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order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9E9E9E"/>
                </a:solidFill>
                <a:latin typeface="Consolas" panose="020B0609020204030204" pitchFamily="49" charset="0"/>
              </a:rPr>
              <a:t>company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) - </a:t>
            </a:r>
            <a:r>
              <a:rPr lang="en-US" sz="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(*))/</a:t>
            </a:r>
            <a:r>
              <a:rPr lang="en-US" sz="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(*) </a:t>
            </a:r>
            <a:r>
              <a:rPr lang="en-US" sz="800" b="1" dirty="0">
                <a:solidFill>
                  <a:srgbClr val="CAC580"/>
                </a:solidFill>
                <a:latin typeface="Consolas" panose="020B0609020204030204" pitchFamily="49" charset="0"/>
              </a:rPr>
              <a:t>'Change (in dec. points)'</a:t>
            </a:r>
          </a:p>
          <a:p>
            <a:pPr algn="l"/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from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9E9E9E"/>
                </a:solidFill>
                <a:latin typeface="Consolas" panose="020B0609020204030204" pitchFamily="49" charset="0"/>
              </a:rPr>
              <a:t>consumer_complaints</a:t>
            </a:r>
          </a:p>
          <a:p>
            <a:pPr algn="l"/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where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>
                <a:solidFill>
                  <a:srgbClr val="9E9E9E"/>
                </a:solidFill>
                <a:latin typeface="Consolas" panose="020B0609020204030204" pitchFamily="49" charset="0"/>
              </a:rPr>
              <a:t>company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CAC580"/>
                </a:solidFill>
                <a:latin typeface="Consolas" panose="020B0609020204030204" pitchFamily="49" charset="0"/>
              </a:rPr>
              <a:t>'Equifax'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or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pt-BR" sz="800" dirty="0">
                <a:solidFill>
                  <a:srgbClr val="AAAAAA"/>
                </a:solidFill>
                <a:latin typeface="Consolas" panose="020B0609020204030204" pitchFamily="49" charset="0"/>
              </a:rPr>
              <a:t>   </a:t>
            </a:r>
            <a:r>
              <a:rPr lang="pt-BR" sz="800" dirty="0">
                <a:solidFill>
                  <a:srgbClr val="9E9E9E"/>
                </a:solidFill>
                <a:latin typeface="Consolas" panose="020B0609020204030204" pitchFamily="49" charset="0"/>
              </a:rPr>
              <a:t>company</a:t>
            </a:r>
            <a:r>
              <a:rPr lang="pt-BR" sz="800" dirty="0">
                <a:solidFill>
                  <a:srgbClr val="AAAAAA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>
                <a:solidFill>
                  <a:srgbClr val="CAC580"/>
                </a:solidFill>
                <a:latin typeface="Consolas" panose="020B0609020204030204" pitchFamily="49" charset="0"/>
              </a:rPr>
              <a:t>'Experian’</a:t>
            </a:r>
            <a:r>
              <a:rPr lang="pt-BR" sz="8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or</a:t>
            </a:r>
          </a:p>
          <a:p>
            <a:pPr algn="l"/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   </a:t>
            </a:r>
            <a:r>
              <a:rPr lang="en-US" sz="800" dirty="0">
                <a:solidFill>
                  <a:srgbClr val="9E9E9E"/>
                </a:solidFill>
                <a:latin typeface="Consolas" panose="020B0609020204030204" pitchFamily="49" charset="0"/>
              </a:rPr>
              <a:t>company</a:t>
            </a:r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CAC580"/>
                </a:solidFill>
                <a:latin typeface="Consolas" panose="020B0609020204030204" pitchFamily="49" charset="0"/>
              </a:rPr>
              <a:t>'Bank of America’</a:t>
            </a:r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or</a:t>
            </a:r>
          </a:p>
          <a:p>
            <a:pPr algn="l"/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   </a:t>
            </a:r>
            <a:r>
              <a:rPr lang="en-US" sz="800" dirty="0">
                <a:solidFill>
                  <a:srgbClr val="9E9E9E"/>
                </a:solidFill>
                <a:latin typeface="Consolas" panose="020B0609020204030204" pitchFamily="49" charset="0"/>
              </a:rPr>
              <a:t>company</a:t>
            </a:r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CAC580"/>
                </a:solidFill>
                <a:latin typeface="Consolas" panose="020B0609020204030204" pitchFamily="49" charset="0"/>
              </a:rPr>
              <a:t>'JPMorgan Chase &amp; Co.'</a:t>
            </a:r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or</a:t>
            </a:r>
          </a:p>
          <a:p>
            <a:pPr algn="l"/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   </a:t>
            </a:r>
            <a:r>
              <a:rPr lang="en-US" sz="800" dirty="0">
                <a:solidFill>
                  <a:srgbClr val="9E9E9E"/>
                </a:solidFill>
                <a:latin typeface="Consolas" panose="020B0609020204030204" pitchFamily="49" charset="0"/>
              </a:rPr>
              <a:t>company</a:t>
            </a:r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CAC580"/>
                </a:solidFill>
                <a:latin typeface="Consolas" panose="020B0609020204030204" pitchFamily="49" charset="0"/>
              </a:rPr>
              <a:t>'Wells Fargo &amp; Company’</a:t>
            </a:r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)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and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pt-BR" sz="800" dirty="0">
                <a:solidFill>
                  <a:srgbClr val="AAAAAA"/>
                </a:solidFill>
                <a:latin typeface="Consolas" panose="020B0609020204030204" pitchFamily="49" charset="0"/>
              </a:rPr>
              <a:t>	(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Year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2012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or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pt-BR" sz="800" dirty="0">
                <a:solidFill>
                  <a:srgbClr val="AAAAAA"/>
                </a:solidFill>
                <a:latin typeface="Consolas" panose="020B0609020204030204" pitchFamily="49" charset="0"/>
              </a:rPr>
              <a:t> 	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Year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2015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group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Year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>
                <a:solidFill>
                  <a:srgbClr val="9E9E9E"/>
                </a:solidFill>
                <a:latin typeface="Consolas" panose="020B0609020204030204" pitchFamily="49" charset="0"/>
              </a:rPr>
              <a:t>company</a:t>
            </a:r>
          </a:p>
          <a:p>
            <a:pPr algn="l"/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order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2</a:t>
            </a:r>
            <a:r>
              <a:rPr lang="pt-BR" sz="800" b="1" dirty="0">
                <a:solidFill>
                  <a:srgbClr val="EECC64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800" dirty="0">
              <a:latin typeface="Consolas" panose="020B0609020204030204" pitchFamily="49" charset="0"/>
            </a:endParaRPr>
          </a:p>
          <a:p>
            <a:pPr algn="l"/>
            <a:r>
              <a:rPr lang="en-US" sz="800" dirty="0">
                <a:solidFill>
                  <a:srgbClr val="669768"/>
                </a:solidFill>
                <a:latin typeface="Consolas" panose="020B0609020204030204" pitchFamily="49" charset="0"/>
              </a:rPr>
              <a:t>-- Complains by issue (2011 - 2016), from 'Equifax'</a:t>
            </a:r>
          </a:p>
          <a:p>
            <a:pPr algn="l"/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select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distinct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9E9E9E"/>
                </a:solidFill>
                <a:latin typeface="Consolas" panose="020B0609020204030204" pitchFamily="49" charset="0"/>
              </a:rPr>
              <a:t>issue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   </a:t>
            </a:r>
            <a:r>
              <a:rPr lang="en-US" sz="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(*)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as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CAC580"/>
                </a:solidFill>
                <a:latin typeface="Consolas" panose="020B0609020204030204" pitchFamily="49" charset="0"/>
              </a:rPr>
              <a:t>'number of complaints'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   </a:t>
            </a:r>
            <a:r>
              <a:rPr lang="en-US" sz="800" dirty="0">
                <a:solidFill>
                  <a:srgbClr val="9E9E9E"/>
                </a:solidFill>
                <a:latin typeface="Consolas" panose="020B0609020204030204" pitchFamily="49" charset="0"/>
              </a:rPr>
              <a:t>round</a:t>
            </a:r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C0C0C0"/>
                </a:solidFill>
                <a:latin typeface="Consolas" panose="020B0609020204030204" pitchFamily="49" charset="0"/>
              </a:rPr>
              <a:t>1.0</a:t>
            </a:r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 * </a:t>
            </a:r>
            <a:r>
              <a:rPr lang="en-US" sz="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(*) / </a:t>
            </a:r>
            <a:r>
              <a:rPr lang="en-US" sz="800" b="1" dirty="0">
                <a:solidFill>
                  <a:srgbClr val="C1AA6C"/>
                </a:solidFill>
                <a:latin typeface="Consolas" panose="020B0609020204030204" pitchFamily="49" charset="0"/>
              </a:rPr>
              <a:t>sum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(*))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over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  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order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3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), </a:t>
            </a:r>
            <a:r>
              <a:rPr lang="en-US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4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)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as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CAC580"/>
                </a:solidFill>
                <a:latin typeface="Consolas" panose="020B0609020204030204" pitchFamily="49" charset="0"/>
              </a:rPr>
              <a:t>'percent. of total'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from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9E9E9E"/>
                </a:solidFill>
                <a:latin typeface="Consolas" panose="020B0609020204030204" pitchFamily="49" charset="0"/>
              </a:rPr>
              <a:t>consumer_complaints</a:t>
            </a:r>
          </a:p>
          <a:p>
            <a:pPr algn="l"/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where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9E9E9E"/>
                </a:solidFill>
                <a:latin typeface="Consolas" panose="020B0609020204030204" pitchFamily="49" charset="0"/>
              </a:rPr>
              <a:t>company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CAC580"/>
                </a:solidFill>
                <a:latin typeface="Consolas" panose="020B0609020204030204" pitchFamily="49" charset="0"/>
              </a:rPr>
              <a:t>'Equifax'</a:t>
            </a:r>
          </a:p>
          <a:p>
            <a:pPr algn="l"/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group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9E9E9E"/>
                </a:solidFill>
                <a:latin typeface="Consolas" panose="020B0609020204030204" pitchFamily="49" charset="0"/>
              </a:rPr>
              <a:t>issue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order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3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desc</a:t>
            </a:r>
          </a:p>
          <a:p>
            <a:pPr algn="l"/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limit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10</a:t>
            </a:r>
            <a:r>
              <a:rPr lang="pt-BR" sz="800" b="1" dirty="0">
                <a:solidFill>
                  <a:srgbClr val="EECC64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800" dirty="0">
              <a:latin typeface="Consolas" panose="020B0609020204030204" pitchFamily="49" charset="0"/>
            </a:endParaRPr>
          </a:p>
          <a:p>
            <a:pPr algn="l"/>
            <a:r>
              <a:rPr lang="en-US" sz="800" dirty="0">
                <a:solidFill>
                  <a:srgbClr val="669768"/>
                </a:solidFill>
                <a:latin typeface="Consolas" panose="020B0609020204030204" pitchFamily="49" charset="0"/>
              </a:rPr>
              <a:t>-- Complains by issue (2011 - 2016), from 'Experian'</a:t>
            </a:r>
          </a:p>
          <a:p>
            <a:pPr algn="l"/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select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distinct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9E9E9E"/>
                </a:solidFill>
                <a:latin typeface="Consolas" panose="020B0609020204030204" pitchFamily="49" charset="0"/>
              </a:rPr>
              <a:t>issue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   </a:t>
            </a:r>
            <a:r>
              <a:rPr lang="en-US" sz="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(*)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as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CAC580"/>
                </a:solidFill>
                <a:latin typeface="Consolas" panose="020B0609020204030204" pitchFamily="49" charset="0"/>
              </a:rPr>
              <a:t>'number of complaints'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   </a:t>
            </a:r>
            <a:r>
              <a:rPr lang="en-US" sz="800" dirty="0">
                <a:solidFill>
                  <a:srgbClr val="9E9E9E"/>
                </a:solidFill>
                <a:latin typeface="Consolas" panose="020B0609020204030204" pitchFamily="49" charset="0"/>
              </a:rPr>
              <a:t>round</a:t>
            </a:r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C0C0C0"/>
                </a:solidFill>
                <a:latin typeface="Consolas" panose="020B0609020204030204" pitchFamily="49" charset="0"/>
              </a:rPr>
              <a:t>1.0</a:t>
            </a:r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 * </a:t>
            </a:r>
            <a:r>
              <a:rPr lang="en-US" sz="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(*) / </a:t>
            </a:r>
            <a:r>
              <a:rPr lang="en-US" sz="800" b="1" dirty="0">
                <a:solidFill>
                  <a:srgbClr val="C1AA6C"/>
                </a:solidFill>
                <a:latin typeface="Consolas" panose="020B0609020204030204" pitchFamily="49" charset="0"/>
              </a:rPr>
              <a:t>sum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(*))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over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  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order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3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), </a:t>
            </a:r>
            <a:r>
              <a:rPr lang="en-US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4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)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as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CAC580"/>
                </a:solidFill>
                <a:latin typeface="Consolas" panose="020B0609020204030204" pitchFamily="49" charset="0"/>
              </a:rPr>
              <a:t>'percent. of total'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from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9E9E9E"/>
                </a:solidFill>
                <a:latin typeface="Consolas" panose="020B0609020204030204" pitchFamily="49" charset="0"/>
              </a:rPr>
              <a:t>consumer_complaints</a:t>
            </a:r>
          </a:p>
          <a:p>
            <a:pPr algn="l"/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where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9E9E9E"/>
                </a:solidFill>
                <a:latin typeface="Consolas" panose="020B0609020204030204" pitchFamily="49" charset="0"/>
              </a:rPr>
              <a:t>company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CAC580"/>
                </a:solidFill>
                <a:latin typeface="Consolas" panose="020B0609020204030204" pitchFamily="49" charset="0"/>
              </a:rPr>
              <a:t>'Experian'</a:t>
            </a:r>
          </a:p>
          <a:p>
            <a:pPr algn="l"/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group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9E9E9E"/>
                </a:solidFill>
                <a:latin typeface="Consolas" panose="020B0609020204030204" pitchFamily="49" charset="0"/>
              </a:rPr>
              <a:t>issue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order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3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desc</a:t>
            </a:r>
          </a:p>
          <a:p>
            <a:pPr algn="l"/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limit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10</a:t>
            </a:r>
            <a:r>
              <a:rPr lang="pt-BR" sz="800" b="1" dirty="0">
                <a:solidFill>
                  <a:srgbClr val="EECC64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pt-BR" sz="800" dirty="0">
              <a:latin typeface="Consolas" panose="020B0609020204030204" pitchFamily="49" charset="0"/>
            </a:endParaRPr>
          </a:p>
          <a:p>
            <a:pPr algn="l"/>
            <a:r>
              <a:rPr lang="en-US" sz="800" dirty="0">
                <a:solidFill>
                  <a:srgbClr val="669768"/>
                </a:solidFill>
                <a:latin typeface="Consolas" panose="020B0609020204030204" pitchFamily="49" charset="0"/>
              </a:rPr>
              <a:t>-- Complaints disputed by consumers over time, between 2012 and 2015</a:t>
            </a:r>
          </a:p>
          <a:p>
            <a:pPr algn="l"/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select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cast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substr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date_received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7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10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)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as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C1AA6C"/>
                </a:solidFill>
                <a:latin typeface="Consolas" panose="020B0609020204030204" pitchFamily="49" charset="0"/>
              </a:rPr>
              <a:t>integer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)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as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CAC580"/>
                </a:solidFill>
                <a:latin typeface="Consolas" panose="020B0609020204030204" pitchFamily="49" charset="0"/>
              </a:rPr>
              <a:t>'Year'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800" dirty="0">
                <a:solidFill>
                  <a:srgbClr val="AAAAAA"/>
                </a:solidFill>
                <a:latin typeface="Consolas" panose="020B0609020204030204" pitchFamily="49" charset="0"/>
              </a:rPr>
              <a:t>   </a:t>
            </a:r>
            <a:r>
              <a:rPr lang="en-US" sz="800" b="1" dirty="0">
                <a:solidFill>
                  <a:srgbClr val="C1AA6C"/>
                </a:solidFill>
                <a:latin typeface="Consolas" panose="020B0609020204030204" pitchFamily="49" charset="0"/>
              </a:rPr>
              <a:t>count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(*)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as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CAC580"/>
                </a:solidFill>
                <a:latin typeface="Consolas" panose="020B0609020204030204" pitchFamily="49" charset="0"/>
              </a:rPr>
              <a:t>'number of complaints'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pt-BR" sz="800" dirty="0">
                <a:solidFill>
                  <a:srgbClr val="AAAAAA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C1AA6C"/>
                </a:solidFill>
                <a:latin typeface="Consolas" panose="020B0609020204030204" pitchFamily="49" charset="0"/>
              </a:rPr>
              <a:t>"consumer_disputed?"</a:t>
            </a:r>
          </a:p>
          <a:p>
            <a:pPr algn="l"/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from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9E9E9E"/>
                </a:solidFill>
                <a:latin typeface="Consolas" panose="020B0609020204030204" pitchFamily="49" charset="0"/>
              </a:rPr>
              <a:t>consumer_complaints</a:t>
            </a:r>
          </a:p>
          <a:p>
            <a:pPr algn="l"/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where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Year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between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2012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and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2015</a:t>
            </a:r>
            <a:r>
              <a:rPr lang="en-US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group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1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3</a:t>
            </a:r>
          </a:p>
          <a:p>
            <a:pPr algn="l"/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order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pt-BR" sz="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C0C0C0"/>
                </a:solidFill>
                <a:latin typeface="Consolas" panose="020B0609020204030204" pitchFamily="49" charset="0"/>
              </a:rPr>
              <a:t>1</a:t>
            </a:r>
            <a:r>
              <a:rPr lang="pt-BR" sz="800" b="1" dirty="0">
                <a:solidFill>
                  <a:srgbClr val="EECC64"/>
                </a:solidFill>
                <a:latin typeface="Consolas" panose="020B0609020204030204" pitchFamily="49" charset="0"/>
              </a:rPr>
              <a:t>;</a:t>
            </a:r>
            <a:endParaRPr lang="pt-BR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5FFF58-F51F-4DF9-A16A-AA9BE7D9905C}"/>
              </a:ext>
            </a:extLst>
          </p:cNvPr>
          <p:cNvSpPr txBox="1"/>
          <p:nvPr/>
        </p:nvSpPr>
        <p:spPr>
          <a:xfrm>
            <a:off x="5712178" y="6079351"/>
            <a:ext cx="383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(5)</a:t>
            </a:r>
            <a:endParaRPr lang="pt-BR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92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269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"/>
          <p:cNvSpPr txBox="1"/>
          <p:nvPr/>
        </p:nvSpPr>
        <p:spPr>
          <a:xfrm>
            <a:off x="1004000" y="2057400"/>
            <a:ext cx="1018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4800"/>
            </a:pPr>
            <a:r>
              <a:rPr lang="pt-BR" sz="6400" dirty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Brief Introduction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"/>
          <p:cNvSpPr txBox="1"/>
          <p:nvPr/>
        </p:nvSpPr>
        <p:spPr>
          <a:xfrm>
            <a:off x="666307" y="638174"/>
            <a:ext cx="10798204" cy="771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pt-BR" sz="32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32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5"/>
          <p:cNvSpPr txBox="1"/>
          <p:nvPr/>
        </p:nvSpPr>
        <p:spPr>
          <a:xfrm>
            <a:off x="666308" y="1867178"/>
            <a:ext cx="9024448" cy="3087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96000" anchor="t" anchorCtr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rgbClr val="1C405D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1C405D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Data from Consumer Financial Protection Bureau (CFPB), U.S. </a:t>
            </a:r>
          </a:p>
          <a:p>
            <a:pPr marL="838190" lvl="1" indent="-380990">
              <a:lnSpc>
                <a:spcPct val="150000"/>
              </a:lnSpc>
              <a:buClr>
                <a:srgbClr val="1C405D"/>
              </a:buClr>
              <a:buSzPts val="2000"/>
              <a:buFont typeface="Arial"/>
              <a:buChar char="•"/>
            </a:pPr>
            <a:r>
              <a:rPr lang="en-US" dirty="0">
                <a:solidFill>
                  <a:srgbClr val="1C405D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(Downloaded from </a:t>
            </a:r>
            <a:r>
              <a:rPr lang="en-US" i="1" dirty="0">
                <a:solidFill>
                  <a:srgbClr val="1C405D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Kaggle*</a:t>
            </a:r>
            <a:r>
              <a:rPr lang="en-US" dirty="0">
                <a:solidFill>
                  <a:srgbClr val="1C405D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)</a:t>
            </a:r>
            <a:endParaRPr lang="en-US" i="1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Arial"/>
              <a:sym typeface="Arial"/>
            </a:endParaRPr>
          </a:p>
          <a:p>
            <a:pPr marL="380990" indent="-380990">
              <a:lnSpc>
                <a:spcPct val="150000"/>
              </a:lnSpc>
              <a:spcBef>
                <a:spcPts val="800"/>
              </a:spcBef>
              <a:buClr>
                <a:srgbClr val="1C405D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1C405D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Collection of complaints about consumer financial products and services, sent from CFPB to companies for response</a:t>
            </a:r>
          </a:p>
          <a:p>
            <a:pPr marL="380990" indent="-380990">
              <a:lnSpc>
                <a:spcPct val="150000"/>
              </a:lnSpc>
              <a:spcBef>
                <a:spcPts val="800"/>
              </a:spcBef>
              <a:buClr>
                <a:srgbClr val="1C405D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1C405D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Roboto"/>
              </a:rPr>
              <a:t>SQL</a:t>
            </a:r>
            <a:r>
              <a:rPr lang="en-US" sz="2000" dirty="0">
                <a:solidFill>
                  <a:srgbClr val="1C405D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ite database, with 18 columns and 555,957 rows</a:t>
            </a:r>
          </a:p>
          <a:p>
            <a:pPr marL="380990" indent="-380990">
              <a:lnSpc>
                <a:spcPct val="150000"/>
              </a:lnSpc>
              <a:buClr>
                <a:srgbClr val="1C405D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1C405D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Date range: 01/12/2011 - 25/04/2016</a:t>
            </a:r>
            <a:endParaRPr lang="en-US" sz="1867" dirty="0">
              <a:solidFill>
                <a:srgbClr val="1C405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EFE363-CFFA-4057-82C9-E739597F5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5F63-5849-4749-A467-E46D6A8FFE01}" type="slidenum">
              <a:rPr lang="pt-BR" smtClean="0">
                <a:latin typeface="Roboto" panose="02000000000000000000" pitchFamily="2" charset="0"/>
                <a:ea typeface="Roboto" panose="02000000000000000000" pitchFamily="2" charset="0"/>
              </a:rPr>
              <a:t>4</a:t>
            </a:fld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13F8A6-713C-45C3-AA7D-346AEA935F92}"/>
              </a:ext>
            </a:extLst>
          </p:cNvPr>
          <p:cNvSpPr txBox="1"/>
          <p:nvPr/>
        </p:nvSpPr>
        <p:spPr>
          <a:xfrm>
            <a:off x="666307" y="6064091"/>
            <a:ext cx="8704971" cy="292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396">
              <a:lnSpc>
                <a:spcPct val="115000"/>
              </a:lnSpc>
              <a:buSzPts val="1800"/>
            </a:pP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*https://www.kaggle.com/kaggle/us-consumer-finance-complaints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DEDD08-1589-401D-95D9-AFD8B886C8FE}"/>
              </a:ext>
            </a:extLst>
          </p:cNvPr>
          <p:cNvSpPr txBox="1"/>
          <p:nvPr/>
        </p:nvSpPr>
        <p:spPr>
          <a:xfrm>
            <a:off x="666307" y="1830296"/>
            <a:ext cx="7387803" cy="3794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lvl="3" indent="-380990" defTabSz="1200121">
              <a:lnSpc>
                <a:spcPct val="150000"/>
              </a:lnSpc>
              <a:buClr>
                <a:srgbClr val="1C405D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1C405D"/>
                </a:solidFill>
                <a:latin typeface="Roboto"/>
                <a:ea typeface="Roboto"/>
                <a:cs typeface="Roboto"/>
                <a:sym typeface="Roboto"/>
              </a:rPr>
              <a:t>Solid economic recovery after 2008 sub-prime crisis* </a:t>
            </a:r>
          </a:p>
          <a:p>
            <a:pPr marL="380990" indent="-380990">
              <a:lnSpc>
                <a:spcPct val="150000"/>
              </a:lnSpc>
              <a:buClr>
                <a:srgbClr val="1C405D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1C405D"/>
                </a:solidFill>
                <a:latin typeface="Roboto"/>
                <a:ea typeface="Roboto"/>
                <a:cs typeface="Roboto"/>
                <a:sym typeface="Roboto"/>
              </a:rPr>
              <a:t>Heated credit market, consumer base expanding**</a:t>
            </a:r>
          </a:p>
          <a:p>
            <a:pPr marL="380990" indent="-380990">
              <a:lnSpc>
                <a:spcPct val="150000"/>
              </a:lnSpc>
              <a:buClr>
                <a:srgbClr val="1C405D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1C405D"/>
                </a:solidFill>
                <a:latin typeface="Roboto"/>
                <a:ea typeface="Roboto"/>
                <a:cs typeface="Roboto"/>
                <a:sym typeface="Roboto"/>
              </a:rPr>
              <a:t>Interest rates near 0%*</a:t>
            </a:r>
          </a:p>
          <a:p>
            <a:pPr marL="380990" lvl="6" indent="-380990">
              <a:lnSpc>
                <a:spcPct val="150000"/>
              </a:lnSpc>
              <a:buClr>
                <a:srgbClr val="1C405D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1C405D"/>
                </a:solidFill>
                <a:latin typeface="Roboto"/>
                <a:ea typeface="Roboto"/>
                <a:cs typeface="Roboto"/>
                <a:sym typeface="Roboto"/>
              </a:rPr>
              <a:t>U$ 4 trillion boost from Federal Reserve (FED)*</a:t>
            </a:r>
          </a:p>
          <a:p>
            <a:pPr marL="380990" indent="-380990">
              <a:lnSpc>
                <a:spcPct val="150000"/>
              </a:lnSpc>
              <a:buClr>
                <a:srgbClr val="1C405D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1C405D"/>
                </a:solidFill>
                <a:latin typeface="Roboto"/>
                <a:ea typeface="Roboto"/>
                <a:cs typeface="Roboto"/>
                <a:sym typeface="Roboto"/>
              </a:rPr>
              <a:t>Expansionary fiscal policy*</a:t>
            </a:r>
          </a:p>
          <a:p>
            <a:pPr marL="838190" lvl="1" indent="-380990">
              <a:lnSpc>
                <a:spcPct val="150000"/>
              </a:lnSpc>
              <a:buClr>
                <a:srgbClr val="1C405D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1C405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>
                <a:solidFill>
                  <a:srgbClr val="1C405D"/>
                </a:solidFill>
                <a:latin typeface="Roboto"/>
                <a:ea typeface="Roboto"/>
                <a:cs typeface="Roboto"/>
                <a:sym typeface="Roboto"/>
              </a:rPr>
              <a:t>(continuous budget deficit)</a:t>
            </a:r>
          </a:p>
          <a:p>
            <a:pPr>
              <a:lnSpc>
                <a:spcPct val="150000"/>
              </a:lnSpc>
              <a:buClr>
                <a:srgbClr val="1C405D"/>
              </a:buClr>
              <a:buSzPts val="2000"/>
            </a:pPr>
            <a:endParaRPr lang="en-US" sz="2400" dirty="0">
              <a:solidFill>
                <a:srgbClr val="1C405D"/>
              </a:solidFill>
              <a:latin typeface="Roboto"/>
              <a:ea typeface="Roboto"/>
              <a:sym typeface="Roboto"/>
            </a:endParaRPr>
          </a:p>
          <a:p>
            <a:pPr marL="380990" indent="-380990">
              <a:lnSpc>
                <a:spcPct val="150000"/>
              </a:lnSpc>
              <a:buClr>
                <a:srgbClr val="1C405D"/>
              </a:buClr>
              <a:buSzPts val="2000"/>
              <a:buFont typeface="Arial"/>
              <a:buChar char="•"/>
            </a:pPr>
            <a:endParaRPr lang="en-US"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7047F4-F59A-4A84-B75B-911ACEFEA233}"/>
              </a:ext>
            </a:extLst>
          </p:cNvPr>
          <p:cNvSpPr txBox="1"/>
          <p:nvPr/>
        </p:nvSpPr>
        <p:spPr>
          <a:xfrm>
            <a:off x="571057" y="5992428"/>
            <a:ext cx="8803759" cy="504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396">
              <a:lnSpc>
                <a:spcPct val="115000"/>
              </a:lnSpc>
              <a:buSzPts val="1800"/>
            </a:pP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*https://commonslibrary.parliament.uk/research-briefings/sn06901/</a:t>
            </a:r>
          </a:p>
          <a:p>
            <a:pPr marL="152396">
              <a:lnSpc>
                <a:spcPct val="115000"/>
              </a:lnSpc>
              <a:buSzPts val="1800"/>
            </a:pP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**https://www.mortgagecalculator.org/helpful-advice/mortgage-statistics.php</a:t>
            </a:r>
          </a:p>
        </p:txBody>
      </p:sp>
      <p:sp>
        <p:nvSpPr>
          <p:cNvPr id="5" name="Google Shape;315;p5">
            <a:extLst>
              <a:ext uri="{FF2B5EF4-FFF2-40B4-BE49-F238E27FC236}">
                <a16:creationId xmlns:a16="http://schemas.microsoft.com/office/drawing/2014/main" id="{4408C74B-CE3A-40C2-9BE3-1A35C0C4D244}"/>
              </a:ext>
            </a:extLst>
          </p:cNvPr>
          <p:cNvSpPr txBox="1"/>
          <p:nvPr/>
        </p:nvSpPr>
        <p:spPr>
          <a:xfrm>
            <a:off x="666307" y="315875"/>
            <a:ext cx="10798204" cy="11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pt-BR" sz="32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Context</a:t>
            </a:r>
            <a:endParaRPr sz="32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B6E6537-4E33-4A96-98D8-C69076E74D9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9745F63-5849-4749-A467-E46D6A8FFE01}" type="slidenum">
              <a:rPr lang="pt-BR" sz="120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pPr algn="r"/>
              <a:t>5</a:t>
            </a:fld>
            <a:endParaRPr lang="pt-BR" sz="12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0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269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"/>
          <p:cNvSpPr txBox="1"/>
          <p:nvPr/>
        </p:nvSpPr>
        <p:spPr>
          <a:xfrm>
            <a:off x="1004000" y="2057400"/>
            <a:ext cx="1018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4800"/>
            </a:pPr>
            <a:r>
              <a:rPr lang="pt-BR" sz="6400" dirty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Objectives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1992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"/>
          <p:cNvSpPr txBox="1"/>
          <p:nvPr/>
        </p:nvSpPr>
        <p:spPr>
          <a:xfrm>
            <a:off x="609600" y="231022"/>
            <a:ext cx="10613644" cy="11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pt-BR" sz="32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Objectives</a:t>
            </a:r>
            <a:endParaRPr sz="32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6"/>
          <p:cNvSpPr txBox="1"/>
          <p:nvPr/>
        </p:nvSpPr>
        <p:spPr>
          <a:xfrm>
            <a:off x="609600" y="1843669"/>
            <a:ext cx="10110400" cy="378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96000" anchor="t" anchorCtr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rgbClr val="1C405D"/>
              </a:buClr>
              <a:buSzPts val="2000"/>
              <a:buFont typeface="Arial"/>
              <a:buChar char="•"/>
            </a:pPr>
            <a:r>
              <a:rPr lang="pt-BR" sz="2000" dirty="0">
                <a:solidFill>
                  <a:srgbClr val="1C405D"/>
                </a:solidFill>
                <a:latin typeface="Roboto"/>
                <a:ea typeface="Roboto"/>
                <a:cs typeface="Roboto"/>
                <a:sym typeface="Roboto"/>
              </a:rPr>
              <a:t>To analyse and </a:t>
            </a:r>
            <a:r>
              <a:rPr lang="pt-BR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bring insights about </a:t>
            </a:r>
            <a:r>
              <a:rPr lang="pt-BR" sz="2000" dirty="0">
                <a:solidFill>
                  <a:srgbClr val="1C405D"/>
                </a:solidFill>
                <a:latin typeface="Roboto"/>
                <a:ea typeface="Roboto"/>
                <a:cs typeface="Roboto"/>
                <a:sym typeface="Roboto"/>
              </a:rPr>
              <a:t>filed complaints, by category:</a:t>
            </a:r>
          </a:p>
          <a:p>
            <a:pPr marL="838190" lvl="1" indent="-380990">
              <a:lnSpc>
                <a:spcPct val="150000"/>
              </a:lnSpc>
              <a:buClr>
                <a:srgbClr val="1C405D"/>
              </a:buClr>
              <a:buSzPts val="2000"/>
              <a:buFont typeface="Arial"/>
              <a:buChar char="•"/>
            </a:pPr>
            <a:r>
              <a:rPr lang="pt-BR" dirty="0">
                <a:solidFill>
                  <a:srgbClr val="1C405D"/>
                </a:solidFill>
                <a:latin typeface="Roboto"/>
                <a:ea typeface="Roboto"/>
                <a:cs typeface="Roboto"/>
                <a:sym typeface="Roboto"/>
              </a:rPr>
              <a:t>Products (and sub-products)</a:t>
            </a:r>
          </a:p>
          <a:p>
            <a:pPr marL="838190" lvl="1" indent="-380990">
              <a:lnSpc>
                <a:spcPct val="150000"/>
              </a:lnSpc>
              <a:buClr>
                <a:srgbClr val="1C405D"/>
              </a:buClr>
              <a:buSzPts val="2000"/>
              <a:buFont typeface="Arial"/>
              <a:buChar char="•"/>
            </a:pPr>
            <a:r>
              <a:rPr lang="pt-BR" dirty="0">
                <a:solidFill>
                  <a:srgbClr val="1C405D"/>
                </a:solidFill>
                <a:latin typeface="Roboto"/>
                <a:ea typeface="Roboto"/>
                <a:cs typeface="Roboto"/>
                <a:sym typeface="Roboto"/>
              </a:rPr>
              <a:t>Companies</a:t>
            </a:r>
          </a:p>
          <a:p>
            <a:pPr marL="838190" lvl="1" indent="-380990">
              <a:lnSpc>
                <a:spcPct val="150000"/>
              </a:lnSpc>
              <a:buClr>
                <a:srgbClr val="1C405D"/>
              </a:buClr>
              <a:buSzPts val="2000"/>
              <a:buFont typeface="Arial"/>
              <a:buChar char="•"/>
            </a:pPr>
            <a:r>
              <a:rPr lang="pt-BR" dirty="0">
                <a:solidFill>
                  <a:srgbClr val="1C405D"/>
                </a:solidFill>
                <a:latin typeface="Roboto"/>
                <a:ea typeface="Roboto"/>
                <a:cs typeface="Roboto"/>
                <a:sym typeface="Roboto"/>
              </a:rPr>
              <a:t>States</a:t>
            </a:r>
          </a:p>
          <a:p>
            <a:pPr marL="838190" lvl="1" indent="-380990">
              <a:lnSpc>
                <a:spcPct val="150000"/>
              </a:lnSpc>
              <a:buClr>
                <a:srgbClr val="1C405D"/>
              </a:buClr>
              <a:buSzPts val="2000"/>
              <a:buFont typeface="Arial"/>
              <a:buChar char="•"/>
            </a:pPr>
            <a:r>
              <a:rPr lang="pt-BR" dirty="0">
                <a:solidFill>
                  <a:srgbClr val="1C405D"/>
                </a:solidFill>
                <a:latin typeface="Roboto"/>
                <a:ea typeface="Roboto"/>
                <a:cs typeface="Roboto"/>
                <a:sym typeface="Roboto"/>
              </a:rPr>
              <a:t>Consumer disputes</a:t>
            </a:r>
          </a:p>
          <a:p>
            <a:pPr marL="838190" lvl="1" indent="-380990">
              <a:lnSpc>
                <a:spcPct val="150000"/>
              </a:lnSpc>
              <a:buClr>
                <a:srgbClr val="1C405D"/>
              </a:buClr>
              <a:buSzPts val="2000"/>
              <a:buFont typeface="Arial"/>
              <a:buChar char="•"/>
            </a:pPr>
            <a:endParaRPr lang="pt-BR" sz="500" dirty="0">
              <a:solidFill>
                <a:srgbClr val="1C405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80990" indent="-380990">
              <a:lnSpc>
                <a:spcPct val="150000"/>
              </a:lnSpc>
              <a:buClr>
                <a:srgbClr val="1C405D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1C405D"/>
                </a:solidFill>
                <a:latin typeface="Roboto"/>
                <a:ea typeface="Roboto"/>
                <a:cs typeface="Roboto"/>
                <a:sym typeface="Roboto"/>
              </a:rPr>
              <a:t>To investigate complaints</a:t>
            </a:r>
            <a:r>
              <a:rPr lang="en-US" sz="2000" kern="0" dirty="0">
                <a:solidFill>
                  <a:srgbClr val="1C405D"/>
                </a:solidFill>
                <a:latin typeface="Roboto"/>
                <a:ea typeface="Roboto"/>
                <a:cs typeface="Roboto"/>
                <a:sym typeface="Roboto"/>
              </a:rPr>
              <a:t> evolution throughout time</a:t>
            </a:r>
          </a:p>
          <a:p>
            <a:pPr marL="838190" lvl="1" indent="-380990">
              <a:lnSpc>
                <a:spcPct val="150000"/>
              </a:lnSpc>
              <a:buClr>
                <a:srgbClr val="1C405D"/>
              </a:buClr>
              <a:buSzPts val="2000"/>
              <a:buFont typeface="Arial"/>
              <a:buChar char="•"/>
            </a:pPr>
            <a:r>
              <a:rPr lang="en-US" kern="0" dirty="0" err="1">
                <a:solidFill>
                  <a:srgbClr val="1C405D"/>
                </a:solidFill>
                <a:latin typeface="Roboto"/>
                <a:ea typeface="Roboto"/>
                <a:cs typeface="Roboto"/>
                <a:sym typeface="Roboto"/>
              </a:rPr>
              <a:t>Analysing</a:t>
            </a:r>
            <a:r>
              <a:rPr lang="en-US" kern="0" dirty="0">
                <a:solidFill>
                  <a:srgbClr val="1C405D"/>
                </a:solidFill>
                <a:latin typeface="Roboto"/>
                <a:ea typeface="Roboto"/>
                <a:cs typeface="Roboto"/>
                <a:sym typeface="Roboto"/>
              </a:rPr>
              <a:t> possible trends and seasonality</a:t>
            </a:r>
          </a:p>
          <a:p>
            <a:pPr>
              <a:lnSpc>
                <a:spcPct val="150000"/>
              </a:lnSpc>
              <a:buClr>
                <a:srgbClr val="1C405D"/>
              </a:buClr>
              <a:buSzPts val="2000"/>
            </a:pPr>
            <a:endParaRPr lang="pt-BR" sz="2000" dirty="0">
              <a:solidFill>
                <a:srgbClr val="1C405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E70811-35AB-4B4B-937D-C7014BFD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5F63-5849-4749-A467-E46D6A8FFE01}" type="slidenum">
              <a:rPr lang="pt-BR" smtClean="0">
                <a:latin typeface="Roboto" panose="02000000000000000000" pitchFamily="2" charset="0"/>
                <a:ea typeface="Roboto" panose="02000000000000000000" pitchFamily="2" charset="0"/>
              </a:rPr>
              <a:t>7</a:t>
            </a:fld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269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"/>
          <p:cNvSpPr txBox="1"/>
          <p:nvPr/>
        </p:nvSpPr>
        <p:spPr>
          <a:xfrm>
            <a:off x="1004000" y="2057400"/>
            <a:ext cx="1018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4800"/>
            </a:pPr>
            <a:r>
              <a:rPr lang="pt-BR" sz="64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Results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8"/>
          <p:cNvSpPr txBox="1"/>
          <p:nvPr/>
        </p:nvSpPr>
        <p:spPr>
          <a:xfrm>
            <a:off x="417068" y="191225"/>
            <a:ext cx="11360800" cy="831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pt-BR" sz="32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8"/>
          <p:cNvSpPr txBox="1"/>
          <p:nvPr/>
        </p:nvSpPr>
        <p:spPr>
          <a:xfrm>
            <a:off x="415600" y="963302"/>
            <a:ext cx="11360800" cy="63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Clr>
                <a:srgbClr val="000000"/>
              </a:buClr>
              <a:buSzPts val="2200"/>
            </a:pPr>
            <a:r>
              <a:rPr lang="pt-BR" sz="2400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Complaints by product (2011 - 2016), ranked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4" name="Google Shape;334;p8"/>
          <p:cNvGraphicFramePr/>
          <p:nvPr>
            <p:extLst>
              <p:ext uri="{D42A27DB-BD31-4B8C-83A1-F6EECF244321}">
                <p14:modId xmlns:p14="http://schemas.microsoft.com/office/powerpoint/2010/main" val="779445922"/>
              </p:ext>
            </p:extLst>
          </p:nvPr>
        </p:nvGraphicFramePr>
        <p:xfrm>
          <a:off x="1061914" y="1885291"/>
          <a:ext cx="9257787" cy="4503482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1424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1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0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33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400" u="none" strike="noStrike" cap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Rank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Courier New"/>
                        <a:sym typeface="Courier New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400" u="none" strike="noStrike" cap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Product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Courier New"/>
                        <a:sym typeface="Courier New"/>
                      </a:endParaRPr>
                    </a:p>
                  </a:txBody>
                  <a:tcPr marL="60960" marR="60960" marT="60960" marB="609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400" u="none" strike="noStrike" cap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Number of Complaints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Courier New"/>
                        <a:sym typeface="Courier New"/>
                      </a:endParaRPr>
                    </a:p>
                  </a:txBody>
                  <a:tcPr marL="60960" marR="60960" marT="60960" marB="609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400" u="none" strike="noStrike" cap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Percentage of Total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Courier New"/>
                        <a:sym typeface="Courier New"/>
                      </a:endParaRPr>
                    </a:p>
                  </a:txBody>
                  <a:tcPr marL="60960" marR="60960" marT="60960" marB="6096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Mortgage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186,475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b="0" u="none" strike="noStrike" cap="none" dirty="0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33.54%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Debt collection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101,052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b="0" u="none" strike="noStrike" cap="none" dirty="0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18.18%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sz="1100" u="none" strike="noStrike" cap="none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Credit reporting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91,854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b="0" u="none" strike="noStrike" cap="none" dirty="0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16.52%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sz="1100" u="none" strike="noStrike" cap="none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Credit card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66,468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b="0" u="none" strike="noStrike" cap="none" dirty="0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11.96%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sz="1100" u="none" strike="noStrike" cap="none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Bank account or service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62,563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b="0" u="none" strike="noStrike" cap="none" dirty="0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11.25%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</a:t>
                      </a:r>
                      <a:endParaRPr sz="1100" u="none" strike="noStrike" cap="none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Consumer Loan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20,990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b="0" u="none" strike="noStrike" cap="none" dirty="0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3.78%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  <a:endParaRPr sz="1100" u="none" strike="noStrike" cap="none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Student loan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15,839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b="0" u="none" strike="noStrike" cap="none" dirty="0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2.85%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sz="1100" u="none" strike="noStrike" cap="none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Payday loan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3,877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b="0" u="none" strike="noStrike" cap="none" dirty="0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0.70%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  <a:endParaRPr sz="1100" u="none" strike="noStrike" cap="none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Money transfers</a:t>
                      </a:r>
                      <a:endParaRPr sz="1100" u="none" strike="noStrike" cap="none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3,812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b="0" u="none" strike="noStrike" cap="none" dirty="0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0.69%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</a:t>
                      </a:r>
                      <a:endParaRPr sz="1100" u="none" strike="noStrike" cap="none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Prepaid card</a:t>
                      </a:r>
                      <a:endParaRPr sz="1100" u="none" strike="noStrike" cap="none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2,470</a:t>
                      </a:r>
                      <a:endParaRPr sz="1100" u="none" strike="noStrike" cap="none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b="0" u="none" strike="noStrike" cap="none" dirty="0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0.44%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Other financial service</a:t>
                      </a:r>
                      <a:endParaRPr sz="1100" u="none" strike="noStrike" cap="none" dirty="0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u="none" strike="noStrike" cap="none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557</a:t>
                      </a:r>
                      <a:endParaRPr sz="1100" u="none" strike="noStrike" cap="none"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100" b="0" u="none" strike="noStrike" cap="none" dirty="0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0.10%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Google Shape;369;p13">
            <a:extLst>
              <a:ext uri="{FF2B5EF4-FFF2-40B4-BE49-F238E27FC236}">
                <a16:creationId xmlns:a16="http://schemas.microsoft.com/office/drawing/2014/main" id="{6CE74D98-EB53-44FB-8921-69EE33565525}"/>
              </a:ext>
            </a:extLst>
          </p:cNvPr>
          <p:cNvSpPr/>
          <p:nvPr/>
        </p:nvSpPr>
        <p:spPr>
          <a:xfrm>
            <a:off x="10447145" y="2392625"/>
            <a:ext cx="192000" cy="19080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CC3E56-D418-42CB-B2D3-5825B854251F}"/>
              </a:ext>
            </a:extLst>
          </p:cNvPr>
          <p:cNvSpPr txBox="1"/>
          <p:nvPr/>
        </p:nvSpPr>
        <p:spPr>
          <a:xfrm>
            <a:off x="10814380" y="3095338"/>
            <a:ext cx="912000" cy="502573"/>
          </a:xfrm>
          <a:prstGeom prst="rect">
            <a:avLst/>
          </a:prstGeom>
          <a:solidFill>
            <a:srgbClr val="C00000">
              <a:alpha val="80000"/>
            </a:srgbClr>
          </a:soli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pt-BR" sz="1333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91.45%</a:t>
            </a:r>
          </a:p>
          <a:p>
            <a:pPr algn="ctr"/>
            <a:r>
              <a:rPr lang="pt-BR" sz="1333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of total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D572F8-0F49-4ECD-BABE-9598027DDBC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130086" y="6141975"/>
            <a:ext cx="731600" cy="524800"/>
          </a:xfrm>
        </p:spPr>
        <p:txBody>
          <a:bodyPr/>
          <a:lstStyle/>
          <a:p>
            <a:fld id="{00000000-1234-1234-1234-123412341234}" type="slidenum">
              <a:rPr lang="pt-BR" sz="120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pPr/>
              <a:t>9</a:t>
            </a:fld>
            <a:endParaRPr lang="pt-BR" sz="12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</TotalTime>
  <Words>3056</Words>
  <Application>Microsoft Office PowerPoint</Application>
  <PresentationFormat>Widescreen</PresentationFormat>
  <Paragraphs>772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Dosis</vt:lpstr>
      <vt:lpstr>Roboto</vt:lpstr>
      <vt:lpstr>Roboto Black</vt:lpstr>
      <vt:lpstr>Roboto Thin</vt:lpstr>
      <vt:lpstr>Wingdings</vt:lpstr>
      <vt:lpstr>Office Theme</vt:lpstr>
      <vt:lpstr>PowerPoint Presentation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Serafim</dc:creator>
  <cp:lastModifiedBy>Bruno Serafim</cp:lastModifiedBy>
  <cp:revision>99</cp:revision>
  <dcterms:created xsi:type="dcterms:W3CDTF">2021-11-23T14:36:58Z</dcterms:created>
  <dcterms:modified xsi:type="dcterms:W3CDTF">2022-03-14T10:26:18Z</dcterms:modified>
</cp:coreProperties>
</file>