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4" r:id="rId5"/>
    <p:sldId id="263" r:id="rId6"/>
    <p:sldId id="284" r:id="rId7"/>
    <p:sldId id="285" r:id="rId8"/>
    <p:sldId id="286" r:id="rId9"/>
    <p:sldId id="287" r:id="rId10"/>
    <p:sldId id="289" r:id="rId11"/>
    <p:sldId id="288" r:id="rId12"/>
    <p:sldId id="290" r:id="rId13"/>
    <p:sldId id="291" r:id="rId14"/>
    <p:sldId id="270" r:id="rId15"/>
    <p:sldId id="268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rav Raj" initials="SR" lastIdx="1" clrIdx="0">
    <p:extLst>
      <p:ext uri="{19B8F6BF-5375-455C-9EA6-DF929625EA0E}">
        <p15:presenceInfo xmlns:p15="http://schemas.microsoft.com/office/powerpoint/2012/main" userId="f7d3ee45bce2820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0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971" autoAdjust="0"/>
  </p:normalViewPr>
  <p:slideViewPr>
    <p:cSldViewPr snapToGrid="0">
      <p:cViewPr varScale="1">
        <p:scale>
          <a:sx n="109" d="100"/>
          <a:sy n="109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64774-C836-4210-B067-FDEE28E7F16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88427-64D8-4C4E-BECB-D35D6A96D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44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88427-64D8-4C4E-BECB-D35D6A96DB8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4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88427-64D8-4C4E-BECB-D35D6A96DB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66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88427-64D8-4C4E-BECB-D35D6A96DB8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03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1FFE-1815-B932-7E01-B965101A3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AFFC5-1960-6EF4-E35A-97AF62035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0D09-A286-834E-20A6-95063F74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00CFA-8284-3E89-46F8-F965F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8663-BA7F-3A06-868A-E250A2F3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57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0D39-D5DA-D969-3A2C-7C78578D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7DEDA-5D55-49FC-CC4B-E26B39DDB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FE0CD-EAB2-AEE4-FA38-C22071C3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D60D-B3AF-EC3E-0E27-32553A6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DC5E-734D-8B12-968E-5475F1CF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3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B6F8F-7EC8-611B-22BD-3D3CE4736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38866-C614-E54C-9236-23A62300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3D31-86BA-9B52-2F9B-D6DDD6B5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11FEC-9E0F-3476-CC2F-06C2C3DD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FEDD-2F5C-59F7-AF3D-CDA4FF7D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8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78C0-394F-B33B-1AAD-B5DEA85E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887EC-D7CA-E8FE-3705-8E8B6613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908A-BE50-74CC-5BB7-BC78702C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4C21D-8F5E-BB03-8774-313B2880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F3D12-EDB9-1B3F-5BDD-CC914165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6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3EDB-2DE7-E785-9D8C-8457CFC8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28E73-9082-8DE2-D606-0424AC83B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C6533-C075-89B0-69EE-D9F3EFCE2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DE628-82C6-DB80-2A3E-86A682DA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8AEB-9832-D595-63D6-2FA75EA6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6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68FA-047B-510C-6989-0ADC3D06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9A6E-5617-9649-8B51-94C260CFF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69028-C40E-6728-FB29-FC7CABC3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EC5F7-73D9-A0DE-55EB-E7722284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05C3-D576-A68F-A3A0-8052B06D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C11DE-C42E-DA3F-7D24-A9FE6515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9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1660-3D5C-F20D-F613-C3FC32CE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94B3-25F1-FFE9-8C95-304126BAA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31197-6521-9548-5818-57AEA91FE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A7760-19E7-6416-49C0-7A886C7F6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6F302-B950-4AAE-D789-41E3851C0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13F8E-6AA2-27F3-1902-C3B3B886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B5114-B6E1-A182-F8A3-F484630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C3943-1318-58D1-8B32-78488F05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85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ADD4-1733-CD78-00C9-83400024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E9D75-2D6E-3BDF-0E8A-92381AA9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DB81A-34C0-86E0-3F4B-A5E8C755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70C73-D69C-F858-44C5-38BB5F71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83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DF624-ADCB-EE46-A367-C1C2F164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ACD50-1A05-CCF2-798D-068EFDACB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A931B-496A-32A6-3F34-987C62D0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9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ADAD-73A5-55D5-DFB2-71B706F2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9DE4-3FF9-B67F-28E6-BC4DCD33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979E2-69B2-276F-05DC-7DA814E7F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8CAAF-A360-61A2-A2EB-3FB91A72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57994-9062-DA1D-C3AB-74894740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83BC-E70F-C86B-2AF9-0A59F812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31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0006-A5C7-AFF5-37C0-89CE3574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B1CD6-E326-A4A8-7C18-FEAEDA904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5E36E-5BAD-624A-B64A-1E740C1A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24EAF-3DBC-203C-B2EC-567AC7AC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011C3-962D-43E2-4F72-1050BFA4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A4B27-734E-3D46-A8F9-88240C4A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6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A3FC3-5DCC-457E-619E-CC961319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3E036-63A1-51BA-624F-8AF47824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080F0-D87A-918F-C716-F0F035333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3FBB-32C7-481B-90F2-C5B076E933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64A2-E109-E361-56AD-5C25F0CDF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F5BB-C404-ACD9-F839-30CDD38FA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ECE9-7D01-4818-BD2E-1DE082284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68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7C2FC9-F43F-5C31-C079-2956E9C38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2C73BF01-F613-C152-51B0-C40F5BDB8A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718109" y="4010154"/>
            <a:ext cx="8520600" cy="9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Restaurant Analysis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32C68E66-D6F7-0C61-C83E-BA2E4E8B14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1559" y="5449977"/>
            <a:ext cx="2939400" cy="4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By : B M Sourava Raj</a:t>
            </a:r>
            <a:endParaRPr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64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99D5B-9EA5-52EF-966F-AF84E0778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F119B8-456C-B9D1-FE5C-9F4A880C6072}"/>
              </a:ext>
            </a:extLst>
          </p:cNvPr>
          <p:cNvSpPr txBox="1"/>
          <p:nvPr/>
        </p:nvSpPr>
        <p:spPr>
          <a:xfrm>
            <a:off x="-154097" y="979489"/>
            <a:ext cx="6029325" cy="497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price varies widely — highest in Qatar &amp; South Africa (~3.6–3.5), lowest in Australia (~2.1).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India shows low pricing (~1.7). </a:t>
            </a:r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Adjust menu pricing to local affordability levels.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tiered pricing in high-price countries to attract budget customers.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low-cost countries as test beds for value-based offerings.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3CF61F93-F6CA-FBDE-6F24-5CE67ED51BA5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Average Price Range by Country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482FB-3C52-E1C0-3890-40D43BE48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4173"/>
            <a:ext cx="588888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8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7977E-7E00-170A-A2ED-3ECFDD140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0653EB-8116-4F72-2815-503F49C65B98}"/>
              </a:ext>
            </a:extLst>
          </p:cNvPr>
          <p:cNvSpPr txBox="1"/>
          <p:nvPr/>
        </p:nvSpPr>
        <p:spPr>
          <a:xfrm>
            <a:off x="-154097" y="979489"/>
            <a:ext cx="6029325" cy="4654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Ratings for “Yes” (3.29) higher than “No” (2.75).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Indicates positive customer response to online delivery options.</a:t>
            </a:r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Expand online delivery services in all countries.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 digital experience (app UX, delivery speed) to sustain higher ratings.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Promote restaurants with strong delivery scores.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10468EB1-A286-B52C-4DA5-B3A7F209A94A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Online Delivery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96A4E-ED01-7A2D-013D-C7D031825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74" y="1668621"/>
            <a:ext cx="570424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9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54551-71D0-1D1A-7B4F-93EA2BA2F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D0E5C2-0AF8-0B68-A056-971C034FB040}"/>
              </a:ext>
            </a:extLst>
          </p:cNvPr>
          <p:cNvSpPr txBox="1"/>
          <p:nvPr/>
        </p:nvSpPr>
        <p:spPr>
          <a:xfrm>
            <a:off x="-154097" y="979489"/>
            <a:ext cx="6029325" cy="450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Ratings for “Yes” (3.48) slightly higher than “No” (2.81).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Suggests table booking enhances customer satisfaction.</a:t>
            </a:r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Encourage restaurants to enable table booking via Zomato.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Highlight table-booking restaurants in the app.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Analyze why some restaurants don’t support booking to remove barriers.</a:t>
            </a: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1CD92765-6FAB-D1D1-EEDB-8B3262CCBCE1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Table Booking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B3432-AC9C-D660-3D67-DBBDAC4D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74" y="1709641"/>
            <a:ext cx="577458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1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5CBB3-5447-3217-CE65-C38D30835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E88860-F2C9-0FAA-A9CE-4F0934D18912}"/>
              </a:ext>
            </a:extLst>
          </p:cNvPr>
          <p:cNvSpPr txBox="1"/>
          <p:nvPr/>
        </p:nvSpPr>
        <p:spPr>
          <a:xfrm>
            <a:off x="-154097" y="979489"/>
            <a:ext cx="6029325" cy="529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India has the highest voter participation (~772).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countries vary widely with much lower averages.</a:t>
            </a:r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India as a model for customer engagement campaigns.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Incentivize reviews/votes in low-engagement countries.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Leverage high voter base to launch loyalty or feedback programs.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13A1B97B-75C0-7657-C9E8-D93818EA2AB3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Average Number of Voters in Each Country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18DA8-D0B2-6857-1009-5091725F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74" y="2039557"/>
            <a:ext cx="5758229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2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0FA647-C868-5713-3D26-221E9614A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912F2-77B7-BBC0-32D0-5DFA73CC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" y="120115"/>
            <a:ext cx="11983916" cy="66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12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A7BE7-296B-3C6A-6344-213055E71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8">
            <a:extLst>
              <a:ext uri="{FF2B5EF4-FFF2-40B4-BE49-F238E27FC236}">
                <a16:creationId xmlns:a16="http://schemas.microsoft.com/office/drawing/2014/main" id="{0809590E-DDD0-9E80-C283-4D3CA72B1DC0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Final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3D1D9-8FEE-1386-2DDF-0EE5A9B331A0}"/>
              </a:ext>
            </a:extLst>
          </p:cNvPr>
          <p:cNvSpPr txBox="1"/>
          <p:nvPr/>
        </p:nvSpPr>
        <p:spPr>
          <a:xfrm>
            <a:off x="66675" y="1136321"/>
            <a:ext cx="12013956" cy="2281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Expand into countries with high ratings but low restaurant counts (Indonesia, Philippines, Qatar, Turkey).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Tailor menus &amp; pricing to each country’s preferences.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Present restaurants as high-quality or unique to match what customers expect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Use data to select cities with the highest demand and lowest competition.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Strengthen online delivery &amp; table booking to boost customer satisfaction.</a:t>
            </a:r>
            <a:endParaRPr lang="en-US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88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DF6FE9-4912-2993-231F-3E7D6B6B0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7;p18">
            <a:extLst>
              <a:ext uri="{FF2B5EF4-FFF2-40B4-BE49-F238E27FC236}">
                <a16:creationId xmlns:a16="http://schemas.microsoft.com/office/drawing/2014/main" id="{A7165A24-3BC2-3737-6586-0D80926E0EF7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D5D52-6EF2-884F-315F-CBA9EEB041B7}"/>
              </a:ext>
            </a:extLst>
          </p:cNvPr>
          <p:cNvSpPr txBox="1"/>
          <p:nvPr/>
        </p:nvSpPr>
        <p:spPr>
          <a:xfrm>
            <a:off x="75467" y="1136321"/>
            <a:ext cx="12013956" cy="1809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are new markets with big potential.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Indonesia, Philippines, Qatar, Turkey emerge as prime opportunities.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Past experience can help ensure success in these new markets.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data-led expansion strategy will ensure smart growth and higher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901833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9A418-C920-2708-6B27-61C97327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9;p15">
            <a:extLst>
              <a:ext uri="{FF2B5EF4-FFF2-40B4-BE49-F238E27FC236}">
                <a16:creationId xmlns:a16="http://schemas.microsoft.com/office/drawing/2014/main" id="{FFB7C85C-BB63-EE03-43FC-20A640763A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931" y="0"/>
            <a:ext cx="39530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7B2B78-B488-2126-DBD5-F4A77EE73359}"/>
              </a:ext>
            </a:extLst>
          </p:cNvPr>
          <p:cNvSpPr txBox="1"/>
          <p:nvPr/>
        </p:nvSpPr>
        <p:spPr>
          <a:xfrm>
            <a:off x="84338" y="832853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u="sng" dirty="0">
                <a:solidFill>
                  <a:schemeClr val="lt1"/>
                </a:solidFill>
                <a:cs typeface="Arial" panose="020B0604020202020204" pitchFamily="34" charset="0"/>
              </a:rPr>
              <a:t>Project Objective:</a:t>
            </a:r>
            <a:endParaRPr lang="en-IN" sz="2400" dirty="0"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65D5D3-69E0-7D86-6601-0D10874E9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8" y="1499184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Zomato is exploring new opportunities for global restaurant expansion.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 key challenge is to determine: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🌍 </a:t>
            </a:r>
            <a:r>
              <a:rPr lang="en-US" sz="1800" b="1" dirty="0">
                <a:solidFill>
                  <a:schemeClr val="bg1"/>
                </a:solidFill>
              </a:rPr>
              <a:t>Markets with low competition but high customer satisfaction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🍽️ </a:t>
            </a:r>
            <a:r>
              <a:rPr lang="en-US" sz="1800" b="1" dirty="0">
                <a:solidFill>
                  <a:schemeClr val="bg1"/>
                </a:solidFill>
              </a:rPr>
              <a:t>Cuisines, price ranges, and services</a:t>
            </a:r>
            <a:r>
              <a:rPr lang="en-US" sz="1800" dirty="0">
                <a:solidFill>
                  <a:schemeClr val="bg1"/>
                </a:solidFill>
              </a:rPr>
              <a:t> (online delivery, table booking) that drive ratings and engagement..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  <a:r>
              <a:rPr lang="en-US" sz="1800" dirty="0">
                <a:solidFill>
                  <a:schemeClr val="bg1"/>
                </a:solidFill>
              </a:rPr>
              <a:t> Deliver </a:t>
            </a:r>
            <a:r>
              <a:rPr lang="en-US" sz="1800" b="1" dirty="0">
                <a:solidFill>
                  <a:schemeClr val="bg1"/>
                </a:solidFill>
              </a:rPr>
              <a:t>data-backed insights</a:t>
            </a:r>
            <a:r>
              <a:rPr lang="en-US" sz="1800" dirty="0">
                <a:solidFill>
                  <a:schemeClr val="bg1"/>
                </a:solidFill>
              </a:rPr>
              <a:t> to guide management in making smarter expansion and customer strategy decisions.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8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1B7AB0-E8A0-E767-4C2E-032F9804E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6;p16" title="Chart">
            <a:extLst>
              <a:ext uri="{FF2B5EF4-FFF2-40B4-BE49-F238E27FC236}">
                <a16:creationId xmlns:a16="http://schemas.microsoft.com/office/drawing/2014/main" id="{2C41248E-6984-849E-26F4-9EFC667915E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4622" y="1808859"/>
            <a:ext cx="3626498" cy="24868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8A1F7-2E5C-80EB-6ACA-56983BA92EAA}"/>
              </a:ext>
            </a:extLst>
          </p:cNvPr>
          <p:cNvSpPr txBox="1"/>
          <p:nvPr/>
        </p:nvSpPr>
        <p:spPr>
          <a:xfrm>
            <a:off x="383633" y="1440527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lvl="0">
              <a:buClr>
                <a:schemeClr val="lt1"/>
              </a:buClr>
              <a:buSzPts val="1600"/>
            </a:pPr>
            <a:r>
              <a:rPr lang="en-US" b="1" dirty="0">
                <a:solidFill>
                  <a:schemeClr val="lt1"/>
                </a:solidFill>
              </a:rPr>
              <a:t>Dataset Overview</a:t>
            </a:r>
          </a:p>
          <a:p>
            <a:pPr marL="127000" lvl="0">
              <a:buClr>
                <a:schemeClr val="lt1"/>
              </a:buClr>
              <a:buSzPts val="1600"/>
            </a:pPr>
            <a:endParaRPr lang="en-US" dirty="0">
              <a:solidFill>
                <a:schemeClr val="lt1"/>
              </a:solidFill>
            </a:endParaRP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Countries: 15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Cities: 142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Restaurants: 9,543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Cuisines: 1,825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Active Voters: 14,986</a:t>
            </a:r>
          </a:p>
          <a:p>
            <a:pPr marL="127000" lvl="0">
              <a:buClr>
                <a:schemeClr val="lt1"/>
              </a:buClr>
              <a:buSzPts val="1600"/>
            </a:pPr>
            <a:endParaRPr lang="en-US" dirty="0">
              <a:solidFill>
                <a:schemeClr val="lt1"/>
              </a:solidFill>
            </a:endParaRPr>
          </a:p>
          <a:p>
            <a:pPr marL="127000" lvl="0">
              <a:buClr>
                <a:schemeClr val="lt1"/>
              </a:buClr>
              <a:buSzPts val="1600"/>
            </a:pPr>
            <a:r>
              <a:rPr lang="en-IN" b="1" dirty="0">
                <a:solidFill>
                  <a:schemeClr val="bg1"/>
                </a:solidFill>
              </a:rPr>
              <a:t>Data Cleaning Steps</a:t>
            </a:r>
          </a:p>
          <a:p>
            <a:pPr marL="127000" lvl="0">
              <a:buClr>
                <a:schemeClr val="lt1"/>
              </a:buClr>
              <a:buSzPts val="1600"/>
            </a:pPr>
            <a:endParaRPr lang="en-US" dirty="0">
              <a:solidFill>
                <a:schemeClr val="lt1"/>
              </a:solidFill>
            </a:endParaRP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Addressed and cleaned the date column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Cleaned the “average cost for two” column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Standardized data using country codes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Extracted and added country names from another sheet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endParaRPr lang="en-US" sz="18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endParaRPr lang="en-US" sz="18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7" name="Google Shape;74;p16">
            <a:extLst>
              <a:ext uri="{FF2B5EF4-FFF2-40B4-BE49-F238E27FC236}">
                <a16:creationId xmlns:a16="http://schemas.microsoft.com/office/drawing/2014/main" id="{5EE019C2-2EC0-E9F1-45F7-72FB53554ADF}"/>
              </a:ext>
            </a:extLst>
          </p:cNvPr>
          <p:cNvSpPr txBox="1">
            <a:spLocks/>
          </p:cNvSpPr>
          <p:nvPr/>
        </p:nvSpPr>
        <p:spPr>
          <a:xfrm>
            <a:off x="546149" y="233859"/>
            <a:ext cx="3083400" cy="1575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IN" sz="2400" b="1" u="sng" dirty="0">
                <a:solidFill>
                  <a:schemeClr val="lt1"/>
                </a:solidFill>
                <a:latin typeface="+mn-lt"/>
              </a:rPr>
              <a:t>Zomato Data Overview:</a:t>
            </a:r>
          </a:p>
          <a:p>
            <a:pPr algn="ctr">
              <a:spcBef>
                <a:spcPts val="1200"/>
              </a:spcBef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5660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55449-F14B-BC1A-FC5F-276AD973E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2AADA8-9516-A5F3-D30A-506C29057B93}"/>
              </a:ext>
            </a:extLst>
          </p:cNvPr>
          <p:cNvSpPr txBox="1"/>
          <p:nvPr/>
        </p:nvSpPr>
        <p:spPr>
          <a:xfrm>
            <a:off x="331774" y="246184"/>
            <a:ext cx="1620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79DF9-C341-AED4-F51C-47E161941A9C}"/>
              </a:ext>
            </a:extLst>
          </p:cNvPr>
          <p:cNvSpPr txBox="1"/>
          <p:nvPr/>
        </p:nvSpPr>
        <p:spPr>
          <a:xfrm>
            <a:off x="331774" y="974535"/>
            <a:ext cx="117840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 lvl="0">
              <a:buClr>
                <a:schemeClr val="lt1"/>
              </a:buClr>
              <a:buSzPts val="1600"/>
            </a:pPr>
            <a:r>
              <a:rPr lang="en-US" b="1" dirty="0">
                <a:solidFill>
                  <a:schemeClr val="lt1"/>
                </a:solidFill>
              </a:rPr>
              <a:t>Data Cleaning &amp; Preparation</a:t>
            </a:r>
          </a:p>
          <a:p>
            <a:pPr marL="127000" lvl="0">
              <a:buClr>
                <a:schemeClr val="lt1"/>
              </a:buClr>
              <a:buSzPts val="1600"/>
            </a:pPr>
            <a:endParaRPr lang="en-US" dirty="0">
              <a:solidFill>
                <a:schemeClr val="lt1"/>
              </a:solidFill>
            </a:endParaRP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Filled missing values in “average cost for two” using each country’s mode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Formatted the date column; extracted date and month for further analysis</a:t>
            </a:r>
          </a:p>
          <a:p>
            <a:pPr marL="127000" lvl="0">
              <a:buClr>
                <a:schemeClr val="lt1"/>
              </a:buClr>
              <a:buSzPts val="1600"/>
            </a:pPr>
            <a:endParaRPr lang="en-US" dirty="0">
              <a:solidFill>
                <a:schemeClr val="lt1"/>
              </a:solidFill>
            </a:endParaRPr>
          </a:p>
          <a:p>
            <a:pPr marL="127000" lvl="0">
              <a:buClr>
                <a:schemeClr val="lt1"/>
              </a:buClr>
              <a:buSzPts val="1600"/>
            </a:pPr>
            <a:r>
              <a:rPr lang="en-IN" b="1" dirty="0">
                <a:solidFill>
                  <a:schemeClr val="bg1"/>
                </a:solidFill>
              </a:rPr>
              <a:t>Feature Creation</a:t>
            </a:r>
          </a:p>
          <a:p>
            <a:pPr marL="127000" lvl="0">
              <a:buClr>
                <a:schemeClr val="lt1"/>
              </a:buClr>
              <a:buSzPts val="1600"/>
            </a:pPr>
            <a:endParaRPr lang="en-US" dirty="0">
              <a:solidFill>
                <a:schemeClr val="lt1"/>
              </a:solidFill>
            </a:endParaRP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Created a new column combining currency symbols with “average cost for two” using IF and CONCAT formulas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r>
              <a:rPr lang="en-US" dirty="0">
                <a:solidFill>
                  <a:schemeClr val="lt1"/>
                </a:solidFill>
              </a:rPr>
              <a:t>Extracted year from the cleaned date column to enable future analysis with a year-based slicer</a:t>
            </a:r>
          </a:p>
          <a:p>
            <a:pPr marL="457200" lvl="0" indent="-330200">
              <a:buClr>
                <a:schemeClr val="lt1"/>
              </a:buClr>
              <a:buSzPts val="1600"/>
              <a:buChar char="●"/>
            </a:pPr>
            <a:endParaRPr lang="en-US" sz="18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endParaRPr lang="en-US" sz="1800" dirty="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endParaRPr lang="en-US" sz="1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5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C867D-883A-1D3C-8858-0D99E827C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200EB2-E2F5-69D5-33B3-20033EBCC323}"/>
              </a:ext>
            </a:extLst>
          </p:cNvPr>
          <p:cNvSpPr txBox="1"/>
          <p:nvPr/>
        </p:nvSpPr>
        <p:spPr>
          <a:xfrm>
            <a:off x="-154097" y="979489"/>
            <a:ext cx="6029325" cy="640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India dominates with 8,652 restaurants, far higher than all other countries.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second highest is UAE with just 434 restaurants, showing a large gap.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other countries have less than 300 restaurants each.</a:t>
            </a:r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Focus new restaurant openings in countries with fewer restaurants but stable markets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Leverage learnings from India to scale operations in these under-served countries.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Conduct feasibility studies for high-potential cities in these markets.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1E3D8267-0718-A7D9-5ECC-79E6A863F552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Number of Restaurants per Country</a:t>
            </a:r>
            <a:endParaRPr lang="en-IN" sz="2600" u="sng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0DE66-B907-5250-09A3-B550B6CFC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773" y="1696916"/>
            <a:ext cx="566700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5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85EDA-44B0-3B2E-683D-B91EBCC7B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CF6772-C201-759E-EE0F-B24A662D5FC1}"/>
              </a:ext>
            </a:extLst>
          </p:cNvPr>
          <p:cNvSpPr txBox="1"/>
          <p:nvPr/>
        </p:nvSpPr>
        <p:spPr>
          <a:xfrm>
            <a:off x="-154097" y="979489"/>
            <a:ext cx="6029325" cy="6082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Average ratings range from 2.77 to 4.46 across countries.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Philippines and Turkey show highest ratings (~4.3+)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countries have lower average ratings indicating quality/expectation gaps.</a:t>
            </a:r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Prioritize countries with high ratings but few restaurants 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premium or unique menus to match customer expectations.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Choose cities carefully using data on ratings and restaurant density.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9DD27EF7-F91C-E8EC-2A53-173B29E61FC3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Country-wise Average Rating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E84C6-1BBD-FC32-0839-EACEFA98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2423"/>
            <a:ext cx="5931877" cy="303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1CA77-8F19-9043-EA7C-83150FA68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90FBC3-7EB8-D4BA-1B55-406962EF7500}"/>
              </a:ext>
            </a:extLst>
          </p:cNvPr>
          <p:cNvSpPr txBox="1"/>
          <p:nvPr/>
        </p:nvSpPr>
        <p:spPr>
          <a:xfrm>
            <a:off x="-154097" y="979489"/>
            <a:ext cx="6029325" cy="5764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North Indian dominates (936 restaurants) followed by North Indian-Chinese (511).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Fast food, Café, and Bakery are also significant.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Dessert and Street Food have a small share but exist.</a:t>
            </a:r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Prioritize North Indian and Chinese for expansion and promotions.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 targeted campaigns for emerging cuisines (Dessert, Street Food).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Consider adding innovative fusion cuisines to attract new customers.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611CA4B3-DE50-3B15-F84A-052BF1B9C5DC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Top 10 Cuisines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E8DFF-BC92-FA80-19F7-AEF7EAE7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092" y="1811215"/>
            <a:ext cx="5870331" cy="30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7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12D75B-CB8C-0404-E483-AF933464F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5218D4-357E-46CC-E3F3-9962DBD46F0F}"/>
              </a:ext>
            </a:extLst>
          </p:cNvPr>
          <p:cNvSpPr txBox="1"/>
          <p:nvPr/>
        </p:nvSpPr>
        <p:spPr>
          <a:xfrm>
            <a:off x="-154097" y="979489"/>
            <a:ext cx="6029325" cy="4500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Huge cost variation — Singapore peaks at 10,108, many countries around 2,000–4,000.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countries (India, Philippines) much more affordable.</a:t>
            </a:r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Recommendations</a:t>
            </a:r>
            <a:endParaRPr lang="en-US" dirty="0">
              <a:solidFill>
                <a:schemeClr val="bg1"/>
              </a:solidFill>
            </a:endParaRP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Adjust pricing strategy per market; avoid one-size-fits-all.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Promote premium offerings in high-cost countries; budget-friendly bundles in low-cost ones.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lt1"/>
                </a:solidFill>
              </a:rPr>
              <a:t>Use insights to guide country-specific promotions.</a:t>
            </a: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4625FE49-3CC8-745B-0B07-3F2B3BCB8156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Country vs Average Cost for Two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2AB1C-F7E3-0947-06D9-F4961ECCC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0428"/>
            <a:ext cx="60007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6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66655-F506-9677-51EE-D7A7164C2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4840EC-C97D-0BCD-5BD6-ED274EC98596}"/>
              </a:ext>
            </a:extLst>
          </p:cNvPr>
          <p:cNvSpPr txBox="1"/>
          <p:nvPr/>
        </p:nvSpPr>
        <p:spPr>
          <a:xfrm>
            <a:off x="-154097" y="979489"/>
            <a:ext cx="6029325" cy="497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IN" b="1" dirty="0">
                <a:solidFill>
                  <a:schemeClr val="bg1"/>
                </a:solidFill>
              </a:rPr>
              <a:t>Insights</a:t>
            </a:r>
            <a:endParaRPr lang="en-US" dirty="0">
              <a:solidFill>
                <a:schemeClr val="bg1"/>
              </a:solidFill>
            </a:endParaRP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Steady growth from 2010 (1080) to 2018 (1102), with dips in some years.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Significant jump in 2011 and 2018.</a:t>
            </a:r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Analyze factors behind growth spikes (2011, 2018) to replicate in future.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Plan marketing pushes during historically strong years.</a:t>
            </a:r>
          </a:p>
          <a:p>
            <a:pPr marL="742950" lvl="0" indent="-28575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Prepare operations to handle more restaurants in the future.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4" name="Google Shape;87;p18">
            <a:extLst>
              <a:ext uri="{FF2B5EF4-FFF2-40B4-BE49-F238E27FC236}">
                <a16:creationId xmlns:a16="http://schemas.microsoft.com/office/drawing/2014/main" id="{01090B42-5807-2AA1-1084-DA8D97250360}"/>
              </a:ext>
            </a:extLst>
          </p:cNvPr>
          <p:cNvSpPr txBox="1">
            <a:spLocks/>
          </p:cNvSpPr>
          <p:nvPr/>
        </p:nvSpPr>
        <p:spPr>
          <a:xfrm>
            <a:off x="1310973" y="278218"/>
            <a:ext cx="8520600" cy="586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u="sng" dirty="0">
                <a:solidFill>
                  <a:schemeClr val="bg1"/>
                </a:solidFill>
                <a:latin typeface="+mn-lt"/>
              </a:rPr>
              <a:t>Number of Restaurants Each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5F3D3-BC00-0310-1B42-B2C9FB2F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9222"/>
            <a:ext cx="60293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3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895</Words>
  <Application>Microsoft Office PowerPoint</Application>
  <PresentationFormat>Widescreen</PresentationFormat>
  <Paragraphs>124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Restaurant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Sourav Raj</dc:creator>
  <cp:lastModifiedBy>Sourav Raj</cp:lastModifiedBy>
  <cp:revision>302</cp:revision>
  <dcterms:created xsi:type="dcterms:W3CDTF">2025-07-03T13:59:22Z</dcterms:created>
  <dcterms:modified xsi:type="dcterms:W3CDTF">2025-09-18T17:01:30Z</dcterms:modified>
</cp:coreProperties>
</file>