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2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90"/>
      </p:cViewPr>
      <p:guideLst>
        <p:guide orient="horz" pos="42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3D8AB-3AD2-407B-B34F-DB55480A76E5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9096-87EC-43F5-A7A3-E62A0AA5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179146" y="116633"/>
            <a:ext cx="5552822" cy="6480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grpSp>
        <p:nvGrpSpPr>
          <p:cNvPr id="105" name="Gruppieren 104"/>
          <p:cNvGrpSpPr/>
          <p:nvPr/>
        </p:nvGrpSpPr>
        <p:grpSpPr>
          <a:xfrm>
            <a:off x="2473349" y="476672"/>
            <a:ext cx="4629349" cy="2592288"/>
            <a:chOff x="2689373" y="1268760"/>
            <a:chExt cx="4629349" cy="2592288"/>
          </a:xfrm>
        </p:grpSpPr>
        <p:sp>
          <p:nvSpPr>
            <p:cNvPr id="6" name="Rechteck 5"/>
            <p:cNvSpPr/>
            <p:nvPr/>
          </p:nvSpPr>
          <p:spPr>
            <a:xfrm>
              <a:off x="2689373" y="1268760"/>
              <a:ext cx="4629349" cy="259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smtClean="0"/>
                <a:t>Service </a:t>
              </a:r>
              <a:r>
                <a:rPr lang="en-US" sz="1200" b="1" dirty="0" smtClean="0"/>
                <a:t>Component 1</a:t>
              </a:r>
              <a:endParaRPr lang="en-US" sz="1200" b="1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76743" y="3068960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Allocation Constraints</a:t>
              </a:r>
              <a:endParaRPr lang="en-US" sz="1100" b="1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67843" y="1565176"/>
              <a:ext cx="3854463" cy="1431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366882" y="256490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366882" y="1853208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366882" y="220486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3176742" y="3441536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Affinity Constraints</a:t>
              </a:r>
              <a:endParaRPr lang="en-US" sz="1100" b="1" dirty="0"/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2481680" y="3356992"/>
            <a:ext cx="4629349" cy="2592288"/>
            <a:chOff x="2689373" y="1268760"/>
            <a:chExt cx="4629349" cy="2592288"/>
          </a:xfrm>
        </p:grpSpPr>
        <p:sp>
          <p:nvSpPr>
            <p:cNvPr id="107" name="Rechteck 106"/>
            <p:cNvSpPr/>
            <p:nvPr/>
          </p:nvSpPr>
          <p:spPr>
            <a:xfrm>
              <a:off x="2689373" y="1268760"/>
              <a:ext cx="4629349" cy="259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smtClean="0"/>
                <a:t>Service </a:t>
              </a:r>
              <a:r>
                <a:rPr lang="en-US" sz="1200" b="1" dirty="0" smtClean="0"/>
                <a:t>Component N</a:t>
              </a:r>
              <a:endParaRPr lang="en-US" sz="1200" b="1" dirty="0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176743" y="3068960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Allocation Constraints</a:t>
              </a:r>
              <a:endParaRPr lang="en-US" sz="1100" b="1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167843" y="1565176"/>
              <a:ext cx="3854463" cy="1431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366882" y="256490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366882" y="1853208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3366882" y="220486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3176742" y="3441536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Affinity Constraints</a:t>
              </a:r>
              <a:endParaRPr lang="en-US" sz="1100" b="1" dirty="0"/>
            </a:p>
          </p:txBody>
        </p:sp>
      </p:grpSp>
      <p:sp>
        <p:nvSpPr>
          <p:cNvPr id="114" name="Textfeld 113"/>
          <p:cNvSpPr txBox="1"/>
          <p:nvPr/>
        </p:nvSpPr>
        <p:spPr>
          <a:xfrm>
            <a:off x="4661105" y="29419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hteck 112"/>
          <p:cNvSpPr/>
          <p:nvPr/>
        </p:nvSpPr>
        <p:spPr>
          <a:xfrm>
            <a:off x="2486624" y="6093296"/>
            <a:ext cx="4626864" cy="30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</a:t>
            </a:r>
            <a:r>
              <a:rPr lang="en-US" sz="1100" b="1" dirty="0" smtClean="0"/>
              <a:t>Section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258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44624"/>
            <a:ext cx="5400600" cy="633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6" name="Rechteck 5"/>
          <p:cNvSpPr/>
          <p:nvPr/>
        </p:nvSpPr>
        <p:spPr>
          <a:xfrm>
            <a:off x="2129899" y="404663"/>
            <a:ext cx="4629349" cy="460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Virtual Machine Description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2608369" y="701079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</a:t>
            </a:r>
            <a:r>
              <a:rPr lang="en-US" sz="1100" b="1" dirty="0" smtClean="0"/>
              <a:t>(id=1)</a:t>
            </a:r>
            <a:endParaRPr lang="en-US" sz="1100" b="1" dirty="0"/>
          </a:p>
        </p:txBody>
      </p:sp>
      <p:sp>
        <p:nvSpPr>
          <p:cNvPr id="20" name="Rechteck 19"/>
          <p:cNvSpPr/>
          <p:nvPr/>
        </p:nvSpPr>
        <p:spPr>
          <a:xfrm>
            <a:off x="2608368" y="1095007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</a:t>
            </a:r>
            <a:r>
              <a:rPr lang="en-US" sz="1100" b="1" dirty="0" smtClean="0"/>
              <a:t>(id=2)</a:t>
            </a:r>
            <a:endParaRPr lang="en-US" sz="1100" b="1" dirty="0"/>
          </a:p>
        </p:txBody>
      </p:sp>
      <p:sp>
        <p:nvSpPr>
          <p:cNvPr id="21" name="Rechteck 20"/>
          <p:cNvSpPr/>
          <p:nvPr/>
        </p:nvSpPr>
        <p:spPr>
          <a:xfrm>
            <a:off x="2608367" y="1772816"/>
            <a:ext cx="3852431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Affinity Section</a:t>
            </a:r>
            <a:endParaRPr lang="en-US" sz="1200" b="1" dirty="0"/>
          </a:p>
        </p:txBody>
      </p:sp>
      <p:sp>
        <p:nvSpPr>
          <p:cNvPr id="22" name="Rechteck 21"/>
          <p:cNvSpPr/>
          <p:nvPr/>
        </p:nvSpPr>
        <p:spPr>
          <a:xfrm>
            <a:off x="3006749" y="2046929"/>
            <a:ext cx="3207590" cy="123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Affinity Rule (low)</a:t>
            </a:r>
            <a:endParaRPr lang="en-US" sz="1100" b="1" dirty="0"/>
          </a:p>
        </p:txBody>
      </p:sp>
      <p:sp>
        <p:nvSpPr>
          <p:cNvPr id="24" name="Rechteck 23"/>
          <p:cNvSpPr/>
          <p:nvPr/>
        </p:nvSpPr>
        <p:spPr>
          <a:xfrm>
            <a:off x="2123728" y="5157192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114429" y="5566937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114428" y="5949280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9" name="Rechteck 28"/>
          <p:cNvSpPr/>
          <p:nvPr/>
        </p:nvSpPr>
        <p:spPr>
          <a:xfrm>
            <a:off x="3125125" y="2276872"/>
            <a:ext cx="2959227" cy="93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0" name="Rechteck 29"/>
          <p:cNvSpPr/>
          <p:nvPr/>
        </p:nvSpPr>
        <p:spPr>
          <a:xfrm>
            <a:off x="3250380" y="2539615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 (id=1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1" name="Rechteck 30"/>
          <p:cNvSpPr/>
          <p:nvPr/>
        </p:nvSpPr>
        <p:spPr>
          <a:xfrm>
            <a:off x="3250379" y="2865253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 (id=2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2" name="Rechteck 31"/>
          <p:cNvSpPr/>
          <p:nvPr/>
        </p:nvSpPr>
        <p:spPr>
          <a:xfrm>
            <a:off x="3004715" y="3487088"/>
            <a:ext cx="3207590" cy="131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Affinity Rule (high)</a:t>
            </a:r>
            <a:endParaRPr lang="en-US" sz="1100" b="1" dirty="0"/>
          </a:p>
        </p:txBody>
      </p:sp>
      <p:sp>
        <p:nvSpPr>
          <p:cNvPr id="33" name="Rechteck 32"/>
          <p:cNvSpPr/>
          <p:nvPr/>
        </p:nvSpPr>
        <p:spPr>
          <a:xfrm>
            <a:off x="3123091" y="3758413"/>
            <a:ext cx="2959227" cy="93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4" name="Rechteck 33"/>
          <p:cNvSpPr/>
          <p:nvPr/>
        </p:nvSpPr>
        <p:spPr>
          <a:xfrm>
            <a:off x="3248346" y="4021156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Component(id=x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5" name="Rechteck 34"/>
          <p:cNvSpPr/>
          <p:nvPr/>
        </p:nvSpPr>
        <p:spPr>
          <a:xfrm>
            <a:off x="3248345" y="4346794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</a:t>
            </a:r>
            <a:r>
              <a:rPr lang="en-US" sz="1000" b="1" dirty="0" smtClean="0"/>
              <a:t>(id=y)</a:t>
            </a:r>
            <a:endParaRPr lang="en-US" sz="1000" b="1" dirty="0"/>
          </a:p>
        </p:txBody>
      </p:sp>
      <p:cxnSp>
        <p:nvCxnSpPr>
          <p:cNvPr id="3" name="Gewinkelte Verbindung 2"/>
          <p:cNvCxnSpPr>
            <a:stCxn id="30" idx="3"/>
            <a:endCxn id="8" idx="3"/>
          </p:cNvCxnSpPr>
          <p:nvPr/>
        </p:nvCxnSpPr>
        <p:spPr>
          <a:xfrm flipV="1">
            <a:off x="5962645" y="861895"/>
            <a:ext cx="500187" cy="1791783"/>
          </a:xfrm>
          <a:prstGeom prst="bentConnector3">
            <a:avLst>
              <a:gd name="adj1" fmla="val 1802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31" idx="3"/>
            <a:endCxn id="20" idx="3"/>
          </p:cNvCxnSpPr>
          <p:nvPr/>
        </p:nvCxnSpPr>
        <p:spPr>
          <a:xfrm flipV="1">
            <a:off x="5962644" y="1255823"/>
            <a:ext cx="500187" cy="1723493"/>
          </a:xfrm>
          <a:prstGeom prst="bentConnector3">
            <a:avLst>
              <a:gd name="adj1" fmla="val 20257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113"/>
          <p:cNvSpPr txBox="1"/>
          <p:nvPr/>
        </p:nvSpPr>
        <p:spPr>
          <a:xfrm>
            <a:off x="4362900" y="13314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44624"/>
            <a:ext cx="5400600" cy="6696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6" name="Rechteck 5"/>
          <p:cNvSpPr/>
          <p:nvPr/>
        </p:nvSpPr>
        <p:spPr>
          <a:xfrm>
            <a:off x="2129899" y="332656"/>
            <a:ext cx="4629349" cy="1152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Virtual Machine Description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2608369" y="629072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</a:t>
            </a:r>
            <a:r>
              <a:rPr lang="en-US" sz="1100" b="1" dirty="0" smtClean="0"/>
              <a:t>(id=1)</a:t>
            </a:r>
            <a:endParaRPr lang="en-US" sz="1100" b="1" dirty="0"/>
          </a:p>
        </p:txBody>
      </p:sp>
      <p:sp>
        <p:nvSpPr>
          <p:cNvPr id="20" name="Rechteck 19"/>
          <p:cNvSpPr/>
          <p:nvPr/>
        </p:nvSpPr>
        <p:spPr>
          <a:xfrm>
            <a:off x="2608368" y="1023000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</a:t>
            </a:r>
            <a:r>
              <a:rPr lang="en-US" sz="1100" b="1" dirty="0" smtClean="0"/>
              <a:t>(id=2)</a:t>
            </a:r>
            <a:endParaRPr lang="en-US" sz="1100" b="1" dirty="0"/>
          </a:p>
        </p:txBody>
      </p:sp>
      <p:sp>
        <p:nvSpPr>
          <p:cNvPr id="24" name="Rechteck 23"/>
          <p:cNvSpPr/>
          <p:nvPr/>
        </p:nvSpPr>
        <p:spPr>
          <a:xfrm>
            <a:off x="2123728" y="1556792"/>
            <a:ext cx="4629349" cy="432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114429" y="5998985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114428" y="6381328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1" name="Rechteck 20"/>
          <p:cNvSpPr/>
          <p:nvPr/>
        </p:nvSpPr>
        <p:spPr>
          <a:xfrm>
            <a:off x="2608368" y="2524265"/>
            <a:ext cx="3854463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Cost</a:t>
            </a:r>
            <a:endParaRPr lang="en-US" sz="1200" b="1" dirty="0"/>
          </a:p>
        </p:txBody>
      </p:sp>
      <p:sp>
        <p:nvSpPr>
          <p:cNvPr id="22" name="Rechteck 21"/>
          <p:cNvSpPr/>
          <p:nvPr/>
        </p:nvSpPr>
        <p:spPr>
          <a:xfrm>
            <a:off x="2771800" y="2780928"/>
            <a:ext cx="3444442" cy="1156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Price (3,40 </a:t>
            </a:r>
            <a:r>
              <a:rPr lang="en-US" sz="1100" b="1" dirty="0" smtClean="0"/>
              <a:t>EUR/h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29" name="Rechteck 28"/>
          <p:cNvSpPr/>
          <p:nvPr/>
        </p:nvSpPr>
        <p:spPr>
          <a:xfrm>
            <a:off x="3125399" y="2995646"/>
            <a:ext cx="2960788" cy="87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0" name="Rechteck 29"/>
          <p:cNvSpPr/>
          <p:nvPr/>
        </p:nvSpPr>
        <p:spPr>
          <a:xfrm>
            <a:off x="3250720" y="3240993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 (id=1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1" name="Rechteck 30"/>
          <p:cNvSpPr/>
          <p:nvPr/>
        </p:nvSpPr>
        <p:spPr>
          <a:xfrm>
            <a:off x="3250719" y="3545070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 (id=2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2" name="Rechteck 31"/>
          <p:cNvSpPr/>
          <p:nvPr/>
        </p:nvSpPr>
        <p:spPr>
          <a:xfrm>
            <a:off x="2771800" y="4077072"/>
            <a:ext cx="3442407" cy="1223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Price (2,20 EUR/h)</a:t>
            </a:r>
            <a:endParaRPr lang="en-US" sz="1100" b="1" dirty="0"/>
          </a:p>
        </p:txBody>
      </p:sp>
      <p:sp>
        <p:nvSpPr>
          <p:cNvPr id="33" name="Rechteck 32"/>
          <p:cNvSpPr/>
          <p:nvPr/>
        </p:nvSpPr>
        <p:spPr>
          <a:xfrm>
            <a:off x="3123363" y="4330432"/>
            <a:ext cx="2960788" cy="87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4" name="Rechteck 33"/>
          <p:cNvSpPr/>
          <p:nvPr/>
        </p:nvSpPr>
        <p:spPr>
          <a:xfrm>
            <a:off x="3248685" y="4575779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</a:t>
            </a:r>
            <a:r>
              <a:rPr lang="en-US" sz="1000" b="1" dirty="0" smtClean="0"/>
              <a:t>Component(id=x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35" name="Rechteck 34"/>
          <p:cNvSpPr/>
          <p:nvPr/>
        </p:nvSpPr>
        <p:spPr>
          <a:xfrm>
            <a:off x="3248684" y="4879856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</a:t>
            </a:r>
            <a:r>
              <a:rPr lang="en-US" sz="1000" b="1" dirty="0" smtClean="0"/>
              <a:t>(id=y)</a:t>
            </a:r>
            <a:endParaRPr lang="en-US" sz="1000" b="1" dirty="0"/>
          </a:p>
        </p:txBody>
      </p:sp>
      <p:cxnSp>
        <p:nvCxnSpPr>
          <p:cNvPr id="3" name="Gewinkelte Verbindung 2"/>
          <p:cNvCxnSpPr>
            <a:stCxn id="30" idx="3"/>
            <a:endCxn id="8" idx="3"/>
          </p:cNvCxnSpPr>
          <p:nvPr/>
        </p:nvCxnSpPr>
        <p:spPr>
          <a:xfrm flipV="1">
            <a:off x="5964416" y="789888"/>
            <a:ext cx="498416" cy="2557616"/>
          </a:xfrm>
          <a:prstGeom prst="bentConnector3">
            <a:avLst>
              <a:gd name="adj1" fmla="val 1866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31" idx="3"/>
            <a:endCxn id="20" idx="3"/>
          </p:cNvCxnSpPr>
          <p:nvPr/>
        </p:nvCxnSpPr>
        <p:spPr>
          <a:xfrm flipV="1">
            <a:off x="5964415" y="1183816"/>
            <a:ext cx="498416" cy="2467765"/>
          </a:xfrm>
          <a:prstGeom prst="bentConnector3">
            <a:avLst>
              <a:gd name="adj1" fmla="val 229442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19"/>
          <p:cNvSpPr/>
          <p:nvPr/>
        </p:nvSpPr>
        <p:spPr>
          <a:xfrm>
            <a:off x="2608367" y="1824504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Trust</a:t>
            </a:r>
            <a:endParaRPr lang="en-US" sz="1100" b="1" dirty="0"/>
          </a:p>
        </p:txBody>
      </p:sp>
      <p:sp>
        <p:nvSpPr>
          <p:cNvPr id="26" name="Rechteck 19"/>
          <p:cNvSpPr/>
          <p:nvPr/>
        </p:nvSpPr>
        <p:spPr>
          <a:xfrm>
            <a:off x="2608366" y="2171017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Risk</a:t>
            </a:r>
            <a:endParaRPr lang="en-US" sz="1100" b="1" dirty="0"/>
          </a:p>
        </p:txBody>
      </p:sp>
      <p:sp>
        <p:nvSpPr>
          <p:cNvPr id="36" name="Rechteck 19"/>
          <p:cNvSpPr/>
          <p:nvPr/>
        </p:nvSpPr>
        <p:spPr>
          <a:xfrm>
            <a:off x="2603534" y="5485386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Eco Efficiency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991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10457" y="836712"/>
            <a:ext cx="4360587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38" name="Rechteck 37"/>
          <p:cNvSpPr/>
          <p:nvPr/>
        </p:nvSpPr>
        <p:spPr>
          <a:xfrm>
            <a:off x="2081486" y="1268760"/>
            <a:ext cx="3815488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Description Section</a:t>
            </a:r>
            <a:endParaRPr lang="en-US" sz="1200" b="1" dirty="0"/>
          </a:p>
        </p:txBody>
      </p:sp>
      <p:sp>
        <p:nvSpPr>
          <p:cNvPr id="36" name="Rechteck 35"/>
          <p:cNvSpPr/>
          <p:nvPr/>
        </p:nvSpPr>
        <p:spPr>
          <a:xfrm>
            <a:off x="2074324" y="1700808"/>
            <a:ext cx="3815488" cy="18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4" name="Rechteck 23"/>
          <p:cNvSpPr/>
          <p:nvPr/>
        </p:nvSpPr>
        <p:spPr>
          <a:xfrm>
            <a:off x="2324884" y="2420888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Risk Section</a:t>
            </a:r>
            <a:endParaRPr lang="en-US" sz="1200" b="1" dirty="0"/>
          </a:p>
        </p:txBody>
      </p:sp>
      <p:sp>
        <p:nvSpPr>
          <p:cNvPr id="25" name="Rechteck 24"/>
          <p:cNvSpPr/>
          <p:nvPr/>
        </p:nvSpPr>
        <p:spPr>
          <a:xfrm>
            <a:off x="2335716" y="2766060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Eco Efficiency</a:t>
            </a:r>
            <a:endParaRPr lang="en-US" sz="1200" b="1" dirty="0"/>
          </a:p>
        </p:txBody>
      </p:sp>
      <p:sp>
        <p:nvSpPr>
          <p:cNvPr id="26" name="Rechteck 25"/>
          <p:cNvSpPr/>
          <p:nvPr/>
        </p:nvSpPr>
        <p:spPr>
          <a:xfrm>
            <a:off x="2335716" y="3111232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Cost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074323" y="3622721"/>
            <a:ext cx="38154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074322" y="3982761"/>
            <a:ext cx="38154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3" name="Rechteck 22"/>
          <p:cNvSpPr/>
          <p:nvPr/>
        </p:nvSpPr>
        <p:spPr>
          <a:xfrm>
            <a:off x="2335716" y="2060848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Trust Section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6156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16890" y="44624"/>
            <a:ext cx="5891513" cy="6768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Manifest</a:t>
            </a:r>
            <a:endParaRPr lang="en-US" sz="1600" b="1" dirty="0"/>
          </a:p>
        </p:txBody>
      </p:sp>
      <p:sp>
        <p:nvSpPr>
          <p:cNvPr id="11" name="Geschweifte Klammer rechts 10"/>
          <p:cNvSpPr/>
          <p:nvPr/>
        </p:nvSpPr>
        <p:spPr>
          <a:xfrm flipH="1">
            <a:off x="1575495" y="404665"/>
            <a:ext cx="360040" cy="20162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93557" y="274004"/>
            <a:ext cx="954107" cy="22848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Specified by SP</a:t>
            </a:r>
          </a:p>
          <a:p>
            <a:pPr algn="ctr"/>
            <a:r>
              <a:rPr lang="en-US" sz="1200" dirty="0" smtClean="0"/>
              <a:t>Each </a:t>
            </a:r>
            <a:r>
              <a:rPr lang="en-US" sz="1200" dirty="0" smtClean="0"/>
              <a:t>service component definition </a:t>
            </a:r>
            <a:endParaRPr lang="en-US" sz="1200" dirty="0" smtClean="0"/>
          </a:p>
          <a:p>
            <a:pPr algn="ctr"/>
            <a:r>
              <a:rPr lang="en-US" sz="1200" dirty="0" smtClean="0"/>
              <a:t>represents a group of VS instances</a:t>
            </a:r>
          </a:p>
          <a:p>
            <a:pPr algn="ctr"/>
            <a:r>
              <a:rPr lang="en-US" sz="1200" dirty="0" smtClean="0"/>
              <a:t>at runtime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93557" y="3972269"/>
            <a:ext cx="954107" cy="23832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Generated by IP</a:t>
            </a:r>
          </a:p>
          <a:p>
            <a:pPr algn="ctr"/>
            <a:r>
              <a:rPr lang="en-US" sz="1200" dirty="0" smtClean="0"/>
              <a:t>Each virtual system  </a:t>
            </a:r>
            <a:r>
              <a:rPr lang="en-US" sz="1200" dirty="0" smtClean="0"/>
              <a:t>collection</a:t>
            </a:r>
            <a:endParaRPr lang="en-US" sz="1200" dirty="0" smtClean="0"/>
          </a:p>
          <a:p>
            <a:pPr algn="ctr"/>
            <a:r>
              <a:rPr lang="en-US" sz="1200" dirty="0" smtClean="0"/>
              <a:t>refers </a:t>
            </a:r>
            <a:r>
              <a:rPr lang="en-US" sz="1200" dirty="0" smtClean="0"/>
              <a:t> to </a:t>
            </a:r>
            <a:r>
              <a:rPr lang="en-US" sz="1200" dirty="0" smtClean="0"/>
              <a:t>a </a:t>
            </a:r>
            <a:r>
              <a:rPr lang="en-US" sz="1200" dirty="0" smtClean="0"/>
              <a:t>service component in </a:t>
            </a:r>
            <a:r>
              <a:rPr lang="en-US" sz="1200" dirty="0" smtClean="0"/>
              <a:t>the</a:t>
            </a:r>
          </a:p>
          <a:p>
            <a:pPr algn="ctr"/>
            <a:r>
              <a:rPr lang="en-US" sz="1200" dirty="0" smtClean="0"/>
              <a:t>Virtual machine description</a:t>
            </a:r>
            <a:endParaRPr lang="en-US" sz="1200" dirty="0"/>
          </a:p>
        </p:txBody>
      </p:sp>
      <p:sp>
        <p:nvSpPr>
          <p:cNvPr id="19" name="Geschweifte Klammer rechts 18"/>
          <p:cNvSpPr/>
          <p:nvPr/>
        </p:nvSpPr>
        <p:spPr>
          <a:xfrm flipH="1">
            <a:off x="1575495" y="3528412"/>
            <a:ext cx="360040" cy="32403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2843806" y="404665"/>
            <a:ext cx="5111743" cy="2376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sp>
        <p:nvSpPr>
          <p:cNvPr id="36" name="Rechteck 35"/>
          <p:cNvSpPr/>
          <p:nvPr/>
        </p:nvSpPr>
        <p:spPr>
          <a:xfrm>
            <a:off x="3766031" y="764704"/>
            <a:ext cx="267004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Component </a:t>
            </a:r>
            <a:r>
              <a:rPr lang="en-US" sz="1200" b="1" dirty="0" smtClean="0"/>
              <a:t>(id=1)</a:t>
            </a:r>
            <a:endParaRPr lang="en-US" sz="1200" b="1" dirty="0"/>
          </a:p>
        </p:txBody>
      </p:sp>
      <p:sp>
        <p:nvSpPr>
          <p:cNvPr id="37" name="Rechteck 36"/>
          <p:cNvSpPr/>
          <p:nvPr/>
        </p:nvSpPr>
        <p:spPr>
          <a:xfrm>
            <a:off x="3948618" y="1398289"/>
            <a:ext cx="2280346" cy="23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/>
              <a:t>Allocation Constraints</a:t>
            </a:r>
          </a:p>
        </p:txBody>
      </p:sp>
      <p:sp>
        <p:nvSpPr>
          <p:cNvPr id="41" name="Rechteck 40"/>
          <p:cNvSpPr/>
          <p:nvPr/>
        </p:nvSpPr>
        <p:spPr>
          <a:xfrm>
            <a:off x="3943007" y="1071693"/>
            <a:ext cx="2280346" cy="25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/>
              <a:t>OVF Definition</a:t>
            </a:r>
            <a:endParaRPr lang="en-US" sz="900" b="1" dirty="0"/>
          </a:p>
        </p:txBody>
      </p:sp>
      <p:sp>
        <p:nvSpPr>
          <p:cNvPr id="39" name="Rechteck 38"/>
          <p:cNvSpPr/>
          <p:nvPr/>
        </p:nvSpPr>
        <p:spPr>
          <a:xfrm>
            <a:off x="3948618" y="1700808"/>
            <a:ext cx="2280346" cy="21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Affinity Constraints</a:t>
            </a:r>
            <a:endParaRPr lang="en-US" sz="1000" b="1" dirty="0"/>
          </a:p>
        </p:txBody>
      </p:sp>
      <p:sp>
        <p:nvSpPr>
          <p:cNvPr id="40" name="Rechteck 39"/>
          <p:cNvSpPr/>
          <p:nvPr/>
        </p:nvSpPr>
        <p:spPr>
          <a:xfrm>
            <a:off x="3774160" y="2060848"/>
            <a:ext cx="2670048" cy="27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 smtClean="0"/>
              <a:t>Service Component </a:t>
            </a:r>
            <a:r>
              <a:rPr lang="en-US" sz="1200" b="1" dirty="0" smtClean="0"/>
              <a:t>(id=2)</a:t>
            </a:r>
            <a:endParaRPr lang="en-US" sz="1200" b="1" dirty="0"/>
          </a:p>
        </p:txBody>
      </p:sp>
      <p:sp>
        <p:nvSpPr>
          <p:cNvPr id="13" name="Rechteck 12"/>
          <p:cNvSpPr/>
          <p:nvPr/>
        </p:nvSpPr>
        <p:spPr>
          <a:xfrm>
            <a:off x="2843807" y="3528412"/>
            <a:ext cx="5111743" cy="324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Infrastructure Provider Extensions</a:t>
            </a:r>
            <a:endParaRPr lang="en-US" sz="1400" b="1" dirty="0"/>
          </a:p>
        </p:txBody>
      </p:sp>
      <p:sp>
        <p:nvSpPr>
          <p:cNvPr id="48" name="Rechteck 47"/>
          <p:cNvSpPr/>
          <p:nvPr/>
        </p:nvSpPr>
        <p:spPr>
          <a:xfrm>
            <a:off x="3203848" y="3855946"/>
            <a:ext cx="3960440" cy="2848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Incarnated </a:t>
            </a:r>
            <a:r>
              <a:rPr lang="en-US" sz="1200" b="1" dirty="0" smtClean="0"/>
              <a:t>Service Components</a:t>
            </a:r>
            <a:endParaRPr lang="en-US" sz="1200" b="1" dirty="0"/>
          </a:p>
        </p:txBody>
      </p:sp>
      <p:sp>
        <p:nvSpPr>
          <p:cNvPr id="49" name="Rechteck 48"/>
          <p:cNvSpPr/>
          <p:nvPr/>
        </p:nvSpPr>
        <p:spPr>
          <a:xfrm>
            <a:off x="3747287" y="4100507"/>
            <a:ext cx="2834370" cy="2131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Incarnated </a:t>
            </a:r>
            <a:r>
              <a:rPr lang="en-US" sz="1100" b="1" dirty="0" smtClean="0"/>
              <a:t>Service Component </a:t>
            </a:r>
            <a:r>
              <a:rPr lang="en-US" sz="1100" b="1" dirty="0" smtClean="0"/>
              <a:t>(id=1)</a:t>
            </a:r>
            <a:endParaRPr lang="en-US" sz="1100" b="1" dirty="0"/>
          </a:p>
        </p:txBody>
      </p:sp>
      <p:sp>
        <p:nvSpPr>
          <p:cNvPr id="51" name="Rechteck 50"/>
          <p:cNvSpPr/>
          <p:nvPr/>
        </p:nvSpPr>
        <p:spPr>
          <a:xfrm>
            <a:off x="3938796" y="4349465"/>
            <a:ext cx="2375931" cy="1839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/>
              <a:t>OVF Definition</a:t>
            </a:r>
            <a:endParaRPr lang="en-US" sz="1000" b="1" dirty="0"/>
          </a:p>
        </p:txBody>
      </p:sp>
      <p:sp>
        <p:nvSpPr>
          <p:cNvPr id="53" name="Rechteck 52"/>
          <p:cNvSpPr/>
          <p:nvPr/>
        </p:nvSpPr>
        <p:spPr>
          <a:xfrm>
            <a:off x="3731135" y="6304218"/>
            <a:ext cx="284447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/>
              <a:t>Incarnated </a:t>
            </a:r>
            <a:r>
              <a:rPr lang="en-US" sz="1100" b="1" dirty="0" smtClean="0"/>
              <a:t>Service Component </a:t>
            </a:r>
            <a:r>
              <a:rPr lang="en-US" sz="1100" b="1" dirty="0"/>
              <a:t>(</a:t>
            </a:r>
            <a:r>
              <a:rPr lang="en-US" sz="1100" b="1" dirty="0" smtClean="0"/>
              <a:t>id=2)</a:t>
            </a:r>
            <a:endParaRPr lang="en-US" sz="1100" b="1" dirty="0"/>
          </a:p>
        </p:txBody>
      </p:sp>
      <p:sp>
        <p:nvSpPr>
          <p:cNvPr id="54" name="Rechteck 53"/>
          <p:cNvSpPr/>
          <p:nvPr/>
        </p:nvSpPr>
        <p:spPr>
          <a:xfrm>
            <a:off x="4096465" y="5173193"/>
            <a:ext cx="2059711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/>
              <a:t>Virtual System Collection</a:t>
            </a:r>
            <a:endParaRPr lang="en-US" sz="900" b="1" dirty="0"/>
          </a:p>
        </p:txBody>
      </p:sp>
      <p:sp>
        <p:nvSpPr>
          <p:cNvPr id="55" name="Rechteck 54"/>
          <p:cNvSpPr/>
          <p:nvPr/>
        </p:nvSpPr>
        <p:spPr>
          <a:xfrm>
            <a:off x="4105114" y="4604563"/>
            <a:ext cx="2059711" cy="226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Files</a:t>
            </a:r>
            <a:endParaRPr lang="en-US" sz="900" b="1" dirty="0"/>
          </a:p>
        </p:txBody>
      </p:sp>
      <p:sp>
        <p:nvSpPr>
          <p:cNvPr id="56" name="Rechteck 55"/>
          <p:cNvSpPr/>
          <p:nvPr/>
        </p:nvSpPr>
        <p:spPr>
          <a:xfrm>
            <a:off x="4105114" y="4882276"/>
            <a:ext cx="2059711" cy="226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Disks</a:t>
            </a:r>
            <a:endParaRPr lang="en-US" sz="900" b="1" dirty="0"/>
          </a:p>
        </p:txBody>
      </p:sp>
      <p:sp>
        <p:nvSpPr>
          <p:cNvPr id="57" name="Rechteck 56"/>
          <p:cNvSpPr/>
          <p:nvPr/>
        </p:nvSpPr>
        <p:spPr>
          <a:xfrm>
            <a:off x="4159529" y="5447672"/>
            <a:ext cx="1948865" cy="26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700" b="1" dirty="0" smtClean="0"/>
              <a:t>Virtual System (instance 1)</a:t>
            </a:r>
            <a:endParaRPr lang="en-US" sz="700" b="1" dirty="0"/>
          </a:p>
        </p:txBody>
      </p:sp>
      <p:sp>
        <p:nvSpPr>
          <p:cNvPr id="58" name="Rechteck 57"/>
          <p:cNvSpPr/>
          <p:nvPr/>
        </p:nvSpPr>
        <p:spPr>
          <a:xfrm>
            <a:off x="4159529" y="5762144"/>
            <a:ext cx="1948865" cy="26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700" b="1" dirty="0" smtClean="0"/>
              <a:t>Virtual System (instance 2)</a:t>
            </a:r>
            <a:endParaRPr lang="en-US" sz="700" b="1" dirty="0"/>
          </a:p>
        </p:txBody>
      </p:sp>
      <p:sp>
        <p:nvSpPr>
          <p:cNvPr id="60" name="Rechteck 59"/>
          <p:cNvSpPr/>
          <p:nvPr/>
        </p:nvSpPr>
        <p:spPr>
          <a:xfrm>
            <a:off x="2843805" y="2842775"/>
            <a:ext cx="5111743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TREC Section</a:t>
            </a:r>
            <a:endParaRPr lang="en-US" sz="1400" b="1" dirty="0"/>
          </a:p>
        </p:txBody>
      </p:sp>
      <p:sp>
        <p:nvSpPr>
          <p:cNvPr id="61" name="Rechteck 60"/>
          <p:cNvSpPr/>
          <p:nvPr/>
        </p:nvSpPr>
        <p:spPr>
          <a:xfrm>
            <a:off x="3774160" y="2420888"/>
            <a:ext cx="2670048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Affinity Section</a:t>
            </a:r>
            <a:endParaRPr lang="en-US" sz="1200" b="1" dirty="0"/>
          </a:p>
        </p:txBody>
      </p:sp>
      <p:sp>
        <p:nvSpPr>
          <p:cNvPr id="62" name="Rechteck 61"/>
          <p:cNvSpPr/>
          <p:nvPr/>
        </p:nvSpPr>
        <p:spPr>
          <a:xfrm>
            <a:off x="2843808" y="3183239"/>
            <a:ext cx="5111743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Data Section</a:t>
            </a:r>
            <a:endParaRPr lang="en-US" sz="1400" b="1" dirty="0"/>
          </a:p>
        </p:txBody>
      </p:sp>
      <p:cxnSp>
        <p:nvCxnSpPr>
          <p:cNvPr id="28" name="Gerade Verbindung 27"/>
          <p:cNvCxnSpPr>
            <a:stCxn id="11" idx="0"/>
          </p:cNvCxnSpPr>
          <p:nvPr/>
        </p:nvCxnSpPr>
        <p:spPr>
          <a:xfrm>
            <a:off x="1935535" y="40466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1" idx="2"/>
          </p:cNvCxnSpPr>
          <p:nvPr/>
        </p:nvCxnSpPr>
        <p:spPr>
          <a:xfrm>
            <a:off x="1935535" y="2420888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0"/>
          </p:cNvCxnSpPr>
          <p:nvPr/>
        </p:nvCxnSpPr>
        <p:spPr>
          <a:xfrm>
            <a:off x="1935535" y="352841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19" idx="2"/>
          </p:cNvCxnSpPr>
          <p:nvPr/>
        </p:nvCxnSpPr>
        <p:spPr>
          <a:xfrm>
            <a:off x="1935535" y="676877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364088" y="188640"/>
            <a:ext cx="3672408" cy="662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Infrastructure Provider Extensions</a:t>
            </a:r>
            <a:endParaRPr lang="en-US" sz="1400" b="1" dirty="0"/>
          </a:p>
        </p:txBody>
      </p:sp>
      <p:sp>
        <p:nvSpPr>
          <p:cNvPr id="75" name="Rechteck 74"/>
          <p:cNvSpPr/>
          <p:nvPr/>
        </p:nvSpPr>
        <p:spPr>
          <a:xfrm>
            <a:off x="5516488" y="620688"/>
            <a:ext cx="3375992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Incarnated </a:t>
            </a:r>
            <a:r>
              <a:rPr lang="en-US" sz="1200" b="1" dirty="0" smtClean="0"/>
              <a:t>Service Components</a:t>
            </a:r>
            <a:endParaRPr lang="en-US" sz="1200" b="1" dirty="0"/>
          </a:p>
        </p:txBody>
      </p:sp>
      <p:sp>
        <p:nvSpPr>
          <p:cNvPr id="5" name="Rechteck 4"/>
          <p:cNvSpPr/>
          <p:nvPr/>
        </p:nvSpPr>
        <p:spPr>
          <a:xfrm>
            <a:off x="755576" y="1700807"/>
            <a:ext cx="2952328" cy="409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892279" y="2080984"/>
            <a:ext cx="2641433" cy="2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Component 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Rechteck 35"/>
          <p:cNvSpPr/>
          <p:nvPr/>
        </p:nvSpPr>
        <p:spPr>
          <a:xfrm>
            <a:off x="1074865" y="3731065"/>
            <a:ext cx="2280346" cy="613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Allocation Constraints</a:t>
            </a:r>
          </a:p>
          <a:p>
            <a:pPr algn="ctr"/>
            <a:r>
              <a:rPr lang="en-US" sz="1050" dirty="0" err="1" smtClean="0"/>
              <a:t>lowerBound</a:t>
            </a:r>
            <a:r>
              <a:rPr lang="en-US" sz="1050" dirty="0" smtClean="0"/>
              <a:t>=1</a:t>
            </a:r>
          </a:p>
          <a:p>
            <a:pPr algn="ctr"/>
            <a:r>
              <a:rPr lang="en-US" sz="1050" dirty="0" err="1" smtClean="0"/>
              <a:t>upperBound</a:t>
            </a:r>
            <a:r>
              <a:rPr lang="en-US" sz="1050" dirty="0" smtClean="0"/>
              <a:t>=2</a:t>
            </a:r>
            <a:endParaRPr lang="en-US" sz="105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069254" y="2369015"/>
            <a:ext cx="2280346" cy="1293297"/>
            <a:chOff x="637207" y="2369015"/>
            <a:chExt cx="2430298" cy="1293297"/>
          </a:xfrm>
        </p:grpSpPr>
        <p:sp>
          <p:nvSpPr>
            <p:cNvPr id="37" name="Rechteck 36"/>
            <p:cNvSpPr/>
            <p:nvPr/>
          </p:nvSpPr>
          <p:spPr>
            <a:xfrm>
              <a:off x="637207" y="2369015"/>
              <a:ext cx="2430298" cy="1293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762704" y="3318138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62704" y="2638609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62704" y="2974371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</p:grpSp>
      <p:sp>
        <p:nvSpPr>
          <p:cNvPr id="41" name="Rechteck 40"/>
          <p:cNvSpPr/>
          <p:nvPr/>
        </p:nvSpPr>
        <p:spPr>
          <a:xfrm>
            <a:off x="1074865" y="4435934"/>
            <a:ext cx="2280346" cy="289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Constraints</a:t>
            </a:r>
            <a:endParaRPr lang="en-US" sz="1100" b="1" dirty="0"/>
          </a:p>
        </p:txBody>
      </p:sp>
      <p:sp>
        <p:nvSpPr>
          <p:cNvPr id="42" name="Rechteck 41"/>
          <p:cNvSpPr/>
          <p:nvPr/>
        </p:nvSpPr>
        <p:spPr>
          <a:xfrm>
            <a:off x="876127" y="4954186"/>
            <a:ext cx="2650847" cy="27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Service 2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5725080" y="1075039"/>
            <a:ext cx="3095392" cy="2641993"/>
            <a:chOff x="5251107" y="764704"/>
            <a:chExt cx="3353341" cy="2641993"/>
          </a:xfrm>
        </p:grpSpPr>
        <p:sp>
          <p:nvSpPr>
            <p:cNvPr id="44" name="Rechteck 43"/>
            <p:cNvSpPr/>
            <p:nvPr/>
          </p:nvSpPr>
          <p:spPr>
            <a:xfrm>
              <a:off x="5251107" y="764704"/>
              <a:ext cx="3353341" cy="2641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b="1" dirty="0" smtClean="0"/>
                <a:t>Incarnated </a:t>
              </a:r>
              <a:r>
                <a:rPr lang="en-US" sz="1100" b="1" dirty="0" smtClean="0"/>
                <a:t>Service Component </a:t>
              </a:r>
              <a:r>
                <a:rPr lang="en-US" sz="1100" b="1" dirty="0" smtClean="0"/>
                <a:t>(id=1)</a:t>
              </a:r>
              <a:endParaRPr lang="en-US" sz="1100" b="1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5454614" y="1141037"/>
              <a:ext cx="2933810" cy="2193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OVF Definition</a:t>
              </a:r>
              <a:endParaRPr lang="en-US" sz="1000" b="1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660856" y="2145413"/>
              <a:ext cx="2630814" cy="1037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Virtual System Collection</a:t>
              </a:r>
              <a:endParaRPr lang="en-US" sz="1000" b="1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5652120" y="1462503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Files</a:t>
              </a:r>
              <a:endParaRPr lang="en-US" sz="1000" b="1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652120" y="1789020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Disks</a:t>
              </a:r>
              <a:endParaRPr lang="en-US" sz="1000" b="1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729175" y="2467965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1)</a:t>
              </a:r>
              <a:endParaRPr lang="en-US" sz="1000" b="1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729175" y="2835768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2)</a:t>
              </a:r>
              <a:endParaRPr lang="en-US" sz="1000" b="1" dirty="0"/>
            </a:p>
          </p:txBody>
        </p:sp>
      </p:grpSp>
      <p:cxnSp>
        <p:nvCxnSpPr>
          <p:cNvPr id="30" name="Gerade Verbindung mit Pfeil 29"/>
          <p:cNvCxnSpPr/>
          <p:nvPr/>
        </p:nvCxnSpPr>
        <p:spPr>
          <a:xfrm flipV="1">
            <a:off x="3779912" y="3475325"/>
            <a:ext cx="151216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eschweifte Klammer rechts 32"/>
          <p:cNvSpPr/>
          <p:nvPr/>
        </p:nvSpPr>
        <p:spPr>
          <a:xfrm flipH="1">
            <a:off x="364275" y="2369015"/>
            <a:ext cx="247281" cy="1975913"/>
          </a:xfrm>
          <a:prstGeom prst="rightBrace">
            <a:avLst>
              <a:gd name="adj1" fmla="val 8333"/>
              <a:gd name="adj2" fmla="val 49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11559" y="2369015"/>
            <a:ext cx="46330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611559" y="4344928"/>
            <a:ext cx="457695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-36512" y="2132856"/>
            <a:ext cx="461665" cy="23177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incarnation information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3898235" y="3068960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incarnation</a:t>
            </a:r>
            <a:endParaRPr lang="en-US" dirty="0"/>
          </a:p>
        </p:txBody>
      </p:sp>
      <p:grpSp>
        <p:nvGrpSpPr>
          <p:cNvPr id="76" name="Gruppieren 75"/>
          <p:cNvGrpSpPr/>
          <p:nvPr/>
        </p:nvGrpSpPr>
        <p:grpSpPr>
          <a:xfrm>
            <a:off x="5724128" y="3955359"/>
            <a:ext cx="3095392" cy="2641993"/>
            <a:chOff x="5251107" y="764704"/>
            <a:chExt cx="3353341" cy="2641993"/>
          </a:xfrm>
        </p:grpSpPr>
        <p:sp>
          <p:nvSpPr>
            <p:cNvPr id="77" name="Rechteck 76"/>
            <p:cNvSpPr/>
            <p:nvPr/>
          </p:nvSpPr>
          <p:spPr>
            <a:xfrm>
              <a:off x="5251107" y="764704"/>
              <a:ext cx="3353341" cy="2641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b="1" dirty="0" smtClean="0"/>
                <a:t>Incarnated Service </a:t>
              </a:r>
              <a:r>
                <a:rPr lang="en-US" sz="1100" b="1" dirty="0" smtClean="0"/>
                <a:t>Component </a:t>
              </a:r>
              <a:r>
                <a:rPr lang="en-US" sz="1100" b="1" dirty="0" smtClean="0"/>
                <a:t>(id=2)</a:t>
              </a:r>
              <a:endParaRPr lang="en-US" sz="1100" b="1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5454614" y="1141037"/>
              <a:ext cx="2933810" cy="2193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OVF Definition</a:t>
              </a:r>
              <a:endParaRPr lang="en-US" sz="1000" b="1" dirty="0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660856" y="2145413"/>
              <a:ext cx="2630814" cy="1037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Virtual System Collection</a:t>
              </a:r>
              <a:endParaRPr lang="en-US" sz="1000" b="1" dirty="0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652120" y="1462503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Files</a:t>
              </a:r>
              <a:endParaRPr lang="en-US" sz="1000" b="1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5652120" y="1789020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Disks</a:t>
              </a:r>
              <a:endParaRPr lang="en-US" sz="1000" b="1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729175" y="2467965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1)</a:t>
              </a:r>
              <a:endParaRPr lang="en-US" sz="1000" b="1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5729175" y="2835768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2)</a:t>
              </a:r>
              <a:endParaRPr lang="en-US" sz="1000" b="1" dirty="0"/>
            </a:p>
          </p:txBody>
        </p:sp>
      </p:grpSp>
      <p:sp>
        <p:nvSpPr>
          <p:cNvPr id="43" name="Rechteck 40"/>
          <p:cNvSpPr/>
          <p:nvPr/>
        </p:nvSpPr>
        <p:spPr>
          <a:xfrm>
            <a:off x="876126" y="5336068"/>
            <a:ext cx="2650847" cy="289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</a:t>
            </a:r>
            <a:r>
              <a:rPr lang="en-US" sz="1100" b="1" dirty="0" smtClean="0"/>
              <a:t>Section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49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16890" y="260648"/>
            <a:ext cx="5891513" cy="6480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Manifest</a:t>
            </a:r>
            <a:endParaRPr lang="en-US" sz="1600" dirty="0"/>
          </a:p>
        </p:txBody>
      </p:sp>
      <p:sp>
        <p:nvSpPr>
          <p:cNvPr id="5" name="Rechteck 4"/>
          <p:cNvSpPr/>
          <p:nvPr/>
        </p:nvSpPr>
        <p:spPr>
          <a:xfrm>
            <a:off x="2395170" y="764704"/>
            <a:ext cx="555282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Virtual Machine Description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2689373" y="1268760"/>
            <a:ext cx="4629349" cy="135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OVF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2689372" y="2785120"/>
            <a:ext cx="4629349" cy="35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Allocation Section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67843" y="1565176"/>
            <a:ext cx="3854463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/>
              <a:t>Virtual System 1</a:t>
            </a:r>
            <a:endParaRPr lang="en-US" sz="1050" b="1" dirty="0"/>
          </a:p>
        </p:txBody>
      </p:sp>
      <p:sp>
        <p:nvSpPr>
          <p:cNvPr id="9" name="Rechteck 8"/>
          <p:cNvSpPr/>
          <p:nvPr/>
        </p:nvSpPr>
        <p:spPr>
          <a:xfrm>
            <a:off x="3164477" y="2205246"/>
            <a:ext cx="3854463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/>
              <a:t>Virtual System N</a:t>
            </a:r>
            <a:endParaRPr lang="en-US" sz="105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896036" y="1844824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1" name="Geschweifte Klammer rechts 10"/>
          <p:cNvSpPr/>
          <p:nvPr/>
        </p:nvSpPr>
        <p:spPr>
          <a:xfrm flipH="1">
            <a:off x="909420" y="260648"/>
            <a:ext cx="360040" cy="30243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17493" y="687472"/>
            <a:ext cx="954107" cy="223747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Specified by SP</a:t>
            </a:r>
          </a:p>
          <a:p>
            <a:pPr algn="ctr"/>
            <a:r>
              <a:rPr lang="en-US" sz="1200" dirty="0" smtClean="0"/>
              <a:t>Each virtual system  definition </a:t>
            </a:r>
          </a:p>
          <a:p>
            <a:pPr algn="ctr"/>
            <a:r>
              <a:rPr lang="en-US" sz="1200" dirty="0" smtClean="0"/>
              <a:t>represents a group of VS instances</a:t>
            </a:r>
          </a:p>
          <a:p>
            <a:pPr algn="ctr"/>
            <a:r>
              <a:rPr lang="en-US" sz="1200" dirty="0" smtClean="0"/>
              <a:t>at runtime</a:t>
            </a:r>
            <a:endParaRPr lang="en-US" sz="1200" dirty="0"/>
          </a:p>
        </p:txBody>
      </p:sp>
      <p:sp>
        <p:nvSpPr>
          <p:cNvPr id="13" name="Rechteck 12"/>
          <p:cNvSpPr/>
          <p:nvPr/>
        </p:nvSpPr>
        <p:spPr>
          <a:xfrm>
            <a:off x="2402729" y="3356992"/>
            <a:ext cx="555282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Infrastructure Provider Extensions</a:t>
            </a:r>
            <a:endParaRPr lang="en-US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17493" y="4175789"/>
            <a:ext cx="954107" cy="2029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Generated by IP</a:t>
            </a:r>
          </a:p>
          <a:p>
            <a:pPr algn="ctr"/>
            <a:r>
              <a:rPr lang="en-US" sz="1200" dirty="0" smtClean="0"/>
              <a:t>Each virtual system  instance </a:t>
            </a:r>
          </a:p>
          <a:p>
            <a:pPr algn="ctr"/>
            <a:r>
              <a:rPr lang="en-US" sz="1200" dirty="0" smtClean="0"/>
              <a:t>refers to a group defined in the</a:t>
            </a:r>
          </a:p>
          <a:p>
            <a:pPr algn="ctr"/>
            <a:r>
              <a:rPr lang="en-US" sz="1200" dirty="0" smtClean="0"/>
              <a:t>Virtual machine description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2699792" y="3717031"/>
            <a:ext cx="4680520" cy="194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OVF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3178262" y="4013448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1</a:t>
            </a:r>
            <a:endParaRPr lang="en-US" sz="1100" b="1" dirty="0"/>
          </a:p>
        </p:txBody>
      </p:sp>
      <p:sp>
        <p:nvSpPr>
          <p:cNvPr id="17" name="Rechteck 16"/>
          <p:cNvSpPr/>
          <p:nvPr/>
        </p:nvSpPr>
        <p:spPr>
          <a:xfrm>
            <a:off x="3174896" y="4437112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5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906455" y="4149080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9" name="Geschweifte Klammer rechts 18"/>
          <p:cNvSpPr/>
          <p:nvPr/>
        </p:nvSpPr>
        <p:spPr>
          <a:xfrm flipH="1">
            <a:off x="899592" y="3356992"/>
            <a:ext cx="360040" cy="32403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207214" y="4869160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6</a:t>
            </a:r>
            <a:endParaRPr lang="en-US" sz="1100" b="1" dirty="0"/>
          </a:p>
        </p:txBody>
      </p:sp>
      <p:sp>
        <p:nvSpPr>
          <p:cNvPr id="21" name="Rechteck 20"/>
          <p:cNvSpPr/>
          <p:nvPr/>
        </p:nvSpPr>
        <p:spPr>
          <a:xfrm>
            <a:off x="3203848" y="5301208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Z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935407" y="5013176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3" name="Geschweifte Klammer rechts 22"/>
          <p:cNvSpPr/>
          <p:nvPr/>
        </p:nvSpPr>
        <p:spPr>
          <a:xfrm>
            <a:off x="6938486" y="4005064"/>
            <a:ext cx="341828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Geschweifte Klammer rechts 23"/>
          <p:cNvSpPr/>
          <p:nvPr/>
        </p:nvSpPr>
        <p:spPr>
          <a:xfrm>
            <a:off x="6977857" y="4848445"/>
            <a:ext cx="341828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hteck 26"/>
          <p:cNvSpPr/>
          <p:nvPr/>
        </p:nvSpPr>
        <p:spPr>
          <a:xfrm>
            <a:off x="2699792" y="5733256"/>
            <a:ext cx="468052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Virtual System Group</a:t>
            </a:r>
            <a:endParaRPr lang="en-US" sz="1400" dirty="0"/>
          </a:p>
        </p:txBody>
      </p:sp>
      <p:sp>
        <p:nvSpPr>
          <p:cNvPr id="25" name="Rechteck 24"/>
          <p:cNvSpPr/>
          <p:nvPr/>
        </p:nvSpPr>
        <p:spPr>
          <a:xfrm>
            <a:off x="3207214" y="6029672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Group 1</a:t>
            </a:r>
            <a:endParaRPr lang="en-US" sz="1100" b="1" dirty="0"/>
          </a:p>
        </p:txBody>
      </p:sp>
      <p:sp>
        <p:nvSpPr>
          <p:cNvPr id="26" name="Rechteck 25"/>
          <p:cNvSpPr/>
          <p:nvPr/>
        </p:nvSpPr>
        <p:spPr>
          <a:xfrm>
            <a:off x="3203848" y="6317704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Group N</a:t>
            </a:r>
            <a:endParaRPr lang="en-US" sz="1100" b="1" dirty="0"/>
          </a:p>
        </p:txBody>
      </p:sp>
      <p:sp>
        <p:nvSpPr>
          <p:cNvPr id="84" name="Freihandform 83"/>
          <p:cNvSpPr/>
          <p:nvPr/>
        </p:nvSpPr>
        <p:spPr>
          <a:xfrm>
            <a:off x="7043496" y="5179386"/>
            <a:ext cx="1386456" cy="1275171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13897" y="1821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ihandform 84"/>
          <p:cNvSpPr/>
          <p:nvPr/>
        </p:nvSpPr>
        <p:spPr>
          <a:xfrm>
            <a:off x="7062441" y="4331919"/>
            <a:ext cx="1583535" cy="1793953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  <a:gd name="connsiteX0" fmla="*/ 0 w 82782"/>
              <a:gd name="connsiteY0" fmla="*/ 164457 h 164457"/>
              <a:gd name="connsiteX1" fmla="*/ 78125 w 82782"/>
              <a:gd name="connsiteY1" fmla="*/ 164405 h 164457"/>
              <a:gd name="connsiteX2" fmla="*/ 77599 w 82782"/>
              <a:gd name="connsiteY2" fmla="*/ 11172 h 164457"/>
              <a:gd name="connsiteX3" fmla="*/ 9494 w 82782"/>
              <a:gd name="connsiteY3" fmla="*/ 11865 h 164457"/>
              <a:gd name="connsiteX4" fmla="*/ 13897 w 82782"/>
              <a:gd name="connsiteY4" fmla="*/ 12993 h 164457"/>
              <a:gd name="connsiteX0" fmla="*/ 0 w 82782"/>
              <a:gd name="connsiteY0" fmla="*/ 153285 h 153285"/>
              <a:gd name="connsiteX1" fmla="*/ 78125 w 82782"/>
              <a:gd name="connsiteY1" fmla="*/ 153233 h 153285"/>
              <a:gd name="connsiteX2" fmla="*/ 77599 w 82782"/>
              <a:gd name="connsiteY2" fmla="*/ 0 h 153285"/>
              <a:gd name="connsiteX3" fmla="*/ 9494 w 82782"/>
              <a:gd name="connsiteY3" fmla="*/ 693 h 153285"/>
              <a:gd name="connsiteX4" fmla="*/ 13897 w 82782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9494" y="69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eschweifte Klammer rechts 85"/>
          <p:cNvSpPr/>
          <p:nvPr/>
        </p:nvSpPr>
        <p:spPr>
          <a:xfrm flipH="1">
            <a:off x="2947182" y="3998159"/>
            <a:ext cx="255395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Geschweifte Klammer rechts 86"/>
          <p:cNvSpPr/>
          <p:nvPr/>
        </p:nvSpPr>
        <p:spPr>
          <a:xfrm flipH="1">
            <a:off x="2986553" y="4841540"/>
            <a:ext cx="255395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Freihandform 87"/>
          <p:cNvSpPr/>
          <p:nvPr/>
        </p:nvSpPr>
        <p:spPr>
          <a:xfrm flipH="1" flipV="1">
            <a:off x="2190974" y="2381070"/>
            <a:ext cx="924076" cy="1979617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13897" y="1821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ihandform 88"/>
          <p:cNvSpPr/>
          <p:nvPr/>
        </p:nvSpPr>
        <p:spPr>
          <a:xfrm flipH="1" flipV="1">
            <a:off x="1979712" y="1741004"/>
            <a:ext cx="1154283" cy="3457522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  <a:gd name="connsiteX0" fmla="*/ 0 w 82782"/>
              <a:gd name="connsiteY0" fmla="*/ 164457 h 164457"/>
              <a:gd name="connsiteX1" fmla="*/ 78125 w 82782"/>
              <a:gd name="connsiteY1" fmla="*/ 164405 h 164457"/>
              <a:gd name="connsiteX2" fmla="*/ 77599 w 82782"/>
              <a:gd name="connsiteY2" fmla="*/ 11172 h 164457"/>
              <a:gd name="connsiteX3" fmla="*/ 9494 w 82782"/>
              <a:gd name="connsiteY3" fmla="*/ 11865 h 164457"/>
              <a:gd name="connsiteX4" fmla="*/ 13897 w 82782"/>
              <a:gd name="connsiteY4" fmla="*/ 12993 h 164457"/>
              <a:gd name="connsiteX0" fmla="*/ 0 w 82782"/>
              <a:gd name="connsiteY0" fmla="*/ 153285 h 153285"/>
              <a:gd name="connsiteX1" fmla="*/ 78125 w 82782"/>
              <a:gd name="connsiteY1" fmla="*/ 153233 h 153285"/>
              <a:gd name="connsiteX2" fmla="*/ 77599 w 82782"/>
              <a:gd name="connsiteY2" fmla="*/ 0 h 153285"/>
              <a:gd name="connsiteX3" fmla="*/ 9494 w 82782"/>
              <a:gd name="connsiteY3" fmla="*/ 693 h 153285"/>
              <a:gd name="connsiteX4" fmla="*/ 13897 w 82782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9494" y="69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/>
          <p:cNvSpPr txBox="1"/>
          <p:nvPr/>
        </p:nvSpPr>
        <p:spPr>
          <a:xfrm>
            <a:off x="8636386" y="3953383"/>
            <a:ext cx="400110" cy="26704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 smtClean="0"/>
              <a:t>instances of virtual system group 1</a:t>
            </a:r>
            <a:endParaRPr lang="en-US" sz="14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1610380" y="2044539"/>
            <a:ext cx="369332" cy="27526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incarnations of virtual system 1 definition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30827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428</Words>
  <Application>Microsoft Office PowerPoint</Application>
  <PresentationFormat>On-screen Show (4:3)</PresentationFormat>
  <Paragraphs>155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Wäldrich</dc:creator>
  <cp:lastModifiedBy>angela</cp:lastModifiedBy>
  <cp:revision>41</cp:revision>
  <dcterms:created xsi:type="dcterms:W3CDTF">2011-12-12T18:05:08Z</dcterms:created>
  <dcterms:modified xsi:type="dcterms:W3CDTF">2011-12-14T17:14:27Z</dcterms:modified>
</cp:coreProperties>
</file>