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05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882E-09C8-47F5-9350-9A1BF8FEAD0B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A049-398F-4BE9-A26A-29D325751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2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Project baseline Prototype Data Pipeline and to understand the ETL process through </a:t>
            </a:r>
            <a:r>
              <a:rPr lang="en-IN"/>
              <a:t>and through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A049-398F-4BE9-A26A-29D3257510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99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Firstly, we have written a python script to make API calls</a:t>
            </a:r>
          </a:p>
          <a:p>
            <a:r>
              <a:rPr lang="en-IN" dirty="0"/>
              <a:t>This is where the data is extracted. </a:t>
            </a:r>
          </a:p>
          <a:p>
            <a:r>
              <a:rPr lang="en-IN" dirty="0"/>
              <a:t>Extracted data is then ingested into Google cloud product “</a:t>
            </a:r>
            <a:r>
              <a:rPr lang="en-IN" dirty="0" err="1"/>
              <a:t>Bigquery</a:t>
            </a:r>
            <a:r>
              <a:rPr lang="en-IN" dirty="0"/>
              <a:t>” where the transformation is taking place. </a:t>
            </a:r>
          </a:p>
          <a:p>
            <a:r>
              <a:rPr lang="en-IN" dirty="0"/>
              <a:t>Queries are run over the data which further help in the next step..</a:t>
            </a:r>
          </a:p>
          <a:p>
            <a:r>
              <a:rPr lang="en-IN" dirty="0"/>
              <a:t>That is, visualization. Data is visualized here by plotting graphs and diagrams. </a:t>
            </a:r>
          </a:p>
          <a:p>
            <a:r>
              <a:rPr lang="en-IN" dirty="0"/>
              <a:t>ETL process</a:t>
            </a:r>
          </a:p>
          <a:p>
            <a:r>
              <a:rPr lang="en-IN" dirty="0"/>
              <a:t>Tech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A049-398F-4BE9-A26A-29D3257510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4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Rapid 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Parameter is </a:t>
            </a:r>
            <a:r>
              <a:rPr lang="en-IN" dirty="0" err="1"/>
              <a:t>StateID</a:t>
            </a:r>
            <a:endParaRPr lang="en-IN" dirty="0"/>
          </a:p>
          <a:p>
            <a:r>
              <a:rPr lang="en-IN" dirty="0"/>
              <a:t>Has a rate limit of 150calls/month</a:t>
            </a:r>
          </a:p>
          <a:p>
            <a:r>
              <a:rPr lang="en-IN" dirty="0"/>
              <a:t>Datapoints—</a:t>
            </a:r>
          </a:p>
          <a:p>
            <a:r>
              <a:rPr lang="en-IN" dirty="0"/>
              <a:t>Price and change </a:t>
            </a:r>
            <a:r>
              <a:rPr lang="en-IN" dirty="0" err="1"/>
              <a:t>change</a:t>
            </a:r>
            <a:r>
              <a:rPr lang="en-IN" dirty="0"/>
              <a:t> every two day.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A049-398F-4BE9-A26A-29D3257510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5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All the cities that has price more than 100</a:t>
            </a:r>
          </a:p>
          <a:p>
            <a:r>
              <a:rPr lang="en-IN" dirty="0"/>
              <a:t>10 least petrol priced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A049-398F-4BE9-A26A-29D3257510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823A-D7F4-6A3A-76CD-FE55721D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00010-FA03-593E-6B7B-CE8275462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0B22-11DC-AA79-EDAA-9B0A74C0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8BE1-E69D-7C40-66F3-F924AFAB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700B-523E-85FC-E4BB-A907F6BE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7B8F-6430-0206-B3ED-5745CB18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F18E-6C66-BAFF-DDF8-A36868EF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AE45-AB95-B2B8-CD8B-46B33016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4C28-3358-4CAA-EE0E-73214DAA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9DD0-37CE-AD93-B8BB-0C3EF4E4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2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3813-0FA1-84DE-8891-21570D4AA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D56AF-3047-7E40-BEE9-BC61B94A2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28C1-B395-76B2-AB80-907F4C9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03C-D8B6-1825-8D69-1350D884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1CED-CA04-0283-7BBF-D34C43B3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5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617F-36F9-5B4B-8806-A7EBE993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830C-F5B8-F7BA-683B-53152F34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EF50-93D0-38D9-9CD3-9BD459AD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B4BD-41DA-0779-2300-2A7684F9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566F-093F-6343-E693-AF40396F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3FAF-2814-1229-0979-5002612B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FA1C-5361-BEF1-77CA-EAD404D0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B6C5D-09BF-2975-39EF-5A6182BF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89D0-A9C4-2B1F-6F4B-E7E9D6CE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69C1-B339-9C3C-684D-03D26BCC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5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746-9CBE-CCCD-EBD5-ED77B8AB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9F73-8D44-6033-FBE5-6FC776B6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3DEE-F76C-582F-1D33-B87F27D1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C10D4-025E-72CB-6B6F-5ABFB0A0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3EDC-E615-EB55-6A77-57A9E19F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939F-AFB5-1163-1702-C36AFB70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2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ABA-1B00-794A-96D5-747A2A59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9B79-3697-CA41-BC4B-D3AF2D4E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A009-82EE-8B20-FB33-29BC2AC6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75E77-A9D3-CB6F-9906-585F6C6F1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BA0AE-739A-955E-123B-0635CE2DA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11A4F-B7BA-9812-D796-02CE9B44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FF10-FF13-2DA9-13F4-84EB0F03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43294-F833-7061-C8DA-9364BB53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6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5843-DE39-90E6-D0B0-91DD6D0C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4C1FB-F50A-5637-7249-693A8F46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ADE5-E514-0106-E4B7-2AD7643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755B3-8197-90FA-0E12-13355FD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ED7C-71A1-F867-58B2-54ECDB83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C4D5A-F1BB-5D06-25F9-14130DF9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3D55D-68D9-609A-24E8-C06531CE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2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6B99-42AD-BA27-7024-11D71D33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88E5-498B-9389-36A4-931EB816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38DD3-DED3-0762-2D1E-1C06FA19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743B-BA5A-7806-C230-BA695B34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75FA4-260F-3904-7DBC-7CFCDD26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6E384-83CC-AC84-9980-D7D92107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8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685C-DD18-B290-4221-BA713856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69477-B29C-7A48-6E53-61E7C265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2DE7-CD3F-2739-E566-3C6E8BBF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20CA4-BFBE-2C5B-9354-C0F39142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1C26-0BB4-393C-2692-1331D62B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279A-AA6D-5530-5029-1A30951E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1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96710-6914-CFE8-4A09-EB64738D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53FB9-1E1A-152B-4DE8-6AC7C54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C82F-91C7-8CCE-1093-2C722C9B9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5D86-5374-48E0-8F95-1F8FB33A9D9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8B3F-E00E-9645-D4AA-C7BA7C7F9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A1D1-47F2-E454-8711-BBE29A6E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79193-B8BF-40CB-A571-F8B781A91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9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C3F4-20BB-29FF-8F99-DCD828B6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608"/>
            <a:ext cx="9144000" cy="2387600"/>
          </a:xfrm>
        </p:spPr>
        <p:txBody>
          <a:bodyPr/>
          <a:lstStyle/>
          <a:p>
            <a:r>
              <a:rPr lang="en-IN" dirty="0"/>
              <a:t>Data Engineering 2: </a:t>
            </a:r>
            <a:br>
              <a:rPr lang="en-IN" dirty="0"/>
            </a:br>
            <a:r>
              <a:rPr lang="en-IN" dirty="0"/>
              <a:t>Big Data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F6EB3-5A39-5A7D-2179-ADEA8F09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4916"/>
            <a:ext cx="9144000" cy="2084439"/>
          </a:xfrm>
        </p:spPr>
        <p:txBody>
          <a:bodyPr>
            <a:normAutofit fontScale="85000" lnSpcReduction="20000"/>
          </a:bodyPr>
          <a:lstStyle/>
          <a:p>
            <a:r>
              <a:rPr lang="en-IN" sz="3600" dirty="0"/>
              <a:t>Project: Prototype of Data Pipeline </a:t>
            </a:r>
          </a:p>
          <a:p>
            <a:endParaRPr lang="en-IN" sz="36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By: Kshema Iliger, Spoorti Basarkod Math</a:t>
            </a:r>
            <a:endParaRPr lang="en-IN" sz="3600" b="0" dirty="0">
              <a:effectLst/>
            </a:endParaRPr>
          </a:p>
          <a:p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157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3DE0-8E95-CE23-B2FE-9853924A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7947-987C-5AE6-57A3-8CB1D250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As a </a:t>
            </a:r>
            <a:r>
              <a:rPr lang="en-US"/>
              <a:t>data analyst, the </a:t>
            </a:r>
            <a:r>
              <a:rPr lang="en-US" dirty="0"/>
              <a:t>goal is to retrieve up-to-date data from an API that includes details about the city, petrol price, price variation, and unit. This will enable to produce a visual aid that will educate viewers about the fluctuations in petrol 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63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AD6-E25F-733D-0A03-D6206878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8DD3C-363A-3DC8-AFFC-9267A378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427" y="3255042"/>
            <a:ext cx="2225432" cy="1183609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85D9B26-3F08-044B-E08B-FE138F8E0558}"/>
              </a:ext>
            </a:extLst>
          </p:cNvPr>
          <p:cNvSpPr/>
          <p:nvPr/>
        </p:nvSpPr>
        <p:spPr>
          <a:xfrm>
            <a:off x="2900515" y="3753439"/>
            <a:ext cx="904568" cy="18681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6EECF-F783-C3FA-C1A7-3178D405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739" y="3225036"/>
            <a:ext cx="2950847" cy="121361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B40453-7CB2-76DC-E5FE-341C40579A71}"/>
              </a:ext>
            </a:extLst>
          </p:cNvPr>
          <p:cNvSpPr/>
          <p:nvPr/>
        </p:nvSpPr>
        <p:spPr>
          <a:xfrm>
            <a:off x="7199242" y="3753438"/>
            <a:ext cx="904568" cy="18681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E24B9-AFBD-C001-EBE8-2467EB7E5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466" y="3212718"/>
            <a:ext cx="3571566" cy="12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8AD7-64A9-32F6-EE0C-78BA20D1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6150-1557-6A74-273D-6B3CA3AA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606"/>
            <a:ext cx="10515600" cy="4351338"/>
          </a:xfrm>
        </p:spPr>
        <p:txBody>
          <a:bodyPr/>
          <a:lstStyle/>
          <a:p>
            <a:endParaRPr lang="en-IN" sz="2400" dirty="0"/>
          </a:p>
          <a:p>
            <a:r>
              <a:rPr lang="en-IN" sz="2400" dirty="0"/>
              <a:t>API: </a:t>
            </a:r>
            <a:r>
              <a:rPr lang="en-IN" sz="2400" u="sng" dirty="0"/>
              <a:t>https://live-petrol-diesel-price-india.p.rapidapi.com/api/petrol-city-all</a:t>
            </a:r>
            <a:endParaRPr lang="en-IN" dirty="0"/>
          </a:p>
          <a:p>
            <a:endParaRPr lang="en-IN" dirty="0"/>
          </a:p>
          <a:p>
            <a:r>
              <a:rPr lang="en-IN" dirty="0"/>
              <a:t>Datapoints:</a:t>
            </a:r>
          </a:p>
          <a:p>
            <a:pPr lvl="1"/>
            <a:r>
              <a:rPr lang="en-IN" dirty="0"/>
              <a:t>City</a:t>
            </a:r>
          </a:p>
          <a:p>
            <a:pPr lvl="1"/>
            <a:r>
              <a:rPr lang="en-IN" dirty="0"/>
              <a:t>Price</a:t>
            </a:r>
          </a:p>
          <a:p>
            <a:pPr lvl="1"/>
            <a:r>
              <a:rPr lang="en-IN" dirty="0"/>
              <a:t>Change(in price)</a:t>
            </a:r>
          </a:p>
          <a:p>
            <a:pPr lvl="1"/>
            <a:r>
              <a:rPr lang="en-IN" dirty="0"/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17264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BBF-E5E1-94F7-1E3E-166E55CA0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65200"/>
            <a:ext cx="7731125" cy="1187450"/>
          </a:xfrm>
        </p:spPr>
        <p:txBody>
          <a:bodyPr/>
          <a:lstStyle/>
          <a:p>
            <a:pPr algn="ctr"/>
            <a:r>
              <a:rPr lang="en-IN" dirty="0"/>
              <a:t>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4C4C-9771-055B-8D9F-06F60F6945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303" y="2639065"/>
            <a:ext cx="7731125" cy="3101975"/>
          </a:xfrm>
        </p:spPr>
        <p:txBody>
          <a:bodyPr>
            <a:normAutofit fontScale="77500" lnSpcReduction="20000"/>
          </a:bodyPr>
          <a:lstStyle/>
          <a:p>
            <a:endParaRPr lang="en-US" sz="1800" dirty="0"/>
          </a:p>
          <a:p>
            <a:r>
              <a:rPr lang="en-US" sz="1800" dirty="0"/>
              <a:t>Above 100 SELECT DISTINCT City, Price</a:t>
            </a:r>
          </a:p>
          <a:p>
            <a:pPr marL="0" indent="0">
              <a:buNone/>
            </a:pPr>
            <a:r>
              <a:rPr lang="en-US" sz="1800" dirty="0"/>
              <a:t>   FROM data-engineering2-425417.FuelPrice.FuelTable</a:t>
            </a:r>
          </a:p>
          <a:p>
            <a:pPr marL="0" indent="0">
              <a:buNone/>
            </a:pPr>
            <a:r>
              <a:rPr lang="en-US" sz="1800" dirty="0"/>
              <a:t>   WHERE Price &gt; 100 ORDER BY Price DESC;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SELECT City, MIN(Price) as </a:t>
            </a:r>
            <a:r>
              <a:rPr lang="en-US" sz="1800" dirty="0" err="1"/>
              <a:t>Lowest_Price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FROM data-engineering2-425417.FuelPrice.FuelTable</a:t>
            </a:r>
          </a:p>
          <a:p>
            <a:pPr marL="0" indent="0">
              <a:buNone/>
            </a:pPr>
            <a:r>
              <a:rPr lang="en-US" sz="1800" dirty="0"/>
              <a:t>    GROUP BY City ORDER BY </a:t>
            </a:r>
            <a:r>
              <a:rPr lang="en-US" sz="1800" dirty="0" err="1"/>
              <a:t>Lowest_Price</a:t>
            </a:r>
            <a:r>
              <a:rPr lang="en-US" sz="1800" dirty="0"/>
              <a:t> ASC LIMIT 10;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1CE32-D74A-AD56-641C-AE5FA4EC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284" y="3429000"/>
            <a:ext cx="4424516" cy="2784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BABAA-9FAB-98EA-C331-83E94A1EA3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7"/>
          <a:stretch/>
        </p:blipFill>
        <p:spPr>
          <a:xfrm>
            <a:off x="6929284" y="158059"/>
            <a:ext cx="4424516" cy="27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0F87-BDF2-1AB6-0A67-A17D263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7720E-F20A-AD61-EBA8-83B409E19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22" y="1262114"/>
            <a:ext cx="8219767" cy="5230761"/>
          </a:xfrm>
        </p:spPr>
      </p:pic>
    </p:spTree>
    <p:extLst>
      <p:ext uri="{BB962C8B-B14F-4D97-AF65-F5344CB8AC3E}">
        <p14:creationId xmlns:p14="http://schemas.microsoft.com/office/powerpoint/2010/main" val="8368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289</Words>
  <Application>Microsoft Office PowerPoint</Application>
  <PresentationFormat>Widescreen</PresentationFormat>
  <Paragraphs>50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Engineering 2:  Big Data Architectures</vt:lpstr>
      <vt:lpstr>User Story</vt:lpstr>
      <vt:lpstr>Flow Diagram</vt:lpstr>
      <vt:lpstr>API </vt:lpstr>
      <vt:lpstr>Queries </vt:lpstr>
      <vt:lpstr>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2:  Big Data Architectures</dc:title>
  <dc:creator>Kshema Iliger</dc:creator>
  <cp:lastModifiedBy>Basarkod Math, Spoorti (SRH Hochschule Heidelberg Student)</cp:lastModifiedBy>
  <cp:revision>11</cp:revision>
  <dcterms:created xsi:type="dcterms:W3CDTF">2024-06-06T16:00:04Z</dcterms:created>
  <dcterms:modified xsi:type="dcterms:W3CDTF">2024-06-07T09:18:19Z</dcterms:modified>
</cp:coreProperties>
</file>