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328" r:id="rId2"/>
    <p:sldId id="350" r:id="rId3"/>
    <p:sldId id="357" r:id="rId4"/>
    <p:sldId id="360" r:id="rId5"/>
    <p:sldId id="362" r:id="rId6"/>
    <p:sldId id="363" r:id="rId7"/>
    <p:sldId id="364" r:id="rId8"/>
    <p:sldId id="365" r:id="rId9"/>
    <p:sldId id="346" r:id="rId10"/>
  </p:sldIdLst>
  <p:sldSz cx="12192000" cy="6858000"/>
  <p:notesSz cx="6858000" cy="9144000"/>
  <p:embeddedFontLst>
    <p:embeddedFont>
      <p:font typeface="ALS Sector Regular" panose="02000000000000000000" pitchFamily="50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s" id="{FCEA663C-48B0-7640-ACFB-F74CC6B52896}">
          <p14:sldIdLst>
            <p14:sldId id="328"/>
          </p14:sldIdLst>
        </p14:section>
        <p14:section name="Main Pages" id="{2D6216EE-085B-1D4F-9148-1C95E9B04113}">
          <p14:sldIdLst>
            <p14:sldId id="350"/>
            <p14:sldId id="357"/>
            <p14:sldId id="360"/>
            <p14:sldId id="362"/>
            <p14:sldId id="363"/>
            <p14:sldId id="364"/>
            <p14:sldId id="365"/>
          </p14:sldIdLst>
        </p14:section>
        <p14:section name="End Pages" id="{3602EDAD-CAB5-8D49-BB7B-9D76B042243D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F"/>
    <a:srgbClr val="176DEA"/>
    <a:srgbClr val="000000"/>
    <a:srgbClr val="232323"/>
    <a:srgbClr val="434343"/>
    <a:srgbClr val="FFFFFF"/>
    <a:srgbClr val="D4E5FE"/>
    <a:srgbClr val="F8F8F8"/>
    <a:srgbClr val="EAEAEA"/>
    <a:srgbClr val="F8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4"/>
    <p:restoredTop sz="96296"/>
  </p:normalViewPr>
  <p:slideViewPr>
    <p:cSldViewPr snapToGrid="0" snapToObjects="1">
      <p:cViewPr>
        <p:scale>
          <a:sx n="88" d="100"/>
          <a:sy n="88" d="100"/>
        </p:scale>
        <p:origin x="831" y="57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1DD2-73B1-F14C-85CF-6D78FFDE7F84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6FB5-F890-304F-A36B-54AA81FB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2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1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3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ACE5-BB05-C3A5-DD41-173337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DC787-2CB8-7D05-7248-858F7195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BAE0B-13F0-64F1-931E-30D5727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2812-101B-7090-50AB-7588FB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6155-AA2C-8FF1-D604-9C0D5E2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B54F11-0A84-1BDD-F8B1-4A6AB340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85FF9-1A4D-2103-8E70-27524A4F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3D07-ACD4-B405-AC0F-BCC39006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D1D5B-DEBA-3AA4-215A-3DDE741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6B24-E5D5-0134-836C-502AE8C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8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D183-9AEB-04E1-1030-33EF54C1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279B3-8393-6458-8BB7-7ADA4E5B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40523-4510-EF74-45EE-D22BB79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625F-5079-C90D-D8DF-CB7B6049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A83B6-A404-5936-CC80-EC9668C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A509-87DC-767E-1832-C7CC363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884C6-3013-2458-0D68-A7902165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3E16-5D83-7B39-5E7A-9F01AC1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CE9B-95D8-9316-C686-67A20911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337C9-1926-3AED-110C-23634C2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84E-EC5B-9060-A2BD-594795B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29E23-65B3-BB1A-8057-C43A937A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CA964-7517-C44F-4089-D73C8C9A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9D7B3-96A9-1F31-FFD0-CED4EDB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DED3-81A7-C95A-C099-288A4C2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E3D20-8724-FA65-EF34-BC2B1AD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074E-293E-3A76-CAC2-6C5894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4E037-C4FA-D65F-DD15-3EB27E8E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5DBB3-1C4A-34AF-0037-C7D147D1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D213FB-DBAC-11C6-C232-49F21D79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A2461-D4A7-7991-4932-4BC08454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03503A-4F0A-0B84-8B95-C553223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2AA5-B04B-511D-3F64-47B0E93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CC1A9-C078-D857-B6FC-D2BE7A4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77D4-61ED-5225-4B61-2CBCB01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6CAC9-68A8-6AA1-1060-7FB102AF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4FA76-A58E-6266-E50F-6EE6783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4F895F-D327-014B-C3DF-00E7693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561-52A2-5966-54B8-EEDDAEB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A797C-423C-AC6B-D4D5-A9A8E00A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E570D-2BFC-B862-DCD3-1F1B707F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C0C96-5EA3-6E15-1B27-D078901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A6578-8C97-AD3E-6C9F-9C52222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8E633-B5FC-2FB9-CCBB-E727CBD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ECCB-440D-BA77-A255-47BA24D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359C9-E73A-60DA-395D-0BA533E81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5D950-A285-52A7-3A70-B9D48FD5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07823-E262-66FD-5E7C-73C230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9CEFE-2C72-7E64-ED66-D17D5B3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00F73-52A0-70AA-D241-932B266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Языки программирования для анализа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76DEA"/>
              </a:buClr>
            </a:pPr>
            <a:r>
              <a:rPr lang="ru-RU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2024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41346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2045122" y="-887968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59" y="1032693"/>
            <a:ext cx="4384451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Кто я?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762431" y="3102873"/>
            <a:ext cx="3304363" cy="284693"/>
            <a:chOff x="762431" y="3102873"/>
            <a:chExt cx="3304363" cy="284693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3102873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Гейне Михаил Антонович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DA0ECCB-EDEE-4A7A-97D1-12C6DBF9C81B}"/>
              </a:ext>
            </a:extLst>
          </p:cNvPr>
          <p:cNvGrpSpPr/>
          <p:nvPr/>
        </p:nvGrpSpPr>
        <p:grpSpPr>
          <a:xfrm>
            <a:off x="762431" y="4163987"/>
            <a:ext cx="3304363" cy="530915"/>
            <a:chOff x="762431" y="4163987"/>
            <a:chExt cx="3304363" cy="530915"/>
          </a:xfrm>
        </p:grpSpPr>
        <p:cxnSp>
          <p:nvCxnSpPr>
            <p:cNvPr id="5" name="Google Shape;57;p2">
              <a:extLst>
                <a:ext uri="{FF2B5EF4-FFF2-40B4-BE49-F238E27FC236}">
                  <a16:creationId xmlns:a16="http://schemas.microsoft.com/office/drawing/2014/main" id="{3F2956B9-5FDC-6241-24E6-A5ECAE474753}"/>
                </a:ext>
              </a:extLst>
            </p:cNvPr>
            <p:cNvCxnSpPr/>
            <p:nvPr/>
          </p:nvCxnSpPr>
          <p:spPr>
            <a:xfrm>
              <a:off x="762431" y="4429443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58;p2">
              <a:extLst>
                <a:ext uri="{FF2B5EF4-FFF2-40B4-BE49-F238E27FC236}">
                  <a16:creationId xmlns:a16="http://schemas.microsoft.com/office/drawing/2014/main" id="{60E977CA-9238-0EE4-5E5E-DD69ED3C88B2}"/>
                </a:ext>
              </a:extLst>
            </p:cNvPr>
            <p:cNvSpPr txBox="1"/>
            <p:nvPr/>
          </p:nvSpPr>
          <p:spPr>
            <a:xfrm>
              <a:off x="1250394" y="4163987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Языки программирования, веб-разработка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369C7D-C9A9-5F24-6258-E3ACD9DC95E4}"/>
              </a:ext>
            </a:extLst>
          </p:cNvPr>
          <p:cNvGrpSpPr/>
          <p:nvPr/>
        </p:nvGrpSpPr>
        <p:grpSpPr>
          <a:xfrm>
            <a:off x="755090" y="4839806"/>
            <a:ext cx="4384451" cy="530915"/>
            <a:chOff x="755091" y="4756098"/>
            <a:chExt cx="3304363" cy="530915"/>
          </a:xfrm>
        </p:grpSpPr>
        <p:cxnSp>
          <p:nvCxnSpPr>
            <p:cNvPr id="9" name="Google Shape;59;p2">
              <a:extLst>
                <a:ext uri="{FF2B5EF4-FFF2-40B4-BE49-F238E27FC236}">
                  <a16:creationId xmlns:a16="http://schemas.microsoft.com/office/drawing/2014/main" id="{3C782D39-F719-CF92-371E-10D117BED68D}"/>
                </a:ext>
              </a:extLst>
            </p:cNvPr>
            <p:cNvCxnSpPr>
              <a:cxnSpLocks/>
            </p:cNvCxnSpPr>
            <p:nvPr/>
          </p:nvCxnSpPr>
          <p:spPr>
            <a:xfrm>
              <a:off x="755091" y="5021555"/>
              <a:ext cx="235247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60;p2">
              <a:extLst>
                <a:ext uri="{FF2B5EF4-FFF2-40B4-BE49-F238E27FC236}">
                  <a16:creationId xmlns:a16="http://schemas.microsoft.com/office/drawing/2014/main" id="{4772CD6F-99B4-268C-5DCF-BFA1F1072659}"/>
                </a:ext>
              </a:extLst>
            </p:cNvPr>
            <p:cNvSpPr txBox="1"/>
            <p:nvPr/>
          </p:nvSpPr>
          <p:spPr>
            <a:xfrm>
              <a:off x="1128379" y="4756098"/>
              <a:ext cx="2931075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Предпочитаемый стиль: функциональное программирование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29C802A-E237-C4C5-39A8-1D92B2509732}"/>
              </a:ext>
            </a:extLst>
          </p:cNvPr>
          <p:cNvGrpSpPr/>
          <p:nvPr/>
        </p:nvGrpSpPr>
        <p:grpSpPr>
          <a:xfrm>
            <a:off x="755091" y="3624156"/>
            <a:ext cx="3304363" cy="284693"/>
            <a:chOff x="755091" y="3694985"/>
            <a:chExt cx="3304363" cy="284693"/>
          </a:xfrm>
        </p:grpSpPr>
        <p:cxnSp>
          <p:nvCxnSpPr>
            <p:cNvPr id="12" name="Google Shape;55;p2">
              <a:extLst>
                <a:ext uri="{FF2B5EF4-FFF2-40B4-BE49-F238E27FC236}">
                  <a16:creationId xmlns:a16="http://schemas.microsoft.com/office/drawing/2014/main" id="{BE98A235-E1D1-1852-B51F-8CEFDAC96353}"/>
                </a:ext>
              </a:extLst>
            </p:cNvPr>
            <p:cNvCxnSpPr/>
            <p:nvPr/>
          </p:nvCxnSpPr>
          <p:spPr>
            <a:xfrm>
              <a:off x="755091" y="3837331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" name="Google Shape;56;p2">
              <a:extLst>
                <a:ext uri="{FF2B5EF4-FFF2-40B4-BE49-F238E27FC236}">
                  <a16:creationId xmlns:a16="http://schemas.microsoft.com/office/drawing/2014/main" id="{E74035EC-4385-4B06-B945-D912BB10D445}"/>
                </a:ext>
              </a:extLst>
            </p:cNvPr>
            <p:cNvSpPr txBox="1"/>
            <p:nvPr/>
          </p:nvSpPr>
          <p:spPr>
            <a:xfrm>
              <a:off x="1243054" y="3694985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Выпускник кафедры ИУ6</a:t>
              </a:r>
            </a:p>
          </p:txBody>
        </p:sp>
      </p:grpSp>
      <p:pic>
        <p:nvPicPr>
          <p:cNvPr id="22" name="Рисунок 21" descr="Изображение выглядит как Графика, Шрифт, графический дизайн, круг&#10;&#10;Автоматически созданное описание">
            <a:extLst>
              <a:ext uri="{FF2B5EF4-FFF2-40B4-BE49-F238E27FC236}">
                <a16:creationId xmlns:a16="http://schemas.microsoft.com/office/drawing/2014/main" id="{A32A87A5-4B8C-3E55-94B3-72E6E563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97" y="1484033"/>
            <a:ext cx="3522372" cy="3522372"/>
          </a:xfrm>
          <a:prstGeom prst="rect">
            <a:avLst/>
          </a:prstGeom>
        </p:spPr>
      </p:pic>
      <p:sp>
        <p:nvSpPr>
          <p:cNvPr id="24" name="Google Shape;69;p3">
            <a:extLst>
              <a:ext uri="{FF2B5EF4-FFF2-40B4-BE49-F238E27FC236}">
                <a16:creationId xmlns:a16="http://schemas.microsoft.com/office/drawing/2014/main" id="{DDEA4658-7B82-95FF-2D6D-BFA90C3CF4E9}"/>
              </a:ext>
            </a:extLst>
          </p:cNvPr>
          <p:cNvSpPr txBox="1"/>
          <p:nvPr/>
        </p:nvSpPr>
        <p:spPr>
          <a:xfrm>
            <a:off x="7340926" y="5120503"/>
            <a:ext cx="3455343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algn="ctr"/>
            <a:r>
              <a:rPr lang="ru-RU" spc="0" dirty="0" err="1"/>
              <a:t>Чатик</a:t>
            </a:r>
            <a:endParaRPr lang="ru-RU" spc="0" dirty="0"/>
          </a:p>
        </p:txBody>
      </p:sp>
    </p:spTree>
    <p:extLst>
      <p:ext uri="{BB962C8B-B14F-4D97-AF65-F5344CB8AC3E}">
        <p14:creationId xmlns:p14="http://schemas.microsoft.com/office/powerpoint/2010/main" val="18558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зображение выглядит как кофейная чашка, в помещении, кружка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E7EF5350-E8C2-CBB4-2759-A90608599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6" r="20494"/>
          <a:stretch/>
        </p:blipFill>
        <p:spPr>
          <a:xfrm>
            <a:off x="8009966" y="0"/>
            <a:ext cx="4182033" cy="6858000"/>
          </a:xfrm>
          <a:prstGeom prst="rect">
            <a:avLst/>
          </a:prstGeom>
        </p:spPr>
      </p:pic>
      <p:sp>
        <p:nvSpPr>
          <p:cNvPr id="3" name="Google Shape;69;p3">
            <a:extLst>
              <a:ext uri="{FF2B5EF4-FFF2-40B4-BE49-F238E27FC236}">
                <a16:creationId xmlns:a16="http://schemas.microsoft.com/office/drawing/2014/main" id="{E5C486A2-04A2-FE8E-F9BF-1BAAD01B0E36}"/>
              </a:ext>
            </a:extLst>
          </p:cNvPr>
          <p:cNvSpPr txBox="1"/>
          <p:nvPr/>
        </p:nvSpPr>
        <p:spPr>
          <a:xfrm>
            <a:off x="513723" y="280049"/>
            <a:ext cx="49885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/>
              <a:t>Чем будем заниматься?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6AA95-D20D-C49A-B505-7B2FF15C0D37}"/>
              </a:ext>
            </a:extLst>
          </p:cNvPr>
          <p:cNvSpPr/>
          <p:nvPr/>
        </p:nvSpPr>
        <p:spPr>
          <a:xfrm>
            <a:off x="0" y="1449539"/>
            <a:ext cx="7516906" cy="1594534"/>
          </a:xfrm>
          <a:prstGeom prst="rect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Google Shape;69;p3">
            <a:extLst>
              <a:ext uri="{FF2B5EF4-FFF2-40B4-BE49-F238E27FC236}">
                <a16:creationId xmlns:a16="http://schemas.microsoft.com/office/drawing/2014/main" id="{C5446DE0-DE9B-A397-DB23-C4DE72FA926B}"/>
              </a:ext>
            </a:extLst>
          </p:cNvPr>
          <p:cNvSpPr txBox="1"/>
          <p:nvPr/>
        </p:nvSpPr>
        <p:spPr>
          <a:xfrm>
            <a:off x="330834" y="1754620"/>
            <a:ext cx="4836589" cy="63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r>
              <a:rPr lang="ru-RU" sz="1200" spc="200" dirty="0">
                <a:solidFill>
                  <a:schemeClr val="bg1"/>
                </a:solidFill>
              </a:rPr>
              <a:t>Модули, работы</a:t>
            </a:r>
            <a:r>
              <a:rPr lang="en-US" sz="1200" spc="200" dirty="0">
                <a:solidFill>
                  <a:schemeClr val="bg1"/>
                </a:solidFill>
              </a:rPr>
              <a:t> </a:t>
            </a:r>
            <a:r>
              <a:rPr lang="ru-RU" sz="1200" spc="200" dirty="0">
                <a:solidFill>
                  <a:schemeClr val="bg1"/>
                </a:solidFill>
              </a:rPr>
              <a:t>и сроки</a:t>
            </a:r>
            <a:endParaRPr lang="en-US" sz="1200" spc="2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ru-RU" spc="0" dirty="0">
                <a:solidFill>
                  <a:schemeClr val="bg1"/>
                </a:solidFill>
              </a:rPr>
              <a:t>Общая структура курса</a:t>
            </a:r>
          </a:p>
        </p:txBody>
      </p:sp>
      <p:sp>
        <p:nvSpPr>
          <p:cNvPr id="6" name="Google Shape;69;p3">
            <a:extLst>
              <a:ext uri="{FF2B5EF4-FFF2-40B4-BE49-F238E27FC236}">
                <a16:creationId xmlns:a16="http://schemas.microsoft.com/office/drawing/2014/main" id="{DAD2F35E-5352-8204-310C-75813E8780B3}"/>
              </a:ext>
            </a:extLst>
          </p:cNvPr>
          <p:cNvSpPr txBox="1"/>
          <p:nvPr/>
        </p:nvSpPr>
        <p:spPr>
          <a:xfrm>
            <a:off x="513723" y="3429000"/>
            <a:ext cx="2539194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домашних задания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рубежных контроля</a:t>
            </a:r>
          </a:p>
        </p:txBody>
      </p:sp>
      <p:sp>
        <p:nvSpPr>
          <p:cNvPr id="14" name="Google Shape;69;p3">
            <a:extLst>
              <a:ext uri="{FF2B5EF4-FFF2-40B4-BE49-F238E27FC236}">
                <a16:creationId xmlns:a16="http://schemas.microsoft.com/office/drawing/2014/main" id="{417490E3-71ED-04F9-7B4D-B6735675F4F8}"/>
              </a:ext>
            </a:extLst>
          </p:cNvPr>
          <p:cNvSpPr txBox="1"/>
          <p:nvPr/>
        </p:nvSpPr>
        <p:spPr>
          <a:xfrm>
            <a:off x="3626604" y="3429000"/>
            <a:ext cx="269351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1 модуль – 9 неделя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модуль – 17 неделя</a:t>
            </a:r>
          </a:p>
        </p:txBody>
      </p:sp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65AC36F5-DDC5-DADB-29AF-6CC0891262DD}"/>
              </a:ext>
            </a:extLst>
          </p:cNvPr>
          <p:cNvSpPr txBox="1"/>
          <p:nvPr/>
        </p:nvSpPr>
        <p:spPr>
          <a:xfrm>
            <a:off x="3626604" y="4811418"/>
            <a:ext cx="269351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1 модуль – 9 неделя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модуль – 1</a:t>
            </a:r>
            <a:r>
              <a:rPr lang="en-US" sz="1400" spc="0" dirty="0"/>
              <a:t>5</a:t>
            </a:r>
            <a:r>
              <a:rPr lang="ru-RU" sz="1400" spc="0" dirty="0"/>
              <a:t> неделя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8E3592-3374-B464-C859-C1365848228F}"/>
              </a:ext>
            </a:extLst>
          </p:cNvPr>
          <p:cNvCxnSpPr>
            <a:stCxn id="14" idx="2"/>
            <a:endCxn id="2" idx="0"/>
          </p:cNvCxnSpPr>
          <p:nvPr/>
        </p:nvCxnSpPr>
        <p:spPr>
          <a:xfrm>
            <a:off x="4973361" y="3924520"/>
            <a:ext cx="0" cy="88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69;p3">
            <a:extLst>
              <a:ext uri="{FF2B5EF4-FFF2-40B4-BE49-F238E27FC236}">
                <a16:creationId xmlns:a16="http://schemas.microsoft.com/office/drawing/2014/main" id="{46153571-BC44-7892-0668-73A015B1A1CB}"/>
              </a:ext>
            </a:extLst>
          </p:cNvPr>
          <p:cNvSpPr txBox="1"/>
          <p:nvPr/>
        </p:nvSpPr>
        <p:spPr>
          <a:xfrm>
            <a:off x="513723" y="4557207"/>
            <a:ext cx="2693514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sz="1400" spc="0" dirty="0"/>
              <a:t>Основы программирования на языке </a:t>
            </a:r>
            <a:r>
              <a:rPr lang="en-US" sz="1400" spc="0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spc="0" dirty="0"/>
              <a:t>Обработка и анализ данных посредством языка </a:t>
            </a:r>
            <a:r>
              <a:rPr lang="en-US" sz="1400" spc="0" dirty="0"/>
              <a:t>Python</a:t>
            </a:r>
            <a:endParaRPr lang="ru-RU" sz="1400" spc="0" dirty="0"/>
          </a:p>
        </p:txBody>
      </p:sp>
    </p:spTree>
    <p:extLst>
      <p:ext uri="{BB962C8B-B14F-4D97-AF65-F5344CB8AC3E}">
        <p14:creationId xmlns:p14="http://schemas.microsoft.com/office/powerpoint/2010/main" val="340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32A6-682D-ED43-17BA-026FF165E0A0}"/>
              </a:ext>
            </a:extLst>
          </p:cNvPr>
          <p:cNvSpPr txBox="1"/>
          <p:nvPr/>
        </p:nvSpPr>
        <p:spPr>
          <a:xfrm>
            <a:off x="4561555" y="253244"/>
            <a:ext cx="4979735" cy="15598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Основы программирования на языке </a:t>
            </a:r>
            <a:r>
              <a:rPr lang="en-US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Введение в </a:t>
            </a:r>
            <a:r>
              <a:rPr lang="en-US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. Средства и инструменты. Настройка среды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Базовые типы, операции и конструкции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Работа с файлами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Работа с функциями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Классы и объекты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FDA77-4481-762F-5D85-BDB9422DF1CB}"/>
              </a:ext>
            </a:extLst>
          </p:cNvPr>
          <p:cNvSpPr txBox="1"/>
          <p:nvPr/>
        </p:nvSpPr>
        <p:spPr>
          <a:xfrm>
            <a:off x="4561554" y="1879202"/>
            <a:ext cx="5522786" cy="133107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Обработка и анализ данных посредством языка </a:t>
            </a:r>
            <a:r>
              <a:rPr lang="en-US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Библиотеки для анализа данных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Анализ данных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Визуализация данных</a:t>
            </a:r>
            <a:endParaRPr lang="en-US" sz="1200" dirty="0">
              <a:solidFill>
                <a:srgbClr val="434343"/>
              </a:solidFill>
              <a:effectLst/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Интерпретатор</a:t>
            </a:r>
            <a:r>
              <a:rPr lang="en-US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CPython</a:t>
            </a:r>
            <a:endParaRPr lang="en-US" sz="12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Процессы и потоки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697939-8242-C130-E9E5-DCBB1A62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72" y="3256685"/>
            <a:ext cx="6913124" cy="15054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5D354B-CBD9-52F1-7587-5E65FF7C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49096" y="5193735"/>
            <a:ext cx="6895912" cy="1336769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59ABDA-7B6F-1934-8AE3-D006B84BF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171234" y="4762148"/>
            <a:ext cx="0" cy="35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5109E04F-91EE-9BA1-4E59-667C9162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нас ждёт?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E859D196-556D-4A4A-E62E-5D6CC058323F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Модули и темы</a:t>
            </a:r>
          </a:p>
        </p:txBody>
      </p:sp>
    </p:spTree>
    <p:extLst>
      <p:ext uri="{BB962C8B-B14F-4D97-AF65-F5344CB8AC3E}">
        <p14:creationId xmlns:p14="http://schemas.microsoft.com/office/powerpoint/2010/main" val="2437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нас ждёт?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Задания, баллы, оценка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11701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Домашнее задание 1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Основы языка </a:t>
            </a: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Вычисления, обработка данных, чтение файлов, объекты, функции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18-30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70972-F603-4EBE-3ECF-05C68046CE3A}"/>
              </a:ext>
            </a:extLst>
          </p:cNvPr>
          <p:cNvSpPr txBox="1"/>
          <p:nvPr/>
        </p:nvSpPr>
        <p:spPr>
          <a:xfrm>
            <a:off x="4561555" y="1540479"/>
            <a:ext cx="7057421" cy="8736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Рубежный контроль 1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Защита ДЗ1? Теоретические вопросы?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12-20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FE0A7-10DA-E4A1-0093-57EF3E7C3460}"/>
              </a:ext>
            </a:extLst>
          </p:cNvPr>
          <p:cNvSpPr txBox="1"/>
          <p:nvPr/>
        </p:nvSpPr>
        <p:spPr>
          <a:xfrm>
            <a:off x="4561555" y="2539445"/>
            <a:ext cx="7057421" cy="14098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Домашнее задание 2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Анализ данных с использованием </a:t>
            </a: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Чтение набора данных, извлечение полезной информации, преобразование, вычисления, визуализация, интерпретация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18-30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0C2F6-EBEB-F408-2F2C-E496213DF4BF}"/>
              </a:ext>
            </a:extLst>
          </p:cNvPr>
          <p:cNvSpPr txBox="1"/>
          <p:nvPr/>
        </p:nvSpPr>
        <p:spPr>
          <a:xfrm>
            <a:off x="4561554" y="4074584"/>
            <a:ext cx="7057421" cy="8736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Рубежный контроль 2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strike="sngStrike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Защита ДЗ2? Теоретические вопросы?</a:t>
            </a: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→ Зачётный проект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12-20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CFD46-5817-4369-0132-E0A2538AB2C4}"/>
              </a:ext>
            </a:extLst>
          </p:cNvPr>
          <p:cNvSpPr txBox="1"/>
          <p:nvPr/>
        </p:nvSpPr>
        <p:spPr>
          <a:xfrm>
            <a:off x="4561553" y="5069910"/>
            <a:ext cx="7057421" cy="14354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Экзамен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Распределённый экзамен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85+ </a:t>
            </a: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баллов – отлично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71-84 – хорошо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60-70 – удовлетворительно</a:t>
            </a:r>
          </a:p>
        </p:txBody>
      </p:sp>
    </p:spTree>
    <p:extLst>
      <p:ext uri="{BB962C8B-B14F-4D97-AF65-F5344CB8AC3E}">
        <p14:creationId xmlns:p14="http://schemas.microsoft.com/office/powerpoint/2010/main" val="532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нужно для курса?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Минимальные и рекомендуемые конфигурации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4979735" cy="32254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Базовый уровень</a:t>
            </a:r>
            <a:endParaRPr lang="en-US" sz="20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 Anaconda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Jupyter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Notebook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Numpy</a:t>
            </a:r>
            <a:endParaRPr lang="en-US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Pandas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Scipy</a:t>
            </a:r>
            <a:endParaRPr lang="en-US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Matplotlib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Sklearn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Git</a:t>
            </a: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70972-F603-4EBE-3ECF-05C68046CE3A}"/>
              </a:ext>
            </a:extLst>
          </p:cNvPr>
          <p:cNvSpPr txBox="1"/>
          <p:nvPr/>
        </p:nvSpPr>
        <p:spPr>
          <a:xfrm>
            <a:off x="4561555" y="5178812"/>
            <a:ext cx="4979735" cy="104028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Рекомендованный уровень</a:t>
            </a:r>
            <a:endParaRPr lang="en-US" sz="20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Unix Based OS (Linux, macOS, WSL)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VS Code + Python Plugins</a:t>
            </a:r>
          </a:p>
        </p:txBody>
      </p:sp>
    </p:spTree>
    <p:extLst>
      <p:ext uri="{BB962C8B-B14F-4D97-AF65-F5344CB8AC3E}">
        <p14:creationId xmlns:p14="http://schemas.microsoft.com/office/powerpoint/2010/main" val="209898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Разговор о самом важном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Зачётный проект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594476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Что это такое?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Самостоятельная работа, тему и задачи в которой вы выбираете самостоятельно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Что нужно сделать?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Необходимо выбрать набор данных и проанализировать его, представить выводы из исследования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Какие данные брать?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Любые. Вы можете взять готовый датасет или собрать данные самостоятельно. Единственное ограничение на данные – должно быть не менее 30 записей</a:t>
            </a:r>
            <a:endParaRPr lang="en-US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Чем можно пользоваться?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Всем. Прям совсем всем. Даже не </a:t>
            </a:r>
            <a:r>
              <a:rPr lang="en-US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Сколько баллов можно получить?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От 12 до 20 точно. Возможно, что от 12 до 40 </a:t>
            </a: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Какие сроки?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До конца семестра, 17 неделя. Начать защиту можно в любое время</a:t>
            </a:r>
            <a:endParaRPr lang="en-US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И как защищать?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646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Разговор о самом важном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Защита работ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45540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Общие правила выполнения работ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Работы выполняются в виде рабочих тетрадей </a:t>
            </a: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Jupyter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Notebook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Домашние работы защищаются в асинхронном дистанционном режиме: вы их предоставляете в электронном в срок, затем я их проверяю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 ходе проверки работы будет проводиться 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code review </a:t>
            </a: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 рамках технических возможностей процесса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Возможно потребуется подготовить отчёт для предоставления на кафедру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При сдаче работ с опозданием баллы будут сниматься</a:t>
            </a:r>
            <a:endParaRPr lang="en-US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1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6" y="2792052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Спасибо!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62207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geine@bmstu.ru</a:t>
            </a:r>
          </a:p>
        </p:txBody>
      </p:sp>
    </p:spTree>
    <p:extLst>
      <p:ext uri="{BB962C8B-B14F-4D97-AF65-F5344CB8AC3E}">
        <p14:creationId xmlns:p14="http://schemas.microsoft.com/office/powerpoint/2010/main" val="2727127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24044</TotalTime>
  <Words>475</Words>
  <Application>Microsoft Office PowerPoint</Application>
  <PresentationFormat>Широкоэкранный</PresentationFormat>
  <Paragraphs>105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ALS Sector Regular</vt:lpstr>
      <vt:lpstr>Calibri Light</vt:lpstr>
      <vt:lpstr>Arial</vt:lpstr>
      <vt:lpstr>Calibri</vt:lpstr>
      <vt:lpstr>Тема Office</vt:lpstr>
      <vt:lpstr>Презентация PowerPoint</vt:lpstr>
      <vt:lpstr>Кто я?</vt:lpstr>
      <vt:lpstr>Презентация PowerPoint</vt:lpstr>
      <vt:lpstr>Что нас ждёт?</vt:lpstr>
      <vt:lpstr>Что нас ждёт?</vt:lpstr>
      <vt:lpstr>Что нужно для курса?</vt:lpstr>
      <vt:lpstr>Разговор о самом важном</vt:lpstr>
      <vt:lpstr>Разговор о самом важном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МГТУ им. Н.Э. Баумана</dc:title>
  <dc:subject/>
  <dc:creator>Katya Selivanova</dc:creator>
  <cp:keywords/>
  <dc:description/>
  <cp:lastModifiedBy>Михаил Гейне</cp:lastModifiedBy>
  <cp:revision>57</cp:revision>
  <dcterms:created xsi:type="dcterms:W3CDTF">2022-04-18T20:35:07Z</dcterms:created>
  <dcterms:modified xsi:type="dcterms:W3CDTF">2024-09-07T09:20:04Z</dcterms:modified>
  <cp:category/>
</cp:coreProperties>
</file>