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1"/>
  </p:notesMasterIdLst>
  <p:sldIdLst>
    <p:sldId id="328" r:id="rId2"/>
    <p:sldId id="350" r:id="rId3"/>
    <p:sldId id="357" r:id="rId4"/>
    <p:sldId id="360" r:id="rId5"/>
    <p:sldId id="362" r:id="rId6"/>
    <p:sldId id="363" r:id="rId7"/>
    <p:sldId id="364" r:id="rId8"/>
    <p:sldId id="365" r:id="rId9"/>
    <p:sldId id="346" r:id="rId10"/>
  </p:sldIdLst>
  <p:sldSz cx="12192000" cy="6858000"/>
  <p:notesSz cx="6858000" cy="9144000"/>
  <p:embeddedFontLst>
    <p:embeddedFont>
      <p:font typeface="ALS Sector Regular" panose="02000000000000000000" pitchFamily="50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s" id="{FCEA663C-48B0-7640-ACFB-F74CC6B52896}">
          <p14:sldIdLst>
            <p14:sldId id="328"/>
          </p14:sldIdLst>
        </p14:section>
        <p14:section name="Main Pages" id="{2D6216EE-085B-1D4F-9148-1C95E9B04113}">
          <p14:sldIdLst>
            <p14:sldId id="350"/>
            <p14:sldId id="357"/>
            <p14:sldId id="360"/>
            <p14:sldId id="362"/>
            <p14:sldId id="363"/>
            <p14:sldId id="364"/>
            <p14:sldId id="365"/>
          </p14:sldIdLst>
        </p14:section>
        <p14:section name="End Pages" id="{3602EDAD-CAB5-8D49-BB7B-9D76B042243D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6FF"/>
    <a:srgbClr val="176DEA"/>
    <a:srgbClr val="000000"/>
    <a:srgbClr val="232323"/>
    <a:srgbClr val="434343"/>
    <a:srgbClr val="FFFFFF"/>
    <a:srgbClr val="D4E5FE"/>
    <a:srgbClr val="F8F8F8"/>
    <a:srgbClr val="EAEAEA"/>
    <a:srgbClr val="F8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/>
    <p:restoredTop sz="96296"/>
  </p:normalViewPr>
  <p:slideViewPr>
    <p:cSldViewPr snapToGrid="0" snapToObjects="1">
      <p:cViewPr varScale="1">
        <p:scale>
          <a:sx n="122" d="100"/>
          <a:sy n="122" d="100"/>
        </p:scale>
        <p:origin x="1416" y="86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1DD2-73B1-F14C-85CF-6D78FFDE7F84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6FB5-F890-304F-A36B-54AA81FB8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2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37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1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06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3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90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ACE5-BB05-C3A5-DD41-173337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DC787-2CB8-7D05-7248-858F7195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BAE0B-13F0-64F1-931E-30D5727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82812-101B-7090-50AB-7588FBD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66155-AA2C-8FF1-D604-9C0D5E23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B54F11-0A84-1BDD-F8B1-4A6AB340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E85FF9-1A4D-2103-8E70-27524A4F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23D07-ACD4-B405-AC0F-BCC39006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D1D5B-DEBA-3AA4-215A-3DDE741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A6B24-E5D5-0134-836C-502AE8C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8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D183-9AEB-04E1-1030-33EF54C1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279B3-8393-6458-8BB7-7ADA4E5B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40523-4510-EF74-45EE-D22BB79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B625F-5079-C90D-D8DF-CB7B6049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A83B6-A404-5936-CC80-EC9668C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A509-87DC-767E-1832-C7CC363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884C6-3013-2458-0D68-A7902165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03E16-5D83-7B39-5E7A-9F01AC18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CE9B-95D8-9316-C686-67A20911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337C9-1926-3AED-110C-23634C2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984E-EC5B-9060-A2BD-594795B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29E23-65B3-BB1A-8057-C43A937A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CA964-7517-C44F-4089-D73C8C9A4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9D7B3-96A9-1F31-FFD0-CED4EDBF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8DED3-81A7-C95A-C099-288A4C2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E3D20-8724-FA65-EF34-BC2B1AD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074E-293E-3A76-CAC2-6C58941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4E037-C4FA-D65F-DD15-3EB27E8E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5DBB3-1C4A-34AF-0037-C7D147D1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D213FB-DBAC-11C6-C232-49F21D79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A2461-D4A7-7991-4932-4BC08454C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03503A-4F0A-0B84-8B95-C553223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E2AA5-B04B-511D-3F64-47B0E93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CC1A9-C078-D857-B6FC-D2BE7A4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877D4-61ED-5225-4B61-2CBCB01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96CAC9-68A8-6AA1-1060-7FB102AF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B4FA76-A58E-6266-E50F-6EE6783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4F895F-D327-014B-C3DF-00E7693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2561-52A2-5966-54B8-EEDDAEB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A797C-423C-AC6B-D4D5-A9A8E00A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E570D-2BFC-B862-DCD3-1F1B707F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C0C96-5EA3-6E15-1B27-D078901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A6578-8C97-AD3E-6C9F-9C52222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8E633-B5FC-2FB9-CCBB-E727CBD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ECCB-440D-BA77-A255-47BA24D5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359C9-E73A-60DA-395D-0BA533E81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5D950-A285-52A7-3A70-B9D48FD5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07823-E262-66FD-5E7C-73C2301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9CEFE-2C72-7E64-ED66-D17D5B33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00F73-52A0-70AA-D241-932B266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Языки программирования для анализа данных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76DEA"/>
              </a:buClr>
            </a:pPr>
            <a:r>
              <a:rPr lang="ru-RU" sz="2000" dirty="0">
                <a:solidFill>
                  <a:schemeClr val="bg1">
                    <a:alpha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202</a:t>
            </a:r>
            <a:r>
              <a:rPr lang="en-US" sz="2000" dirty="0">
                <a:solidFill>
                  <a:schemeClr val="bg1">
                    <a:alpha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5</a:t>
            </a:r>
            <a:endParaRPr lang="ru-RU" sz="2000" dirty="0">
              <a:solidFill>
                <a:schemeClr val="bg1">
                  <a:alpha val="5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463433" y="3787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413460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-2045122" y="-887968"/>
            <a:ext cx="9386048" cy="8115300"/>
          </a:xfrm>
          <a:prstGeom prst="parallelogram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59" y="1032693"/>
            <a:ext cx="4384451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40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Кто я?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5269230" y="-2543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14C9AE8-F444-175E-B730-270D97D7FB33}"/>
              </a:ext>
            </a:extLst>
          </p:cNvPr>
          <p:cNvGrpSpPr/>
          <p:nvPr/>
        </p:nvGrpSpPr>
        <p:grpSpPr>
          <a:xfrm>
            <a:off x="762431" y="3102873"/>
            <a:ext cx="3304363" cy="284693"/>
            <a:chOff x="762431" y="3102873"/>
            <a:chExt cx="3304363" cy="284693"/>
          </a:xfrm>
        </p:grpSpPr>
        <p:cxnSp>
          <p:nvCxnSpPr>
            <p:cNvPr id="3" name="Google Shape;55;p2">
              <a:extLst>
                <a:ext uri="{FF2B5EF4-FFF2-40B4-BE49-F238E27FC236}">
                  <a16:creationId xmlns:a16="http://schemas.microsoft.com/office/drawing/2014/main" id="{5D09528F-5207-2970-4E70-5D6E88C57D86}"/>
                </a:ext>
              </a:extLst>
            </p:cNvPr>
            <p:cNvCxnSpPr/>
            <p:nvPr/>
          </p:nvCxnSpPr>
          <p:spPr>
            <a:xfrm>
              <a:off x="762431" y="3245219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" name="Google Shape;56;p2">
              <a:extLst>
                <a:ext uri="{FF2B5EF4-FFF2-40B4-BE49-F238E27FC236}">
                  <a16:creationId xmlns:a16="http://schemas.microsoft.com/office/drawing/2014/main" id="{0D2B7FCE-1825-555F-2617-815091C07CBC}"/>
                </a:ext>
              </a:extLst>
            </p:cNvPr>
            <p:cNvSpPr txBox="1"/>
            <p:nvPr/>
          </p:nvSpPr>
          <p:spPr>
            <a:xfrm>
              <a:off x="1250394" y="3102873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Гейне Михаил Антонович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4DA0ECCB-EDEE-4A7A-97D1-12C6DBF9C81B}"/>
              </a:ext>
            </a:extLst>
          </p:cNvPr>
          <p:cNvGrpSpPr/>
          <p:nvPr/>
        </p:nvGrpSpPr>
        <p:grpSpPr>
          <a:xfrm>
            <a:off x="762431" y="4475490"/>
            <a:ext cx="3304363" cy="530915"/>
            <a:chOff x="762431" y="4163987"/>
            <a:chExt cx="3304363" cy="530915"/>
          </a:xfrm>
        </p:grpSpPr>
        <p:cxnSp>
          <p:nvCxnSpPr>
            <p:cNvPr id="5" name="Google Shape;57;p2">
              <a:extLst>
                <a:ext uri="{FF2B5EF4-FFF2-40B4-BE49-F238E27FC236}">
                  <a16:creationId xmlns:a16="http://schemas.microsoft.com/office/drawing/2014/main" id="{3F2956B9-5FDC-6241-24E6-A5ECAE474753}"/>
                </a:ext>
              </a:extLst>
            </p:cNvPr>
            <p:cNvCxnSpPr/>
            <p:nvPr/>
          </p:nvCxnSpPr>
          <p:spPr>
            <a:xfrm>
              <a:off x="762431" y="4429443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58;p2">
              <a:extLst>
                <a:ext uri="{FF2B5EF4-FFF2-40B4-BE49-F238E27FC236}">
                  <a16:creationId xmlns:a16="http://schemas.microsoft.com/office/drawing/2014/main" id="{60E977CA-9238-0EE4-5E5E-DD69ED3C88B2}"/>
                </a:ext>
              </a:extLst>
            </p:cNvPr>
            <p:cNvSpPr txBox="1"/>
            <p:nvPr/>
          </p:nvSpPr>
          <p:spPr>
            <a:xfrm>
              <a:off x="1250394" y="4163987"/>
              <a:ext cx="2816400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Языки программирования, веб-разработка</a:t>
              </a: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CD369C7D-C9A9-5F24-6258-E3ACD9DC95E4}"/>
              </a:ext>
            </a:extLst>
          </p:cNvPr>
          <p:cNvGrpSpPr/>
          <p:nvPr/>
        </p:nvGrpSpPr>
        <p:grpSpPr>
          <a:xfrm>
            <a:off x="761785" y="5147403"/>
            <a:ext cx="4384451" cy="530915"/>
            <a:chOff x="755091" y="4756098"/>
            <a:chExt cx="3304363" cy="530915"/>
          </a:xfrm>
        </p:grpSpPr>
        <p:cxnSp>
          <p:nvCxnSpPr>
            <p:cNvPr id="9" name="Google Shape;59;p2">
              <a:extLst>
                <a:ext uri="{FF2B5EF4-FFF2-40B4-BE49-F238E27FC236}">
                  <a16:creationId xmlns:a16="http://schemas.microsoft.com/office/drawing/2014/main" id="{3C782D39-F719-CF92-371E-10D117BED68D}"/>
                </a:ext>
              </a:extLst>
            </p:cNvPr>
            <p:cNvCxnSpPr>
              <a:cxnSpLocks/>
            </p:cNvCxnSpPr>
            <p:nvPr/>
          </p:nvCxnSpPr>
          <p:spPr>
            <a:xfrm>
              <a:off x="755091" y="5021555"/>
              <a:ext cx="235247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60;p2">
              <a:extLst>
                <a:ext uri="{FF2B5EF4-FFF2-40B4-BE49-F238E27FC236}">
                  <a16:creationId xmlns:a16="http://schemas.microsoft.com/office/drawing/2014/main" id="{4772CD6F-99B4-268C-5DCF-BFA1F1072659}"/>
                </a:ext>
              </a:extLst>
            </p:cNvPr>
            <p:cNvSpPr txBox="1"/>
            <p:nvPr/>
          </p:nvSpPr>
          <p:spPr>
            <a:xfrm>
              <a:off x="1128379" y="4756098"/>
              <a:ext cx="2931075" cy="5309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Предпочитаемый стиль: функциональное программирование</a:t>
              </a:r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29C802A-E237-C4C5-39A8-1D92B2509732}"/>
              </a:ext>
            </a:extLst>
          </p:cNvPr>
          <p:cNvGrpSpPr/>
          <p:nvPr/>
        </p:nvGrpSpPr>
        <p:grpSpPr>
          <a:xfrm>
            <a:off x="755091" y="3624156"/>
            <a:ext cx="3304363" cy="284693"/>
            <a:chOff x="755091" y="3694985"/>
            <a:chExt cx="3304363" cy="284693"/>
          </a:xfrm>
        </p:grpSpPr>
        <p:cxnSp>
          <p:nvCxnSpPr>
            <p:cNvPr id="12" name="Google Shape;55;p2">
              <a:extLst>
                <a:ext uri="{FF2B5EF4-FFF2-40B4-BE49-F238E27FC236}">
                  <a16:creationId xmlns:a16="http://schemas.microsoft.com/office/drawing/2014/main" id="{BE98A235-E1D1-1852-B51F-8CEFDAC96353}"/>
                </a:ext>
              </a:extLst>
            </p:cNvPr>
            <p:cNvCxnSpPr/>
            <p:nvPr/>
          </p:nvCxnSpPr>
          <p:spPr>
            <a:xfrm>
              <a:off x="755091" y="3837331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" name="Google Shape;56;p2">
              <a:extLst>
                <a:ext uri="{FF2B5EF4-FFF2-40B4-BE49-F238E27FC236}">
                  <a16:creationId xmlns:a16="http://schemas.microsoft.com/office/drawing/2014/main" id="{E74035EC-4385-4B06-B945-D912BB10D445}"/>
                </a:ext>
              </a:extLst>
            </p:cNvPr>
            <p:cNvSpPr txBox="1"/>
            <p:nvPr/>
          </p:nvSpPr>
          <p:spPr>
            <a:xfrm>
              <a:off x="1243054" y="3694985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ru-RU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Выпускник кафедры ИУ6</a:t>
              </a:r>
            </a:p>
          </p:txBody>
        </p: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32A87A5-4B8C-3E55-94B3-72E6E5639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73897" y="1484033"/>
            <a:ext cx="3522372" cy="3522372"/>
          </a:xfrm>
          <a:prstGeom prst="rect">
            <a:avLst/>
          </a:prstGeom>
        </p:spPr>
      </p:pic>
      <p:sp>
        <p:nvSpPr>
          <p:cNvPr id="24" name="Google Shape;69;p3">
            <a:extLst>
              <a:ext uri="{FF2B5EF4-FFF2-40B4-BE49-F238E27FC236}">
                <a16:creationId xmlns:a16="http://schemas.microsoft.com/office/drawing/2014/main" id="{DDEA4658-7B82-95FF-2D6D-BFA90C3CF4E9}"/>
              </a:ext>
            </a:extLst>
          </p:cNvPr>
          <p:cNvSpPr txBox="1"/>
          <p:nvPr/>
        </p:nvSpPr>
        <p:spPr>
          <a:xfrm>
            <a:off x="7340926" y="5120503"/>
            <a:ext cx="3455343" cy="35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algn="ctr"/>
            <a:r>
              <a:rPr lang="ru-RU" spc="0" dirty="0" err="1"/>
              <a:t>Чатик</a:t>
            </a:r>
            <a:endParaRPr lang="ru-RU" spc="0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5D6A1E31-D385-B9CC-E200-FED7624D0EB0}"/>
              </a:ext>
            </a:extLst>
          </p:cNvPr>
          <p:cNvGrpSpPr/>
          <p:nvPr/>
        </p:nvGrpSpPr>
        <p:grpSpPr>
          <a:xfrm>
            <a:off x="762431" y="4049799"/>
            <a:ext cx="3304363" cy="284693"/>
            <a:chOff x="755091" y="3694985"/>
            <a:chExt cx="3304363" cy="284693"/>
          </a:xfrm>
        </p:grpSpPr>
        <p:cxnSp>
          <p:nvCxnSpPr>
            <p:cNvPr id="14" name="Google Shape;55;p2">
              <a:extLst>
                <a:ext uri="{FF2B5EF4-FFF2-40B4-BE49-F238E27FC236}">
                  <a16:creationId xmlns:a16="http://schemas.microsoft.com/office/drawing/2014/main" id="{2B359B68-05D0-B90C-573C-A4344FB37FBB}"/>
                </a:ext>
              </a:extLst>
            </p:cNvPr>
            <p:cNvCxnSpPr/>
            <p:nvPr/>
          </p:nvCxnSpPr>
          <p:spPr>
            <a:xfrm>
              <a:off x="755091" y="3837331"/>
              <a:ext cx="3048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" name="Google Shape;56;p2">
              <a:extLst>
                <a:ext uri="{FF2B5EF4-FFF2-40B4-BE49-F238E27FC236}">
                  <a16:creationId xmlns:a16="http://schemas.microsoft.com/office/drawing/2014/main" id="{E3E9E5BD-B92A-4562-5411-07F07E200B26}"/>
                </a:ext>
              </a:extLst>
            </p:cNvPr>
            <p:cNvSpPr txBox="1"/>
            <p:nvPr/>
          </p:nvSpPr>
          <p:spPr>
            <a:xfrm>
              <a:off x="1243054" y="3694985"/>
              <a:ext cx="2816400" cy="2846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lvl="0">
                <a:spcBef>
                  <a:spcPts val="300"/>
                </a:spcBef>
              </a:pPr>
              <a:r>
                <a:rPr lang="en-US" sz="1600" dirty="0">
                  <a:solidFill>
                    <a:srgbClr val="FFFFFF"/>
                  </a:solidFill>
                  <a:latin typeface="ALS Sector Regular" pitchFamily="2" charset="0"/>
                  <a:ea typeface="Roboto Medium"/>
                  <a:cs typeface="ALS Sector Regular" pitchFamily="2" charset="0"/>
                  <a:sym typeface="Roboto Medium"/>
                </a:rPr>
                <a:t>Python Backend @ Evrone</a:t>
              </a:r>
              <a:endParaRPr lang="ru-RU" sz="1600" dirty="0">
                <a:solidFill>
                  <a:srgbClr val="FFFFFF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58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 descr="Изображение выглядит как кофейная чашка, в помещении, кружка, посуда&#10;&#10;Автоматически созданное описание">
            <a:extLst>
              <a:ext uri="{FF2B5EF4-FFF2-40B4-BE49-F238E27FC236}">
                <a16:creationId xmlns:a16="http://schemas.microsoft.com/office/drawing/2014/main" id="{E7EF5350-E8C2-CBB4-2759-A90608599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26" r="20494"/>
          <a:stretch/>
        </p:blipFill>
        <p:spPr>
          <a:xfrm>
            <a:off x="8009966" y="0"/>
            <a:ext cx="4182033" cy="6858000"/>
          </a:xfrm>
          <a:prstGeom prst="rect">
            <a:avLst/>
          </a:prstGeom>
        </p:spPr>
      </p:pic>
      <p:sp>
        <p:nvSpPr>
          <p:cNvPr id="3" name="Google Shape;69;p3">
            <a:extLst>
              <a:ext uri="{FF2B5EF4-FFF2-40B4-BE49-F238E27FC236}">
                <a16:creationId xmlns:a16="http://schemas.microsoft.com/office/drawing/2014/main" id="{E5C486A2-04A2-FE8E-F9BF-1BAAD01B0E36}"/>
              </a:ext>
            </a:extLst>
          </p:cNvPr>
          <p:cNvSpPr txBox="1"/>
          <p:nvPr/>
        </p:nvSpPr>
        <p:spPr>
          <a:xfrm>
            <a:off x="513723" y="280049"/>
            <a:ext cx="498857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800" dirty="0"/>
              <a:t>Чем будем заниматься?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E6AA95-D20D-C49A-B505-7B2FF15C0D37}"/>
              </a:ext>
            </a:extLst>
          </p:cNvPr>
          <p:cNvSpPr/>
          <p:nvPr/>
        </p:nvSpPr>
        <p:spPr>
          <a:xfrm>
            <a:off x="0" y="1449539"/>
            <a:ext cx="7516906" cy="1594534"/>
          </a:xfrm>
          <a:prstGeom prst="rect">
            <a:avLst/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Google Shape;69;p3">
            <a:extLst>
              <a:ext uri="{FF2B5EF4-FFF2-40B4-BE49-F238E27FC236}">
                <a16:creationId xmlns:a16="http://schemas.microsoft.com/office/drawing/2014/main" id="{C5446DE0-DE9B-A397-DB23-C4DE72FA926B}"/>
              </a:ext>
            </a:extLst>
          </p:cNvPr>
          <p:cNvSpPr txBox="1"/>
          <p:nvPr/>
        </p:nvSpPr>
        <p:spPr>
          <a:xfrm>
            <a:off x="330834" y="1754620"/>
            <a:ext cx="4836589" cy="63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r>
              <a:rPr lang="ru-RU" sz="1200" spc="200" dirty="0">
                <a:solidFill>
                  <a:schemeClr val="bg1"/>
                </a:solidFill>
              </a:rPr>
              <a:t>Модули, работы</a:t>
            </a:r>
            <a:r>
              <a:rPr lang="en-US" sz="1200" spc="200" dirty="0">
                <a:solidFill>
                  <a:schemeClr val="bg1"/>
                </a:solidFill>
              </a:rPr>
              <a:t> </a:t>
            </a:r>
            <a:r>
              <a:rPr lang="ru-RU" sz="1200" spc="200" dirty="0">
                <a:solidFill>
                  <a:schemeClr val="bg1"/>
                </a:solidFill>
              </a:rPr>
              <a:t>и сроки</a:t>
            </a:r>
            <a:endParaRPr lang="en-US" sz="1200" spc="200" dirty="0">
              <a:solidFill>
                <a:schemeClr val="bg1"/>
              </a:solidFill>
            </a:endParaRPr>
          </a:p>
          <a:p>
            <a:pPr>
              <a:spcBef>
                <a:spcPts val="500"/>
              </a:spcBef>
            </a:pPr>
            <a:r>
              <a:rPr lang="ru-RU" spc="0" dirty="0">
                <a:solidFill>
                  <a:schemeClr val="bg1"/>
                </a:solidFill>
              </a:rPr>
              <a:t>Общая структура курса</a:t>
            </a:r>
          </a:p>
        </p:txBody>
      </p:sp>
      <p:sp>
        <p:nvSpPr>
          <p:cNvPr id="6" name="Google Shape;69;p3">
            <a:extLst>
              <a:ext uri="{FF2B5EF4-FFF2-40B4-BE49-F238E27FC236}">
                <a16:creationId xmlns:a16="http://schemas.microsoft.com/office/drawing/2014/main" id="{DAD2F35E-5352-8204-310C-75813E8780B3}"/>
              </a:ext>
            </a:extLst>
          </p:cNvPr>
          <p:cNvSpPr txBox="1"/>
          <p:nvPr/>
        </p:nvSpPr>
        <p:spPr>
          <a:xfrm>
            <a:off x="513723" y="3429000"/>
            <a:ext cx="2539194" cy="74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модуля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домашних задания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рубежных контроля</a:t>
            </a:r>
          </a:p>
        </p:txBody>
      </p:sp>
      <p:sp>
        <p:nvSpPr>
          <p:cNvPr id="14" name="Google Shape;69;p3">
            <a:extLst>
              <a:ext uri="{FF2B5EF4-FFF2-40B4-BE49-F238E27FC236}">
                <a16:creationId xmlns:a16="http://schemas.microsoft.com/office/drawing/2014/main" id="{417490E3-71ED-04F9-7B4D-B6735675F4F8}"/>
              </a:ext>
            </a:extLst>
          </p:cNvPr>
          <p:cNvSpPr txBox="1"/>
          <p:nvPr/>
        </p:nvSpPr>
        <p:spPr>
          <a:xfrm>
            <a:off x="3626604" y="3429000"/>
            <a:ext cx="269351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1 модуль – 9 неделя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модуль – 17 неделя</a:t>
            </a:r>
          </a:p>
        </p:txBody>
      </p:sp>
      <p:sp>
        <p:nvSpPr>
          <p:cNvPr id="2" name="Google Shape;69;p3">
            <a:extLst>
              <a:ext uri="{FF2B5EF4-FFF2-40B4-BE49-F238E27FC236}">
                <a16:creationId xmlns:a16="http://schemas.microsoft.com/office/drawing/2014/main" id="{65AC36F5-DDC5-DADB-29AF-6CC0891262DD}"/>
              </a:ext>
            </a:extLst>
          </p:cNvPr>
          <p:cNvSpPr txBox="1"/>
          <p:nvPr/>
        </p:nvSpPr>
        <p:spPr>
          <a:xfrm>
            <a:off x="3626604" y="4811418"/>
            <a:ext cx="2693514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1 модуль – 9 неделя</a:t>
            </a:r>
          </a:p>
          <a:p>
            <a:pPr marL="285750" indent="-285750">
              <a:buFont typeface="ALS Sector Regular" panose="02000000000000000000" pitchFamily="50" charset="0"/>
              <a:buChar char="—"/>
            </a:pPr>
            <a:r>
              <a:rPr lang="ru-RU" sz="1400" spc="0" dirty="0"/>
              <a:t>2 модуль – 1</a:t>
            </a:r>
            <a:r>
              <a:rPr lang="en-US" sz="1400" spc="0" dirty="0"/>
              <a:t>5</a:t>
            </a:r>
            <a:r>
              <a:rPr lang="ru-RU" sz="1400" spc="0" dirty="0"/>
              <a:t> неделя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38E3592-3374-B464-C859-C1365848228F}"/>
              </a:ext>
            </a:extLst>
          </p:cNvPr>
          <p:cNvCxnSpPr>
            <a:stCxn id="14" idx="2"/>
            <a:endCxn id="2" idx="0"/>
          </p:cNvCxnSpPr>
          <p:nvPr/>
        </p:nvCxnSpPr>
        <p:spPr>
          <a:xfrm>
            <a:off x="4973361" y="3924520"/>
            <a:ext cx="0" cy="886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69;p3">
            <a:extLst>
              <a:ext uri="{FF2B5EF4-FFF2-40B4-BE49-F238E27FC236}">
                <a16:creationId xmlns:a16="http://schemas.microsoft.com/office/drawing/2014/main" id="{46153571-BC44-7892-0668-73A015B1A1CB}"/>
              </a:ext>
            </a:extLst>
          </p:cNvPr>
          <p:cNvSpPr txBox="1"/>
          <p:nvPr/>
        </p:nvSpPr>
        <p:spPr>
          <a:xfrm>
            <a:off x="513723" y="4557207"/>
            <a:ext cx="2693514" cy="1486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ru-RU" sz="1400" spc="0" dirty="0"/>
              <a:t>Основы программирования на языке </a:t>
            </a:r>
            <a:r>
              <a:rPr lang="en-US" sz="1400" spc="0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spc="0" dirty="0"/>
              <a:t>Обработка и анализ данных посредством языка </a:t>
            </a:r>
            <a:r>
              <a:rPr lang="en-US" sz="1400" spc="0" dirty="0"/>
              <a:t>Python</a:t>
            </a:r>
            <a:endParaRPr lang="ru-RU" sz="1400" spc="0" dirty="0"/>
          </a:p>
        </p:txBody>
      </p:sp>
    </p:spTree>
    <p:extLst>
      <p:ext uri="{BB962C8B-B14F-4D97-AF65-F5344CB8AC3E}">
        <p14:creationId xmlns:p14="http://schemas.microsoft.com/office/powerpoint/2010/main" val="340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/>
      <p:bldP spid="2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432A6-682D-ED43-17BA-026FF165E0A0}"/>
              </a:ext>
            </a:extLst>
          </p:cNvPr>
          <p:cNvSpPr txBox="1"/>
          <p:nvPr/>
        </p:nvSpPr>
        <p:spPr>
          <a:xfrm>
            <a:off x="4561555" y="253244"/>
            <a:ext cx="4979735" cy="155985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Основы программирования на языке </a:t>
            </a:r>
            <a:r>
              <a:rPr lang="en-US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Введение в </a:t>
            </a:r>
            <a:r>
              <a:rPr lang="en-US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. Средства и инструменты. Настройка среды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Базовые типы, операции и конструкции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Работа с файлами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Работа с функциями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Классы и объекты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Тестирование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FDA77-4481-762F-5D85-BDB9422DF1CB}"/>
              </a:ext>
            </a:extLst>
          </p:cNvPr>
          <p:cNvSpPr txBox="1"/>
          <p:nvPr/>
        </p:nvSpPr>
        <p:spPr>
          <a:xfrm>
            <a:off x="4561554" y="1879202"/>
            <a:ext cx="5522786" cy="133107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Обработка и анализ данных посредством языка </a:t>
            </a:r>
            <a:r>
              <a:rPr lang="en-US" sz="12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Python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Библиотеки для анализа данных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Анализ данных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Визуализация данных</a:t>
            </a:r>
            <a:endParaRPr lang="en-US" sz="1200" dirty="0">
              <a:solidFill>
                <a:srgbClr val="434343"/>
              </a:solidFill>
              <a:effectLst/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Интерпретатор</a:t>
            </a:r>
            <a:r>
              <a:rPr lang="en-US" sz="12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</a:t>
            </a:r>
            <a:r>
              <a:rPr lang="en-US" sz="12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CPython</a:t>
            </a:r>
            <a:endParaRPr lang="en-US" sz="12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200" dirty="0">
                <a:solidFill>
                  <a:srgbClr val="434343"/>
                </a:solidFill>
                <a:effectLst/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Процессы и потоки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697939-8242-C130-E9E5-DCBB1A62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62800" y="3256685"/>
            <a:ext cx="6468504" cy="166119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5D354B-CBD9-52F1-7587-5E65FF7CB4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70184" y="5193735"/>
            <a:ext cx="6653735" cy="1466557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D59ABDA-7B6F-1934-8AE3-D006B84BFB6B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8197052" y="4917878"/>
            <a:ext cx="0" cy="2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5109E04F-91EE-9BA1-4E59-667C91628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Что нас ждёт?</a:t>
            </a:r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E859D196-556D-4A4A-E62E-5D6CC058323F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Модули и темы</a:t>
            </a:r>
          </a:p>
        </p:txBody>
      </p:sp>
    </p:spTree>
    <p:extLst>
      <p:ext uri="{BB962C8B-B14F-4D97-AF65-F5344CB8AC3E}">
        <p14:creationId xmlns:p14="http://schemas.microsoft.com/office/powerpoint/2010/main" val="243779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Что нас ждёт?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Задания, баллы, оценка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7057421" cy="11701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Домашнее задание 1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Основы языка </a:t>
            </a:r>
            <a:r>
              <a:rPr lang="en-US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endParaRPr lang="ru-RU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Вычисления, обработка данных, чтение файлов, объекты, функции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18-30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70972-F603-4EBE-3ECF-05C68046CE3A}"/>
              </a:ext>
            </a:extLst>
          </p:cNvPr>
          <p:cNvSpPr txBox="1"/>
          <p:nvPr/>
        </p:nvSpPr>
        <p:spPr>
          <a:xfrm>
            <a:off x="4561555" y="1540479"/>
            <a:ext cx="7057421" cy="8736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Рубежный контроль 1</a:t>
            </a:r>
            <a:endParaRPr lang="en-US" sz="16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Защита ДЗ1? Теоретические вопросы?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12-20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FE0A7-10DA-E4A1-0093-57EF3E7C3460}"/>
              </a:ext>
            </a:extLst>
          </p:cNvPr>
          <p:cNvSpPr txBox="1"/>
          <p:nvPr/>
        </p:nvSpPr>
        <p:spPr>
          <a:xfrm>
            <a:off x="4561555" y="2539445"/>
            <a:ext cx="7057421" cy="140981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Домашнее задание 2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Анализ данных с использованием </a:t>
            </a:r>
            <a:r>
              <a:rPr lang="en-US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endParaRPr lang="ru-RU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Чтение набора данных, извлечение полезной информации, преобразование, вычисления, визуализация, интерпретация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18-30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10C2F6-EBEB-F408-2F2C-E496213DF4BF}"/>
              </a:ext>
            </a:extLst>
          </p:cNvPr>
          <p:cNvSpPr txBox="1"/>
          <p:nvPr/>
        </p:nvSpPr>
        <p:spPr>
          <a:xfrm>
            <a:off x="4561554" y="4074584"/>
            <a:ext cx="7057421" cy="87363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Рубежный контроль 2</a:t>
            </a:r>
            <a:endParaRPr lang="en-US" sz="16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strike="sngStrike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Защита ДЗ2? Теоретические вопросы?</a:t>
            </a: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→ Зачётный проект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12-20 баллов</a:t>
            </a:r>
            <a:endParaRPr lang="en-US" sz="16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CFD46-5817-4369-0132-E0A2538AB2C4}"/>
              </a:ext>
            </a:extLst>
          </p:cNvPr>
          <p:cNvSpPr txBox="1"/>
          <p:nvPr/>
        </p:nvSpPr>
        <p:spPr>
          <a:xfrm>
            <a:off x="4561553" y="5069910"/>
            <a:ext cx="7057421" cy="143545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16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Экзамен</a:t>
            </a:r>
            <a:endParaRPr lang="en-US" sz="16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Распределённый экзамен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85+ </a:t>
            </a: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баллов – отлично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71-84 – хорошо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16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60-70 – удовлетворительно</a:t>
            </a:r>
          </a:p>
        </p:txBody>
      </p:sp>
    </p:spTree>
    <p:extLst>
      <p:ext uri="{BB962C8B-B14F-4D97-AF65-F5344CB8AC3E}">
        <p14:creationId xmlns:p14="http://schemas.microsoft.com/office/powerpoint/2010/main" val="53211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Что нужно для курса?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Минимальные и рекомендуемые конфигурации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4979735" cy="32254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Базовый минимум</a:t>
            </a:r>
            <a:endParaRPr lang="en-US" sz="20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Jupyter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Notebook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Numpy</a:t>
            </a:r>
            <a:endParaRPr lang="en-US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Pandas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Scipy</a:t>
            </a:r>
            <a:endParaRPr lang="en-US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Matplotlib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Sklearn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Git</a:t>
            </a: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uv</a:t>
            </a: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70972-F603-4EBE-3ECF-05C68046CE3A}"/>
              </a:ext>
            </a:extLst>
          </p:cNvPr>
          <p:cNvSpPr txBox="1"/>
          <p:nvPr/>
        </p:nvSpPr>
        <p:spPr>
          <a:xfrm>
            <a:off x="4561555" y="5178812"/>
            <a:ext cx="4979735" cy="104028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Роскошный максимум</a:t>
            </a:r>
            <a:endParaRPr lang="en-US" sz="2000" b="1" spc="150" dirty="0">
              <a:solidFill>
                <a:srgbClr val="176DEA"/>
              </a:solidFill>
              <a:latin typeface="ALS Sector Regular" pitchFamily="2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Unix Based OS (Linux, macOS, WSL)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VS Code + Python Plugins</a:t>
            </a:r>
          </a:p>
        </p:txBody>
      </p:sp>
    </p:spTree>
    <p:extLst>
      <p:ext uri="{BB962C8B-B14F-4D97-AF65-F5344CB8AC3E}">
        <p14:creationId xmlns:p14="http://schemas.microsoft.com/office/powerpoint/2010/main" val="20989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Разговор о самом важном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Зачётный проект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7057421" cy="594476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Что это такое?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Самостоятельная работа, тему и задачи в которой вы выбираете самостоятельно</a:t>
            </a: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Что нужно сделать?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Необходимо выбрать набор данных и проанализировать его, представить выводы из исследования</a:t>
            </a: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Какие данные брать?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Любые. Вы можете взять готовый датасет или собрать данные самостоятельно. Единственное ограничение на данные – должно быть не менее 30 записей</a:t>
            </a:r>
            <a:endParaRPr lang="en-US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Чем можно пользоваться?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Всем. Прям совсем всем. Даже не </a:t>
            </a:r>
            <a:r>
              <a:rPr lang="en-US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Python</a:t>
            </a:r>
            <a:endParaRPr lang="ru-RU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Сколько баллов можно получить?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От 12 до 20 точно. Возможно, что от 12 до 40 </a:t>
            </a: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  <a:sym typeface="Wingdings" panose="05000000000000000000" pitchFamily="2" charset="2"/>
              </a:rPr>
              <a:t></a:t>
            </a: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Какие сроки?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До конца семестра, 17 неделя. Начать защиту можно в любое время</a:t>
            </a:r>
            <a:endParaRPr lang="en-US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</a:pPr>
            <a:r>
              <a:rPr lang="ru-RU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И как защищать?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8646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Разговор о самом важном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Защита работ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C77EA-C161-67C6-ADC3-FC85DE55E81C}"/>
              </a:ext>
            </a:extLst>
          </p:cNvPr>
          <p:cNvSpPr txBox="1"/>
          <p:nvPr/>
        </p:nvSpPr>
        <p:spPr>
          <a:xfrm>
            <a:off x="4561555" y="253244"/>
            <a:ext cx="7057421" cy="52824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spc="150" dirty="0">
                <a:solidFill>
                  <a:srgbClr val="176DEA"/>
                </a:solidFill>
                <a:latin typeface="ALS Sector Regular" pitchFamily="2" charset="0"/>
                <a:cs typeface="ALS Sector Regular" pitchFamily="2" charset="0"/>
              </a:rPr>
              <a:t>Общие правила выполнения работ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Работы выполняются в виде рабочих тетрадей </a:t>
            </a:r>
            <a:r>
              <a:rPr lang="en-US" sz="2000" dirty="0" err="1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Jupyter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Notebook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Домашние работы защищаются в асинхронном дистанционном режиме: вы их предоставляете в электронном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 </a:t>
            </a: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виде в срок, затем я их проверяю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 ходе проверки работы будет проводиться </a:t>
            </a:r>
            <a:r>
              <a:rPr lang="en-US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code review </a:t>
            </a: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 рамках технических возможностей процесса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Возможно потребуется подготовить отчёт для предоставления на кафедру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434343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При сдаче работ с опозданием баллы будут сниматься</a:t>
            </a:r>
          </a:p>
          <a:p>
            <a:pPr>
              <a:lnSpc>
                <a:spcPct val="110000"/>
              </a:lnSpc>
              <a:spcBef>
                <a:spcPts val="200"/>
              </a:spcBef>
            </a:pPr>
            <a:endParaRPr lang="ru-RU" sz="2000" dirty="0">
              <a:solidFill>
                <a:srgbClr val="434343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ru-RU" sz="2000" dirty="0">
                <a:solidFill>
                  <a:srgbClr val="C00000"/>
                </a:solidFill>
                <a:latin typeface="ALS Sector Regular" pitchFamily="2" charset="0"/>
                <a:ea typeface="Calibri" panose="020F0502020204030204" pitchFamily="34" charset="0"/>
                <a:cs typeface="ALS Sector Regular" pitchFamily="2" charset="0"/>
              </a:rPr>
              <a:t>Списывание безжалостно карается</a:t>
            </a:r>
            <a:endParaRPr lang="en-US" sz="2000" dirty="0">
              <a:solidFill>
                <a:srgbClr val="C00000"/>
              </a:solidFill>
              <a:latin typeface="ALS Sector Regular" pitchFamily="2" charset="0"/>
              <a:ea typeface="Calibri" panose="020F0502020204030204" pitchFamily="34" charset="0"/>
              <a:cs typeface="ALS Sector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1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6" y="2792052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Спасибо!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62207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>
                    <a:alpha val="50000"/>
                  </a:prstClr>
                </a:solidFill>
                <a:latin typeface="ALS Sector Regular" pitchFamily="2" charset="0"/>
                <a:cs typeface="ALS Sector Regular" pitchFamily="2" charset="0"/>
              </a:rPr>
              <a:t>geine@bmstu.ru</a:t>
            </a:r>
          </a:p>
        </p:txBody>
      </p:sp>
    </p:spTree>
    <p:extLst>
      <p:ext uri="{BB962C8B-B14F-4D97-AF65-F5344CB8AC3E}">
        <p14:creationId xmlns:p14="http://schemas.microsoft.com/office/powerpoint/2010/main" val="27271272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24111</TotalTime>
  <Words>483</Words>
  <Application>Microsoft Office PowerPoint</Application>
  <PresentationFormat>Широкоэкранный</PresentationFormat>
  <Paragraphs>108</Paragraphs>
  <Slides>9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 Light</vt:lpstr>
      <vt:lpstr>Calibri</vt:lpstr>
      <vt:lpstr>Arial</vt:lpstr>
      <vt:lpstr>ALS Sector Regular</vt:lpstr>
      <vt:lpstr>Тема Office</vt:lpstr>
      <vt:lpstr>Презентация PowerPoint</vt:lpstr>
      <vt:lpstr>Кто я?</vt:lpstr>
      <vt:lpstr>Презентация PowerPoint</vt:lpstr>
      <vt:lpstr>Что нас ждёт?</vt:lpstr>
      <vt:lpstr>Что нас ждёт?</vt:lpstr>
      <vt:lpstr>Что нужно для курса?</vt:lpstr>
      <vt:lpstr>Разговор о самом важном</vt:lpstr>
      <vt:lpstr>Разговор о самом важном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МГТУ им. Н.Э. Баумана</dc:title>
  <dc:subject/>
  <dc:creator>Katya Selivanova</dc:creator>
  <cp:keywords/>
  <dc:description/>
  <cp:lastModifiedBy>Михаил Гейне</cp:lastModifiedBy>
  <cp:revision>58</cp:revision>
  <dcterms:created xsi:type="dcterms:W3CDTF">2022-04-18T20:35:07Z</dcterms:created>
  <dcterms:modified xsi:type="dcterms:W3CDTF">2025-09-02T15:05:50Z</dcterms:modified>
  <cp:category/>
</cp:coreProperties>
</file>