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r>
              <a:t>В соответствии с поставленной целью в работе были решены следующие</a:t>
            </a:r>
            <a:r>
              <a:rPr b="1"/>
              <a:t> задачи:</a:t>
            </a:r>
            <a:br>
              <a:rPr b="1"/>
            </a:br>
            <a:br>
              <a:rPr b="1"/>
            </a:br>
            <a:r>
              <a:t>1.проанализирована учебная литература и другие источники по теме изучения незнакомого алфавита</a:t>
            </a:r>
            <a:br/>
            <a:r>
              <a:t>2. отобран и систематизирован учебный материал</a:t>
            </a:r>
            <a:br/>
            <a:r>
              <a:t>3. подобрана структура и интерфейс электронного учебного пособия </a:t>
            </a:r>
            <a:br/>
            <a:r>
              <a:t>4 реализовано электронное учебное пособие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cyberleninka.ru/article/n/k-voprosu-o-veb-razrabotkah/viewer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4.jpeg"/><Relationship Id="rId5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Министерство науки и высшего образования Российской Федерации…"/>
          <p:cNvSpPr txBox="1"/>
          <p:nvPr/>
        </p:nvSpPr>
        <p:spPr>
          <a:xfrm>
            <a:off x="2063299" y="100157"/>
            <a:ext cx="5017402" cy="180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 defTabSz="457200">
              <a:lnSpc>
                <a:spcPts val="1500"/>
              </a:lnSpc>
              <a:spcBef>
                <a:spcPts val="500"/>
              </a:spcBef>
              <a:defRPr b="1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Министерство науки и высшего образования Российской Федерации</a:t>
            </a:r>
          </a:p>
          <a:p>
            <a:pPr algn="ctr" defTabSz="457200">
              <a:lnSpc>
                <a:spcPts val="1500"/>
              </a:lnSpc>
              <a:spcBef>
                <a:spcPts val="500"/>
              </a:spcBef>
              <a:defRPr b="1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Федеральное государственное бюджетное образовательное учреждение </a:t>
            </a:r>
          </a:p>
          <a:p>
            <a:pPr algn="ctr" defTabSz="457200">
              <a:lnSpc>
                <a:spcPts val="1500"/>
              </a:lnSpc>
              <a:spcBef>
                <a:spcPts val="500"/>
              </a:spcBef>
              <a:defRPr b="1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высшего образования</a:t>
            </a:r>
          </a:p>
          <a:p>
            <a:pPr algn="ctr" defTabSz="457200">
              <a:lnSpc>
                <a:spcPts val="1500"/>
              </a:lnSpc>
              <a:spcBef>
                <a:spcPts val="500"/>
              </a:spcBef>
              <a:defRPr b="1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«Московский государственный технический университет</a:t>
            </a:r>
          </a:p>
          <a:p>
            <a:pPr algn="ctr" defTabSz="457200">
              <a:lnSpc>
                <a:spcPts val="1500"/>
              </a:lnSpc>
              <a:spcBef>
                <a:spcPts val="500"/>
              </a:spcBef>
              <a:defRPr b="1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имени Н.Э. Баумана</a:t>
            </a:r>
          </a:p>
          <a:p>
            <a:pPr algn="ctr" defTabSz="457200">
              <a:lnSpc>
                <a:spcPts val="1500"/>
              </a:lnSpc>
              <a:spcBef>
                <a:spcPts val="500"/>
              </a:spcBef>
              <a:defRPr b="1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(национальный исследовательский университет)»</a:t>
            </a:r>
          </a:p>
          <a:p>
            <a:pPr algn="ctr" defTabSz="457200">
              <a:lnSpc>
                <a:spcPts val="1500"/>
              </a:lnSpc>
              <a:spcBef>
                <a:spcPts val="500"/>
              </a:spcBef>
              <a:defRPr b="1"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(МГТУ им. Н.Э. Баумана)</a:t>
            </a:r>
          </a:p>
        </p:txBody>
      </p:sp>
      <p:pic>
        <p:nvPicPr>
          <p:cNvPr id="95" name="Gerb-BMSTU_01" descr="Gerb-BMSTU_0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777" y="327314"/>
            <a:ext cx="1294435" cy="146254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ФАКУЛЬТЕТ «Романо-германские языки»…"/>
          <p:cNvSpPr txBox="1"/>
          <p:nvPr/>
        </p:nvSpPr>
        <p:spPr>
          <a:xfrm>
            <a:off x="310015" y="2071112"/>
            <a:ext cx="3697967" cy="710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ct val="150000"/>
              </a:lnSpc>
              <a:spcBef>
                <a:spcPts val="1200"/>
              </a:spcBef>
              <a:tabLst>
                <a:tab pos="5753100" algn="l"/>
              </a:tabLst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ФАКУЛЬТЕТ «Романо-германские языки»</a:t>
            </a:r>
          </a:p>
          <a:p>
            <a:pPr defTabSz="457200">
              <a:lnSpc>
                <a:spcPct val="150000"/>
              </a:lnSpc>
              <a:spcBef>
                <a:spcPts val="1200"/>
              </a:spcBef>
              <a:tabLst>
                <a:tab pos="5753100" algn="l"/>
              </a:tabLst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КАФЕДРА «Теоретическая и прикладная лингвистика»</a:t>
            </a:r>
          </a:p>
        </p:txBody>
      </p:sp>
      <p:sp>
        <p:nvSpPr>
          <p:cNvPr id="97" name="ВЫПУСКНАЯ КВАЛИФИКАЦИОННАЯ РАБОТА…"/>
          <p:cNvSpPr txBox="1"/>
          <p:nvPr/>
        </p:nvSpPr>
        <p:spPr>
          <a:xfrm>
            <a:off x="137491" y="2857018"/>
            <a:ext cx="8665818" cy="15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 defTabSz="457200">
              <a:lnSpc>
                <a:spcPct val="150000"/>
              </a:lnSpc>
              <a:spcBef>
                <a:spcPts val="1200"/>
              </a:spcBef>
              <a:defRPr b="1" i="1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ВЫПУСКНАЯ КВАЛИФИКАЦИОННАЯ РАБОТА</a:t>
            </a:r>
          </a:p>
          <a:p>
            <a:pPr algn="ctr" defTabSz="457200">
              <a:lnSpc>
                <a:spcPct val="150000"/>
              </a:lnSpc>
              <a:spcBef>
                <a:spcPts val="600"/>
              </a:spcBef>
              <a:defRPr b="1" i="1" sz="2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НА ТЕМУ:</a:t>
            </a:r>
          </a:p>
          <a:p>
            <a:pPr algn="ctr" defTabSz="457200">
              <a:lnSpc>
                <a:spcPct val="150000"/>
              </a:lnSpc>
              <a:spcBef>
                <a:spcPts val="1800"/>
              </a:spcBef>
              <a:tabLst>
                <a:tab pos="5753100" algn="l"/>
              </a:tabLst>
              <a:defRPr sz="17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«ПОДГОТОВКА УЧЕБНОГО ПОСОБИЯ ДЛЯ ИЗУЧЕНИЯ НЕЗНАКОМОГО АЛФАВИТА»</a:t>
            </a:r>
          </a:p>
        </p:txBody>
      </p:sp>
      <p:sp>
        <p:nvSpPr>
          <p:cNvPr id="98" name="Студент группы Л4-82"/>
          <p:cNvSpPr txBox="1"/>
          <p:nvPr/>
        </p:nvSpPr>
        <p:spPr>
          <a:xfrm>
            <a:off x="5008383" y="5107368"/>
            <a:ext cx="1565631" cy="27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ct val="150000"/>
              </a:lnSpc>
              <a:spcBef>
                <a:spcPts val="1200"/>
              </a:spcBef>
              <a:tabLst>
                <a:tab pos="711200" algn="l"/>
                <a:tab pos="3060700" algn="l"/>
                <a:tab pos="3949700" algn="l"/>
                <a:tab pos="4584700" algn="l"/>
              </a:tabLst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Студент группы Л4-82</a:t>
            </a:r>
          </a:p>
        </p:txBody>
      </p:sp>
      <p:sp>
        <p:nvSpPr>
          <p:cNvPr id="99" name="Т.А. Скоробогатова"/>
          <p:cNvSpPr txBox="1"/>
          <p:nvPr/>
        </p:nvSpPr>
        <p:spPr>
          <a:xfrm>
            <a:off x="6825091" y="5136752"/>
            <a:ext cx="1361215" cy="27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ct val="150000"/>
              </a:lnSpc>
              <a:spcBef>
                <a:spcPts val="1200"/>
              </a:spcBef>
              <a:tabLst>
                <a:tab pos="711200" algn="l"/>
                <a:tab pos="3060700" algn="l"/>
                <a:tab pos="3949700" algn="l"/>
                <a:tab pos="4584700" algn="l"/>
              </a:tabLst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Т.А. Скоробогатова</a:t>
            </a:r>
          </a:p>
        </p:txBody>
      </p:sp>
      <p:sp>
        <p:nvSpPr>
          <p:cNvPr id="100" name="Руководитель ВКР"/>
          <p:cNvSpPr txBox="1"/>
          <p:nvPr/>
        </p:nvSpPr>
        <p:spPr>
          <a:xfrm>
            <a:off x="5133511" y="5691568"/>
            <a:ext cx="1315376" cy="27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ct val="150000"/>
              </a:lnSpc>
              <a:spcBef>
                <a:spcPts val="1200"/>
              </a:spcBef>
              <a:tabLst>
                <a:tab pos="711200" algn="l"/>
                <a:tab pos="3060700" algn="l"/>
                <a:tab pos="3949700" algn="l"/>
                <a:tab pos="4584700" algn="l"/>
              </a:tabLst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Руководитель ВКР</a:t>
            </a:r>
          </a:p>
        </p:txBody>
      </p:sp>
      <p:sp>
        <p:nvSpPr>
          <p:cNvPr id="101" name="А.В. Коновалов"/>
          <p:cNvSpPr txBox="1"/>
          <p:nvPr/>
        </p:nvSpPr>
        <p:spPr>
          <a:xfrm>
            <a:off x="6925996" y="5720952"/>
            <a:ext cx="1159405" cy="27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ct val="150000"/>
              </a:lnSpc>
              <a:spcBef>
                <a:spcPts val="1200"/>
              </a:spcBef>
              <a:tabLst>
                <a:tab pos="711200" algn="l"/>
                <a:tab pos="3060700" algn="l"/>
                <a:tab pos="3949700" algn="l"/>
                <a:tab pos="4584700" algn="l"/>
              </a:tabLst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А.В. Коновалов </a:t>
            </a:r>
          </a:p>
        </p:txBody>
      </p:sp>
      <p:sp>
        <p:nvSpPr>
          <p:cNvPr id="102" name="Номер слайда 1"/>
          <p:cNvSpPr txBox="1"/>
          <p:nvPr>
            <p:ph type="sldNum" sz="quarter" idx="2"/>
          </p:nvPr>
        </p:nvSpPr>
        <p:spPr>
          <a:xfrm>
            <a:off x="8479672" y="6388617"/>
            <a:ext cx="207129" cy="3005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034" y="2357428"/>
            <a:ext cx="6535550" cy="346393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extBox 4"/>
          <p:cNvSpPr txBox="1"/>
          <p:nvPr/>
        </p:nvSpPr>
        <p:spPr>
          <a:xfrm>
            <a:off x="1045818" y="857231"/>
            <a:ext cx="5458481" cy="54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3600">
                <a:solidFill>
                  <a:srgbClr val="E46C0A"/>
                </a:solidFill>
              </a:defRPr>
            </a:lvl1pPr>
          </a:lstStyle>
          <a:p>
            <a:pPr/>
            <a:r>
              <a:t>Языки программирования</a:t>
            </a:r>
          </a:p>
        </p:txBody>
      </p:sp>
      <p:sp>
        <p:nvSpPr>
          <p:cNvPr id="186" name="Номер слайда 1"/>
          <p:cNvSpPr txBox="1"/>
          <p:nvPr>
            <p:ph type="sldNum" sz="quarter" idx="2"/>
          </p:nvPr>
        </p:nvSpPr>
        <p:spPr>
          <a:xfrm>
            <a:off x="8376683" y="6388617"/>
            <a:ext cx="310117" cy="3005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officeArt object" descr="officeArt object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034" y="714356"/>
            <a:ext cx="3417890" cy="2073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officeArt object" descr="officeArt objec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57751" y="214289"/>
            <a:ext cx="3357589" cy="3714778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extBox 4"/>
          <p:cNvSpPr txBox="1"/>
          <p:nvPr/>
        </p:nvSpPr>
        <p:spPr>
          <a:xfrm>
            <a:off x="1403010" y="214289"/>
            <a:ext cx="4694907" cy="444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800">
                <a:solidFill>
                  <a:srgbClr val="E46C0A"/>
                </a:solidFill>
              </a:defRPr>
            </a:lvl1pPr>
          </a:lstStyle>
          <a:p>
            <a:pPr/>
            <a:r>
              <a:t>Рабочие страницы пособия</a:t>
            </a:r>
          </a:p>
        </p:txBody>
      </p:sp>
      <p:sp>
        <p:nvSpPr>
          <p:cNvPr id="191" name="Номер слайда 1"/>
          <p:cNvSpPr txBox="1"/>
          <p:nvPr>
            <p:ph type="sldNum" sz="quarter" idx="2"/>
          </p:nvPr>
        </p:nvSpPr>
        <p:spPr>
          <a:xfrm>
            <a:off x="8376683" y="6388617"/>
            <a:ext cx="310117" cy="3005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92" name="Снимок экрана 2020-06-14 в 18.13.21.png" descr="Снимок экрана 2020-06-14 в 18.13.2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4777" y="2842942"/>
            <a:ext cx="6212839" cy="3367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3"/>
          <p:cNvSpPr txBox="1"/>
          <p:nvPr/>
        </p:nvSpPr>
        <p:spPr>
          <a:xfrm>
            <a:off x="1403010" y="214289"/>
            <a:ext cx="4694907" cy="444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800">
                <a:solidFill>
                  <a:srgbClr val="E46C0A"/>
                </a:solidFill>
              </a:defRPr>
            </a:lvl1pPr>
          </a:lstStyle>
          <a:p>
            <a:pPr/>
            <a:r>
              <a:t>Работа частотного словаря</a:t>
            </a:r>
          </a:p>
        </p:txBody>
      </p:sp>
      <p:sp>
        <p:nvSpPr>
          <p:cNvPr id="195" name="Номер слайда 1"/>
          <p:cNvSpPr txBox="1"/>
          <p:nvPr>
            <p:ph type="sldNum" sz="quarter" idx="2"/>
          </p:nvPr>
        </p:nvSpPr>
        <p:spPr>
          <a:xfrm>
            <a:off x="8376683" y="6388617"/>
            <a:ext cx="310117" cy="3005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96" name="Снимок экрана 2020-06-14 в 18.13.48.png" descr="Снимок экрана 2020-06-14 в 18.13.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369" y="835406"/>
            <a:ext cx="6946188" cy="3792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Снимок экрана 2020-06-14 в 18.14.png" descr="Снимок экрана 2020-06-14 в 18.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3505" y="2978726"/>
            <a:ext cx="6436109" cy="3428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Box 2"/>
          <p:cNvSpPr txBox="1"/>
          <p:nvPr/>
        </p:nvSpPr>
        <p:spPr>
          <a:xfrm>
            <a:off x="402878" y="500042"/>
            <a:ext cx="7747529" cy="65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4400">
                <a:solidFill>
                  <a:srgbClr val="E46C0A"/>
                </a:solidFill>
              </a:defRPr>
            </a:lvl1pPr>
          </a:lstStyle>
          <a:p>
            <a:pPr/>
            <a:r>
              <a:t>Демонстрация работы пособия</a:t>
            </a:r>
          </a:p>
        </p:txBody>
      </p:sp>
      <p:sp>
        <p:nvSpPr>
          <p:cNvPr id="200" name="Номер слайда 1"/>
          <p:cNvSpPr txBox="1"/>
          <p:nvPr>
            <p:ph type="sldNum" sz="quarter" idx="2"/>
          </p:nvPr>
        </p:nvSpPr>
        <p:spPr>
          <a:xfrm>
            <a:off x="8376683" y="6388617"/>
            <a:ext cx="310117" cy="3005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01" name="Снимок экрана 2020-06-14 в 18.14.13.png" descr="Снимок экрана 2020-06-14 в 18.14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364" y="1126897"/>
            <a:ext cx="6280928" cy="3203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Снимок экрана 2020-06-14 в 18.14.31.png" descr="Снимок экрана 2020-06-14 в 18.14.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5793" y="4047909"/>
            <a:ext cx="6521609" cy="2662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Номер слайда 1"/>
          <p:cNvSpPr txBox="1"/>
          <p:nvPr>
            <p:ph type="sldNum" sz="quarter" idx="2"/>
          </p:nvPr>
        </p:nvSpPr>
        <p:spPr>
          <a:xfrm>
            <a:off x="8376683" y="6388617"/>
            <a:ext cx="310117" cy="3005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20" name="Схема 19"/>
          <p:cNvGrpSpPr/>
          <p:nvPr/>
        </p:nvGrpSpPr>
        <p:grpSpPr>
          <a:xfrm>
            <a:off x="142844" y="1052152"/>
            <a:ext cx="8858311" cy="5313097"/>
            <a:chOff x="0" y="0"/>
            <a:chExt cx="8858309" cy="5313096"/>
          </a:xfrm>
        </p:grpSpPr>
        <p:grpSp>
          <p:nvGrpSpPr>
            <p:cNvPr id="207" name="Группа"/>
            <p:cNvGrpSpPr/>
            <p:nvPr/>
          </p:nvGrpSpPr>
          <p:grpSpPr>
            <a:xfrm>
              <a:off x="0" y="2903737"/>
              <a:ext cx="5111768" cy="2409360"/>
              <a:chOff x="0" y="0"/>
              <a:chExt cx="5111767" cy="2409358"/>
            </a:xfrm>
          </p:grpSpPr>
          <p:sp>
            <p:nvSpPr>
              <p:cNvPr id="205" name="Овал"/>
              <p:cNvSpPr/>
              <p:nvPr/>
            </p:nvSpPr>
            <p:spPr>
              <a:xfrm>
                <a:off x="-1" y="-1"/>
                <a:ext cx="5111769" cy="2409360"/>
              </a:xfrm>
              <a:prstGeom prst="ellipse">
                <a:avLst/>
              </a:prstGeom>
              <a:solidFill>
                <a:srgbClr val="E46C0A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733550">
                  <a:lnSpc>
                    <a:spcPct val="90000"/>
                  </a:lnSpc>
                  <a:spcBef>
                    <a:spcPts val="700"/>
                  </a:spcBef>
                  <a:defRPr sz="39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6" name="Изучение незнакомого алфавита"/>
              <p:cNvSpPr txBox="1"/>
              <p:nvPr/>
            </p:nvSpPr>
            <p:spPr>
              <a:xfrm>
                <a:off x="748600" y="377394"/>
                <a:ext cx="3614567" cy="16545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4765" tIns="24765" rIns="24765" bIns="24765" numCol="1" anchor="ctr">
                <a:noAutofit/>
              </a:bodyPr>
              <a:lstStyle>
                <a:lvl1pPr algn="ctr" defTabSz="1733550">
                  <a:lnSpc>
                    <a:spcPct val="90000"/>
                  </a:lnSpc>
                  <a:spcBef>
                    <a:spcPts val="1600"/>
                  </a:spcBef>
                  <a:defRPr sz="3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Изучение незнакомого алфавита</a:t>
                </a:r>
              </a:p>
            </p:txBody>
          </p:sp>
        </p:grpSp>
        <p:sp>
          <p:nvSpPr>
            <p:cNvPr id="208" name="Стрелка"/>
            <p:cNvSpPr/>
            <p:nvPr/>
          </p:nvSpPr>
          <p:spPr>
            <a:xfrm rot="16080212">
              <a:off x="1598356" y="1577320"/>
              <a:ext cx="1762527" cy="68666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B3A2C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11" name="Группа"/>
            <p:cNvGrpSpPr/>
            <p:nvPr/>
          </p:nvGrpSpPr>
          <p:grpSpPr>
            <a:xfrm>
              <a:off x="288869" y="0"/>
              <a:ext cx="4320098" cy="2079850"/>
              <a:chOff x="0" y="0"/>
              <a:chExt cx="4320096" cy="2079849"/>
            </a:xfrm>
          </p:grpSpPr>
          <p:sp>
            <p:nvSpPr>
              <p:cNvPr id="209" name="Сквиркл"/>
              <p:cNvSpPr/>
              <p:nvPr/>
            </p:nvSpPr>
            <p:spPr>
              <a:xfrm>
                <a:off x="0" y="0"/>
                <a:ext cx="4320097" cy="2079850"/>
              </a:xfrm>
              <a:prstGeom prst="roundRect">
                <a:avLst>
                  <a:gd name="adj" fmla="val 10000"/>
                </a:avLst>
              </a:prstGeom>
              <a:solidFill>
                <a:srgbClr val="E46C0A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0" name="Запоминаемый знак именно читается (в отличие от схем, в которых транскрипция пишется рядом - транскрипция как правило читается, а знак - пропускается)."/>
              <p:cNvSpPr txBox="1"/>
              <p:nvPr/>
            </p:nvSpPr>
            <p:spPr>
              <a:xfrm>
                <a:off x="60917" y="281235"/>
                <a:ext cx="4198263" cy="1517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90" tIns="34290" rIns="34290" bIns="34290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500"/>
                  </a:spcBef>
                  <a:defRPr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Запоминаемый знак именно </a:t>
                </a:r>
                <a:r>
                  <a:rPr sz="3600"/>
                  <a:t>читается </a:t>
                </a:r>
                <a:r>
                  <a:t>(в отличие от схем, в которых транскрипция пишется рядом - транскрипция как правило читается, а знак - пропускается).</a:t>
                </a:r>
              </a:p>
            </p:txBody>
          </p:sp>
        </p:grpSp>
        <p:sp>
          <p:nvSpPr>
            <p:cNvPr id="212" name="Стрелка"/>
            <p:cNvSpPr/>
            <p:nvPr/>
          </p:nvSpPr>
          <p:spPr>
            <a:xfrm rot="19538280">
              <a:off x="3880110" y="1757669"/>
              <a:ext cx="3223409" cy="68666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B3A2C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15" name="Группа"/>
            <p:cNvGrpSpPr/>
            <p:nvPr/>
          </p:nvGrpSpPr>
          <p:grpSpPr>
            <a:xfrm>
              <a:off x="4862576" y="283303"/>
              <a:ext cx="3919359" cy="1816043"/>
              <a:chOff x="0" y="0"/>
              <a:chExt cx="3919358" cy="1816042"/>
            </a:xfrm>
          </p:grpSpPr>
          <p:sp>
            <p:nvSpPr>
              <p:cNvPr id="213" name="Сквиркл"/>
              <p:cNvSpPr/>
              <p:nvPr/>
            </p:nvSpPr>
            <p:spPr>
              <a:xfrm>
                <a:off x="0" y="0"/>
                <a:ext cx="3919359" cy="1816043"/>
              </a:xfrm>
              <a:prstGeom prst="roundRect">
                <a:avLst>
                  <a:gd name="adj" fmla="val 10000"/>
                </a:avLst>
              </a:prstGeom>
              <a:solidFill>
                <a:srgbClr val="E46C0A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4" name="За счёт многократного осмысленного прочтения знака, навык распознавания переходит с сознательного на бессознательный уровень"/>
              <p:cNvSpPr txBox="1"/>
              <p:nvPr/>
            </p:nvSpPr>
            <p:spPr>
              <a:xfrm>
                <a:off x="53190" y="268793"/>
                <a:ext cx="3812978" cy="12784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90" tIns="34290" rIns="34290" bIns="34290" numCol="1" anchor="ctr">
                <a:no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За счёт многократного осмысленного прочтения знака, навык распознавания переходит с сознательного на бессознательный уровень</a:t>
                </a:r>
              </a:p>
            </p:txBody>
          </p:sp>
        </p:grpSp>
        <p:sp>
          <p:nvSpPr>
            <p:cNvPr id="216" name="Стрелка"/>
            <p:cNvSpPr/>
            <p:nvPr/>
          </p:nvSpPr>
          <p:spPr>
            <a:xfrm rot="21548425">
              <a:off x="5235914" y="3708685"/>
              <a:ext cx="2157650" cy="68666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B3A2C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19" name="Группа"/>
            <p:cNvGrpSpPr/>
            <p:nvPr/>
          </p:nvGrpSpPr>
          <p:grpSpPr>
            <a:xfrm>
              <a:off x="5928576" y="3045376"/>
              <a:ext cx="2929734" cy="1980916"/>
              <a:chOff x="0" y="0"/>
              <a:chExt cx="2929733" cy="1980915"/>
            </a:xfrm>
          </p:grpSpPr>
          <p:sp>
            <p:nvSpPr>
              <p:cNvPr id="217" name="Сквиркл"/>
              <p:cNvSpPr/>
              <p:nvPr/>
            </p:nvSpPr>
            <p:spPr>
              <a:xfrm>
                <a:off x="0" y="0"/>
                <a:ext cx="2929734" cy="1980916"/>
              </a:xfrm>
              <a:prstGeom prst="roundRect">
                <a:avLst>
                  <a:gd name="adj" fmla="val 10000"/>
                </a:avLst>
              </a:prstGeom>
              <a:solidFill>
                <a:srgbClr val="E46C0A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8" name="Из-за того, что текст - русский, значение любого подзабытого знака быстро восстанавливается по контексту."/>
              <p:cNvSpPr txBox="1"/>
              <p:nvPr/>
            </p:nvSpPr>
            <p:spPr>
              <a:xfrm>
                <a:off x="58019" y="124137"/>
                <a:ext cx="2813696" cy="173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90" tIns="34290" rIns="34290" bIns="34290" numCol="1" anchor="ctr">
                <a:no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Из-за того, что текст - русский, значение любого подзабытого знака быстро восстанавливается по контексту.</a:t>
                </a:r>
                <a:endParaRPr sz="24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1" name="Rectangle 1"/>
          <p:cNvSpPr txBox="1"/>
          <p:nvPr/>
        </p:nvSpPr>
        <p:spPr>
          <a:xfrm>
            <a:off x="-202584" y="162644"/>
            <a:ext cx="9549168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indent="457200">
              <a:defRPr sz="2800">
                <a:solidFill>
                  <a:srgbClr val="E46C0A"/>
                </a:solidFill>
                <a:latin typeface="Elephant"/>
                <a:ea typeface="Elephant"/>
                <a:cs typeface="Elephant"/>
                <a:sym typeface="Elephant"/>
              </a:defRPr>
            </a:lvl1pPr>
          </a:lstStyle>
          <a:p>
            <a:pPr/>
            <a:r>
              <a:t>Преимущества реализованного учебного пособия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2"/>
      <p:bldP build="whole" bldLvl="1" animBg="1" rev="0" advAuto="0" spid="22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4"/>
          <p:cNvSpPr txBox="1"/>
          <p:nvPr/>
        </p:nvSpPr>
        <p:spPr>
          <a:xfrm>
            <a:off x="0" y="19032"/>
            <a:ext cx="9144000" cy="497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3200">
                <a:solidFill>
                  <a:srgbClr val="E46C0A"/>
                </a:solidFill>
              </a:defRPr>
            </a:lvl1pPr>
          </a:lstStyle>
          <a:p>
            <a:pPr/>
            <a:r>
              <a:t>Основные использованные источники литературы</a:t>
            </a:r>
          </a:p>
        </p:txBody>
      </p:sp>
      <p:sp>
        <p:nvSpPr>
          <p:cNvPr id="224" name="Апробация электронных учебников в общеобразовательных учреждениях Российской Федерации [Текст] / Федеральный институт развития образования. – Москва : Федеральный институт развития образования, 2012. – 56 с.…"/>
          <p:cNvSpPr txBox="1"/>
          <p:nvPr/>
        </p:nvSpPr>
        <p:spPr>
          <a:xfrm>
            <a:off x="-1" y="764704"/>
            <a:ext cx="8941210" cy="5760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914400" indent="-363855" algn="just" defTabSz="457200">
              <a:lnSpc>
                <a:spcPct val="150000"/>
              </a:lnSpc>
              <a:spcBef>
                <a:spcPts val="600"/>
              </a:spcBef>
              <a:buSzPct val="100000"/>
              <a:buAutoNum type="arabicPeriod" startAt="1"/>
              <a:defRPr sz="1400">
                <a:uFill>
                  <a:solidFill>
                    <a:srgbClr val="000000"/>
                  </a:solidFill>
                </a:uFill>
              </a:defRPr>
            </a:pPr>
            <a:r>
              <a:t>Апробация электронных учебников в общеобразовательных учреждениях Российской Федерации [Текст] / Федеральный институт развития образования. – Москва : Федеральный институт развития образования, 2012. – 56 с.</a:t>
            </a:r>
          </a:p>
          <a:p>
            <a:pPr marL="914400" indent="-363855" algn="just" defTabSz="457200">
              <a:lnSpc>
                <a:spcPct val="150000"/>
              </a:lnSpc>
              <a:spcBef>
                <a:spcPts val="600"/>
              </a:spcBef>
              <a:buSzPct val="100000"/>
              <a:buAutoNum type="arabicPeriod" startAt="1"/>
              <a:defRPr sz="1400">
                <a:uFill>
                  <a:solidFill>
                    <a:srgbClr val="000000"/>
                  </a:solidFill>
                </a:uFill>
              </a:defRPr>
            </a:pPr>
            <a:r>
              <a:t>Арисова Д.А. К вопросу о веб разработках [Текст] / Д.А. Арисова С.В. Чернова // Вестник науки и образования. – 2018. - №2  — Текст : электронный //. — URL: </a:t>
            </a: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https://cyberleninka.ru/article/n/k-voprosu-o-veb-razrabotkah/viewer</a:t>
            </a:r>
            <a:r>
              <a:t> (дата обращения: 05.06.2020).</a:t>
            </a:r>
          </a:p>
          <a:p>
            <a:pPr marL="914400" indent="-363855" algn="just" defTabSz="457200">
              <a:lnSpc>
                <a:spcPct val="150000"/>
              </a:lnSpc>
              <a:spcBef>
                <a:spcPts val="600"/>
              </a:spcBef>
              <a:buSzPct val="100000"/>
              <a:buAutoNum type="arabicPeriod" startAt="1"/>
              <a:defRPr sz="1400">
                <a:uFill>
                  <a:solidFill>
                    <a:srgbClr val="000000"/>
                  </a:solidFill>
                </a:uFill>
              </a:defRPr>
            </a:pPr>
            <a:r>
              <a:t>Брюханова Е.А. Проблемы изучения и преподавания иностранного языка и способы их преодоления /Е.А. Брюханова [Текст]// Сибирский торгово-экономический журнал. -2008. -№7 .- С.1-2</a:t>
            </a:r>
          </a:p>
          <a:p>
            <a:pPr marL="914400" indent="-363855" algn="just" defTabSz="457200">
              <a:lnSpc>
                <a:spcPct val="150000"/>
              </a:lnSpc>
              <a:spcBef>
                <a:spcPts val="600"/>
              </a:spcBef>
              <a:buSzPct val="100000"/>
              <a:buAutoNum type="arabicPeriod" startAt="1"/>
              <a:defRPr sz="1400">
                <a:uFill>
                  <a:solidFill>
                    <a:srgbClr val="000000"/>
                  </a:solidFill>
                </a:uFill>
              </a:defRPr>
            </a:pPr>
            <a:r>
              <a:t>Концевич Л.Р. Корееведение. [Текст] : Избранные труды. — М.: “Муравей”, 2001.</a:t>
            </a:r>
          </a:p>
          <a:p>
            <a:pPr marL="914400" indent="-363855" algn="just" defTabSz="457200">
              <a:lnSpc>
                <a:spcPct val="150000"/>
              </a:lnSpc>
              <a:spcBef>
                <a:spcPts val="600"/>
              </a:spcBef>
              <a:buSzPct val="100000"/>
              <a:buAutoNum type="arabicPeriod" startAt="1"/>
              <a:defRPr sz="1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Методика обучения иностранным языкам: традиции и современность [Текст]  / Под ред. А. А. Миролюбова.— Обнинск: Титул, 2010.— 464 с.</a:t>
            </a:r>
          </a:p>
          <a:p>
            <a:pPr marL="914400" indent="-363855" algn="just" defTabSz="457200">
              <a:lnSpc>
                <a:spcPct val="150000"/>
              </a:lnSpc>
              <a:spcBef>
                <a:spcPts val="600"/>
              </a:spcBef>
              <a:buSzPct val="100000"/>
              <a:buAutoNum type="arabicPeriod" startAt="1"/>
              <a:defRPr sz="1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Павловская И. Ю. Мультисенсорный метод преподавания произношения [Текст] // Современные тенденции в обучении иностранным языкам: Материалы Международной научно-практической конференции. 13-15 мая 1999 г. СПб.: Изд-во РГПУ им. А.И. Герцена, 1999. С.39-44.</a:t>
            </a:r>
          </a:p>
          <a:p>
            <a:pPr marL="914400" indent="-363855" algn="just" defTabSz="457200">
              <a:lnSpc>
                <a:spcPct val="150000"/>
              </a:lnSpc>
              <a:spcBef>
                <a:spcPts val="600"/>
              </a:spcBef>
              <a:buSzPct val="100000"/>
              <a:buAutoNum type="arabicPeriod" startAt="1"/>
              <a:defRPr sz="1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Теория и практика дистанционного обучения: Учеб. пособие для студ. высш. пед. учебн. заведений [Текст] / Е. С. Полат, М. Ю. Бухаркина, М. В. Моисеева; Под ред. Е. С. Полат // М.: Издательский центр «Академия», 2004. - 416 с.- стр. </a:t>
            </a:r>
          </a:p>
        </p:txBody>
      </p:sp>
      <p:sp>
        <p:nvSpPr>
          <p:cNvPr id="225" name="Номер слайда 1"/>
          <p:cNvSpPr txBox="1"/>
          <p:nvPr>
            <p:ph type="sldNum" sz="quarter" idx="2"/>
          </p:nvPr>
        </p:nvSpPr>
        <p:spPr>
          <a:xfrm>
            <a:off x="8631092" y="6538427"/>
            <a:ext cx="310117" cy="300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4"/>
          <p:cNvSpPr txBox="1"/>
          <p:nvPr/>
        </p:nvSpPr>
        <p:spPr>
          <a:xfrm>
            <a:off x="1020906" y="3033510"/>
            <a:ext cx="7102188" cy="790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5400">
                <a:solidFill>
                  <a:srgbClr val="E46C0A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228" name="Номер слайда 1"/>
          <p:cNvSpPr txBox="1"/>
          <p:nvPr>
            <p:ph type="sldNum" sz="quarter" idx="2"/>
          </p:nvPr>
        </p:nvSpPr>
        <p:spPr>
          <a:xfrm>
            <a:off x="8376683" y="6388617"/>
            <a:ext cx="310117" cy="3005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Заголовок 1"/>
          <p:cNvSpPr txBox="1"/>
          <p:nvPr>
            <p:ph type="ctrTitle"/>
          </p:nvPr>
        </p:nvSpPr>
        <p:spPr>
          <a:xfrm>
            <a:off x="-571537" y="-285776"/>
            <a:ext cx="7072363" cy="6715148"/>
          </a:xfrm>
          <a:prstGeom prst="rect">
            <a:avLst/>
          </a:prstGeom>
        </p:spPr>
        <p:txBody>
          <a:bodyPr/>
          <a:lstStyle/>
          <a:p>
            <a:pPr algn="l">
              <a:defRPr sz="1800"/>
            </a:pPr>
            <a:br/>
            <a:br/>
            <a:br/>
            <a:br/>
            <a:br/>
            <a:br/>
            <a:r>
              <a:t>.</a:t>
            </a:r>
            <a:br/>
          </a:p>
        </p:txBody>
      </p:sp>
      <p:grpSp>
        <p:nvGrpSpPr>
          <p:cNvPr id="117" name="Схема 15"/>
          <p:cNvGrpSpPr/>
          <p:nvPr/>
        </p:nvGrpSpPr>
        <p:grpSpPr>
          <a:xfrm>
            <a:off x="-1" y="724291"/>
            <a:ext cx="8643968" cy="5287630"/>
            <a:chOff x="0" y="0"/>
            <a:chExt cx="8643966" cy="5287628"/>
          </a:xfrm>
        </p:grpSpPr>
        <p:sp>
          <p:nvSpPr>
            <p:cNvPr id="105" name="Прямоугольник"/>
            <p:cNvSpPr/>
            <p:nvPr/>
          </p:nvSpPr>
          <p:spPr>
            <a:xfrm>
              <a:off x="0" y="1525830"/>
              <a:ext cx="8643967" cy="151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08" name="Группа"/>
            <p:cNvGrpSpPr/>
            <p:nvPr/>
          </p:nvGrpSpPr>
          <p:grpSpPr>
            <a:xfrm>
              <a:off x="431776" y="0"/>
              <a:ext cx="7807732" cy="1614391"/>
              <a:chOff x="0" y="0"/>
              <a:chExt cx="7807731" cy="1614390"/>
            </a:xfrm>
          </p:grpSpPr>
          <p:sp>
            <p:nvSpPr>
              <p:cNvPr id="106" name="Сквиркл"/>
              <p:cNvSpPr/>
              <p:nvPr/>
            </p:nvSpPr>
            <p:spPr>
              <a:xfrm>
                <a:off x="0" y="0"/>
                <a:ext cx="7807732" cy="1614391"/>
              </a:xfrm>
              <a:prstGeom prst="roundRect">
                <a:avLst>
                  <a:gd name="adj" fmla="val 16667"/>
                </a:avLst>
              </a:prstGeom>
              <a:solidFill>
                <a:srgbClr val="E46C0A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6002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7" name="Объект…"/>
              <p:cNvSpPr txBox="1"/>
              <p:nvPr/>
            </p:nvSpPr>
            <p:spPr>
              <a:xfrm>
                <a:off x="307512" y="190344"/>
                <a:ext cx="7192707" cy="1233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1600200">
                  <a:lnSpc>
                    <a:spcPct val="90000"/>
                  </a:lnSpc>
                  <a:spcBef>
                    <a:spcPts val="1500"/>
                  </a:spcBef>
                  <a:defRPr b="1" sz="3600">
                    <a:solidFill>
                      <a:srgbClr val="FFFFFF"/>
                    </a:solidFill>
                  </a:defRPr>
                </a:pPr>
                <a:r>
                  <a:t>Объект</a:t>
                </a:r>
              </a:p>
              <a:p>
                <a:pPr defTabSz="16002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процесс обучения незнакомому алфавиту посредством компьютерных учебно-методических материалов</a:t>
                </a:r>
              </a:p>
            </p:txBody>
          </p:sp>
        </p:grpSp>
        <p:sp>
          <p:nvSpPr>
            <p:cNvPr id="109" name="Прямоугольник"/>
            <p:cNvSpPr/>
            <p:nvPr/>
          </p:nvSpPr>
          <p:spPr>
            <a:xfrm>
              <a:off x="0" y="3233808"/>
              <a:ext cx="8643967" cy="151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12" name="Группа"/>
            <p:cNvGrpSpPr/>
            <p:nvPr/>
          </p:nvGrpSpPr>
          <p:grpSpPr>
            <a:xfrm>
              <a:off x="431776" y="1709430"/>
              <a:ext cx="7902273" cy="1612938"/>
              <a:chOff x="0" y="0"/>
              <a:chExt cx="7902272" cy="1612937"/>
            </a:xfrm>
          </p:grpSpPr>
          <p:sp>
            <p:nvSpPr>
              <p:cNvPr id="110" name="Сквиркл"/>
              <p:cNvSpPr/>
              <p:nvPr/>
            </p:nvSpPr>
            <p:spPr>
              <a:xfrm>
                <a:off x="0" y="0"/>
                <a:ext cx="7902273" cy="1612938"/>
              </a:xfrm>
              <a:prstGeom prst="roundRect">
                <a:avLst>
                  <a:gd name="adj" fmla="val 16667"/>
                </a:avLst>
              </a:prstGeom>
              <a:solidFill>
                <a:srgbClr val="E46C0A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700"/>
                  </a:spcBef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1" name="Предмет…"/>
              <p:cNvSpPr txBox="1"/>
              <p:nvPr/>
            </p:nvSpPr>
            <p:spPr>
              <a:xfrm>
                <a:off x="307441" y="89458"/>
                <a:ext cx="7287391" cy="14340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1300"/>
                  </a:spcBef>
                  <a:defRPr b="1" sz="3200">
                    <a:solidFill>
                      <a:srgbClr val="FFFFFF"/>
                    </a:solidFill>
                  </a:defRPr>
                </a:pPr>
                <a:r>
                  <a:t>Предмет</a:t>
                </a:r>
              </a:p>
              <a:p>
                <a:pPr defTabSz="14224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электронное</a:t>
                </a:r>
                <a:r>
                  <a:rPr b="1"/>
                  <a:t> </a:t>
                </a:r>
                <a:r>
                  <a:t>учебное пособие для изучения незнакомого алфавита</a:t>
                </a:r>
                <a:br/>
              </a:p>
            </p:txBody>
          </p:sp>
        </p:grpSp>
        <p:sp>
          <p:nvSpPr>
            <p:cNvPr id="113" name="Прямоугольник"/>
            <p:cNvSpPr/>
            <p:nvPr/>
          </p:nvSpPr>
          <p:spPr>
            <a:xfrm>
              <a:off x="0" y="5136428"/>
              <a:ext cx="8643967" cy="1512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16" name="Группа"/>
            <p:cNvGrpSpPr/>
            <p:nvPr/>
          </p:nvGrpSpPr>
          <p:grpSpPr>
            <a:xfrm>
              <a:off x="431776" y="3417408"/>
              <a:ext cx="7807792" cy="1807581"/>
              <a:chOff x="0" y="0"/>
              <a:chExt cx="7807791" cy="1807579"/>
            </a:xfrm>
          </p:grpSpPr>
          <p:sp>
            <p:nvSpPr>
              <p:cNvPr id="114" name="Сквиркл"/>
              <p:cNvSpPr/>
              <p:nvPr/>
            </p:nvSpPr>
            <p:spPr>
              <a:xfrm>
                <a:off x="0" y="0"/>
                <a:ext cx="7807792" cy="1807580"/>
              </a:xfrm>
              <a:prstGeom prst="roundRect">
                <a:avLst>
                  <a:gd name="adj" fmla="val 16667"/>
                </a:avLst>
              </a:prstGeom>
              <a:solidFill>
                <a:srgbClr val="E46C0A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" name="Цель работы…"/>
              <p:cNvSpPr txBox="1"/>
              <p:nvPr/>
            </p:nvSpPr>
            <p:spPr>
              <a:xfrm>
                <a:off x="316944" y="186779"/>
                <a:ext cx="7173904" cy="14340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1300"/>
                  </a:spcBef>
                  <a:defRPr b="1" sz="3200">
                    <a:solidFill>
                      <a:srgbClr val="FFFFFF"/>
                    </a:solidFill>
                  </a:defRPr>
                </a:pPr>
                <a:r>
                  <a:t>Цель работы</a:t>
                </a:r>
              </a:p>
              <a:p>
                <a:pPr defTabSz="14224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создать электронное учебное пособие, содержащее в себе</a:t>
                </a:r>
                <a:r>
                  <a:rPr b="1"/>
                  <a:t> </a:t>
                </a:r>
                <a:r>
                  <a:t>алгоритм изучения незнакомого алфавита и методологию его использования.</a:t>
                </a:r>
              </a:p>
            </p:txBody>
          </p:sp>
        </p:grpSp>
      </p:grpSp>
      <p:sp>
        <p:nvSpPr>
          <p:cNvPr id="118" name="Номер слайда 1"/>
          <p:cNvSpPr txBox="1"/>
          <p:nvPr>
            <p:ph type="sldNum" sz="quarter" idx="2"/>
          </p:nvPr>
        </p:nvSpPr>
        <p:spPr>
          <a:xfrm>
            <a:off x="8479672" y="6388617"/>
            <a:ext cx="207128" cy="3005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4812" y="1196751"/>
            <a:ext cx="2242450" cy="2000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7318" y="4674673"/>
            <a:ext cx="4808008" cy="213687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Прямоугольник 2"/>
          <p:cNvSpPr txBox="1"/>
          <p:nvPr/>
        </p:nvSpPr>
        <p:spPr>
          <a:xfrm>
            <a:off x="374159" y="121753"/>
            <a:ext cx="5736297" cy="1686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В наше время недостаточно один раз получить академическое образование, необходимо повышать </a:t>
            </a:r>
            <a:r>
              <a:rPr b="1" sz="2800">
                <a:solidFill>
                  <a:srgbClr val="E46C0A"/>
                </a:solidFill>
              </a:rPr>
              <a:t>уровень образования </a:t>
            </a:r>
            <a:r>
              <a:t>в течение всей активной жизни. </a:t>
            </a:r>
            <a:br/>
          </a:p>
        </p:txBody>
      </p:sp>
      <p:sp>
        <p:nvSpPr>
          <p:cNvPr id="125" name="Номер слайда 3"/>
          <p:cNvSpPr txBox="1"/>
          <p:nvPr>
            <p:ph type="sldNum" sz="quarter" idx="2"/>
          </p:nvPr>
        </p:nvSpPr>
        <p:spPr>
          <a:xfrm>
            <a:off x="8479672" y="6388617"/>
            <a:ext cx="207128" cy="3005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6" name="Компьютерные средства и информационные технологии позволяют создавать эффективные системы дистанционного образования, которые основаны на одном из основных умений современного человека — самообучении."/>
          <p:cNvSpPr txBox="1"/>
          <p:nvPr/>
        </p:nvSpPr>
        <p:spPr>
          <a:xfrm>
            <a:off x="399748" y="3338657"/>
            <a:ext cx="7047591" cy="1254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/>
            <a:r>
              <a:rPr sz="2000"/>
              <a:t>Компьютерные средства и информационные технологии позволяют создавать эффективные системы </a:t>
            </a:r>
            <a:r>
              <a:rPr b="1" sz="2000">
                <a:solidFill>
                  <a:srgbClr val="E46C0A"/>
                </a:solidFill>
              </a:rPr>
              <a:t>дистанционного образования</a:t>
            </a:r>
            <a:r>
              <a:rPr sz="2000"/>
              <a:t>, которые основаны на одном из основных умений современного человека — </a:t>
            </a:r>
            <a:r>
              <a:rPr b="1" sz="2000">
                <a:solidFill>
                  <a:srgbClr val="E46C0A"/>
                </a:solidFill>
              </a:rPr>
              <a:t>самообучении.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2" grpId="1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mph" nodeType="afterEffect" presetSubtype="0" presetID="32" grpId="2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3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4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5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6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7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2"/>
      <p:bldP build="whole" bldLvl="1" animBg="1" rev="0" advAuto="0" spid="123" grpId="3"/>
      <p:bldP build="whole" bldLvl="1" animBg="1" rev="0" advAuto="0" spid="12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1"/>
          <p:cNvSpPr txBox="1"/>
          <p:nvPr/>
        </p:nvSpPr>
        <p:spPr>
          <a:xfrm>
            <a:off x="467544" y="332657"/>
            <a:ext cx="6696744" cy="6336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3200"/>
            </a:pPr>
            <a:r>
              <a:t>В дистанционном обучении  особое место занимают  </a:t>
            </a:r>
            <a:br/>
            <a:r>
              <a:rPr b="1">
                <a:solidFill>
                  <a:srgbClr val="E46C0A"/>
                </a:solidFill>
                <a:latin typeface="Book Antiqua"/>
                <a:ea typeface="Book Antiqua"/>
                <a:cs typeface="Book Antiqua"/>
                <a:sym typeface="Book Antiqua"/>
              </a:rPr>
              <a:t>электронные учебные пособия</a:t>
            </a:r>
            <a:r>
              <a:t>, построенные на информационных технологиях обучения и моделирующие методику работы преподавателей. Электронное учебное пособие является и программным обеспечением по предоставлению знаний и средством по их контролю одновременно.                    </a:t>
            </a:r>
            <a:endParaRPr sz="3300"/>
          </a:p>
          <a:p>
            <a:pPr>
              <a:lnSpc>
                <a:spcPct val="90000"/>
              </a:lnSpc>
              <a:defRPr sz="3100"/>
            </a:pPr>
            <a:br>
              <a:rPr sz="3300"/>
            </a:br>
          </a:p>
        </p:txBody>
      </p:sp>
      <p:sp>
        <p:nvSpPr>
          <p:cNvPr id="129" name="Прямоугольник 18"/>
          <p:cNvSpPr txBox="1"/>
          <p:nvPr/>
        </p:nvSpPr>
        <p:spPr>
          <a:xfrm>
            <a:off x="697756" y="260647"/>
            <a:ext cx="6733230" cy="1291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200">
                <a:solidFill>
                  <a:srgbClr val="E46C0A"/>
                </a:solidFill>
              </a:defRPr>
            </a:pPr>
            <a:r>
              <a:t>Электронные учебные пособия </a:t>
            </a:r>
          </a:p>
          <a:p>
            <a:pPr algn="ctr">
              <a:defRPr sz="3200"/>
            </a:pPr>
            <a:r>
              <a:t>могут включать</a:t>
            </a:r>
            <a:br/>
            <a:r>
              <a:rPr sz="1600"/>
              <a:t> </a:t>
            </a:r>
          </a:p>
        </p:txBody>
      </p:sp>
      <p:grpSp>
        <p:nvGrpSpPr>
          <p:cNvPr id="142" name="Схема 19"/>
          <p:cNvGrpSpPr/>
          <p:nvPr/>
        </p:nvGrpSpPr>
        <p:grpSpPr>
          <a:xfrm>
            <a:off x="652036" y="2024858"/>
            <a:ext cx="6624737" cy="3528362"/>
            <a:chOff x="0" y="0"/>
            <a:chExt cx="6624735" cy="3528360"/>
          </a:xfrm>
        </p:grpSpPr>
        <p:sp>
          <p:nvSpPr>
            <p:cNvPr id="130" name="Прямоугольник"/>
            <p:cNvSpPr/>
            <p:nvPr/>
          </p:nvSpPr>
          <p:spPr>
            <a:xfrm>
              <a:off x="0" y="398519"/>
              <a:ext cx="6624736" cy="6804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33" name="Группа"/>
            <p:cNvGrpSpPr/>
            <p:nvPr/>
          </p:nvGrpSpPr>
          <p:grpSpPr>
            <a:xfrm>
              <a:off x="331235" y="0"/>
              <a:ext cx="4637316" cy="797041"/>
              <a:chOff x="0" y="0"/>
              <a:chExt cx="4637315" cy="797040"/>
            </a:xfrm>
          </p:grpSpPr>
          <p:sp>
            <p:nvSpPr>
              <p:cNvPr id="131" name="Сквиркл"/>
              <p:cNvSpPr/>
              <p:nvPr/>
            </p:nvSpPr>
            <p:spPr>
              <a:xfrm>
                <a:off x="0" y="0"/>
                <a:ext cx="4637316" cy="797041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953E"/>
                  </a:gs>
                  <a:gs pos="100000">
                    <a:schemeClr val="accent6">
                      <a:hueOff val="-456778"/>
                      <a:satOff val="8290"/>
                      <a:lumOff val="2450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422400">
                  <a:lnSpc>
                    <a:spcPct val="90000"/>
                  </a:lnSpc>
                  <a:spcBef>
                    <a:spcPts val="700"/>
                  </a:spcBef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" name="тренажеры,"/>
              <p:cNvSpPr txBox="1"/>
              <p:nvPr/>
            </p:nvSpPr>
            <p:spPr>
              <a:xfrm>
                <a:off x="214186" y="195716"/>
                <a:ext cx="4208942" cy="405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1422400">
                  <a:lnSpc>
                    <a:spcPct val="90000"/>
                  </a:lnSpc>
                  <a:spcBef>
                    <a:spcPts val="1300"/>
                  </a:spcBef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тренажеры, </a:t>
                </a:r>
              </a:p>
            </p:txBody>
          </p:sp>
        </p:grpSp>
        <p:sp>
          <p:nvSpPr>
            <p:cNvPr id="134" name="Прямоугольник"/>
            <p:cNvSpPr/>
            <p:nvPr/>
          </p:nvSpPr>
          <p:spPr>
            <a:xfrm>
              <a:off x="0" y="1623239"/>
              <a:ext cx="6624736" cy="6804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37" name="Группа"/>
            <p:cNvGrpSpPr/>
            <p:nvPr/>
          </p:nvGrpSpPr>
          <p:grpSpPr>
            <a:xfrm>
              <a:off x="331235" y="1224720"/>
              <a:ext cx="4637316" cy="797041"/>
              <a:chOff x="0" y="0"/>
              <a:chExt cx="4637315" cy="797040"/>
            </a:xfrm>
          </p:grpSpPr>
          <p:sp>
            <p:nvSpPr>
              <p:cNvPr id="135" name="Сквиркл"/>
              <p:cNvSpPr/>
              <p:nvPr/>
            </p:nvSpPr>
            <p:spPr>
              <a:xfrm>
                <a:off x="0" y="0"/>
                <a:ext cx="4637316" cy="797041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953E"/>
                  </a:gs>
                  <a:gs pos="100000">
                    <a:schemeClr val="accent6">
                      <a:hueOff val="-456778"/>
                      <a:satOff val="8290"/>
                      <a:lumOff val="2450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" name="учебные мультимедийные материалы,"/>
              <p:cNvSpPr txBox="1"/>
              <p:nvPr/>
            </p:nvSpPr>
            <p:spPr>
              <a:xfrm>
                <a:off x="214186" y="274149"/>
                <a:ext cx="4208942" cy="248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учебные мультимедийные материалы, </a:t>
                </a:r>
              </a:p>
            </p:txBody>
          </p:sp>
        </p:grpSp>
        <p:sp>
          <p:nvSpPr>
            <p:cNvPr id="138" name="Прямоугольник"/>
            <p:cNvSpPr/>
            <p:nvPr/>
          </p:nvSpPr>
          <p:spPr>
            <a:xfrm>
              <a:off x="0" y="2847960"/>
              <a:ext cx="6624736" cy="680401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41" name="Группа"/>
            <p:cNvGrpSpPr/>
            <p:nvPr/>
          </p:nvGrpSpPr>
          <p:grpSpPr>
            <a:xfrm>
              <a:off x="331235" y="2449440"/>
              <a:ext cx="4637316" cy="797042"/>
              <a:chOff x="0" y="0"/>
              <a:chExt cx="4637315" cy="797040"/>
            </a:xfrm>
          </p:grpSpPr>
          <p:sp>
            <p:nvSpPr>
              <p:cNvPr id="139" name="Сквиркл"/>
              <p:cNvSpPr/>
              <p:nvPr/>
            </p:nvSpPr>
            <p:spPr>
              <a:xfrm>
                <a:off x="0" y="0"/>
                <a:ext cx="4637316" cy="797041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953E"/>
                  </a:gs>
                  <a:gs pos="100000">
                    <a:schemeClr val="accent6">
                      <a:hueOff val="-456778"/>
                      <a:satOff val="8290"/>
                      <a:lumOff val="2450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422400">
                  <a:lnSpc>
                    <a:spcPct val="90000"/>
                  </a:lnSpc>
                  <a:spcBef>
                    <a:spcPts val="700"/>
                  </a:spcBef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" name="тесты"/>
              <p:cNvSpPr txBox="1"/>
              <p:nvPr/>
            </p:nvSpPr>
            <p:spPr>
              <a:xfrm>
                <a:off x="214186" y="195716"/>
                <a:ext cx="4208942" cy="405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1422400">
                  <a:lnSpc>
                    <a:spcPct val="90000"/>
                  </a:lnSpc>
                  <a:spcBef>
                    <a:spcPts val="1300"/>
                  </a:spcBef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тесты</a:t>
                </a:r>
              </a:p>
            </p:txBody>
          </p:sp>
        </p:grpSp>
      </p:grpSp>
      <p:sp>
        <p:nvSpPr>
          <p:cNvPr id="143" name="Номер слайда 2"/>
          <p:cNvSpPr txBox="1"/>
          <p:nvPr>
            <p:ph type="sldNum" sz="quarter" idx="2"/>
          </p:nvPr>
        </p:nvSpPr>
        <p:spPr>
          <a:xfrm>
            <a:off x="8479672" y="6388617"/>
            <a:ext cx="207129" cy="3005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2" dur="1000" fill="hold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0" presetID="1" grpId="3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3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Class="entr" nodeType="afterEffect" presetSubtype="0" presetID="1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3"/>
      <p:bldP build="whole" bldLvl="1" animBg="1" rev="0" advAuto="0" spid="128" grpId="1"/>
      <p:bldP build="whole" bldLvl="1" animBg="1" rev="0" advAuto="0" spid="128" grpId="2"/>
      <p:bldP build="whole" bldLvl="1" animBg="1" rev="0" advAuto="0" spid="142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1"/>
          <p:cNvSpPr txBox="1"/>
          <p:nvPr/>
        </p:nvSpPr>
        <p:spPr>
          <a:xfrm>
            <a:off x="571471" y="142853"/>
            <a:ext cx="7072364" cy="671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defRPr sz="4400"/>
            </a:lvl1pPr>
          </a:lstStyle>
          <a:p>
            <a:pPr/>
            <a:br/>
          </a:p>
        </p:txBody>
      </p:sp>
      <p:sp>
        <p:nvSpPr>
          <p:cNvPr id="146" name="Прямоугольник 22"/>
          <p:cNvSpPr txBox="1"/>
          <p:nvPr/>
        </p:nvSpPr>
        <p:spPr>
          <a:xfrm>
            <a:off x="402878" y="142851"/>
            <a:ext cx="7123798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solidFill>
                  <a:srgbClr val="E46C0A"/>
                </a:solidFill>
              </a:defRPr>
            </a:pPr>
            <a:r>
              <a:t>Электронные учебники и пособия </a:t>
            </a:r>
          </a:p>
          <a:p>
            <a:pPr algn="ctr">
              <a:defRPr sz="2400"/>
            </a:pPr>
            <a:r>
              <a:t>активно внедряются в образовательный процесс. </a:t>
            </a:r>
          </a:p>
        </p:txBody>
      </p:sp>
      <p:grpSp>
        <p:nvGrpSpPr>
          <p:cNvPr id="162" name="Схема 23"/>
          <p:cNvGrpSpPr/>
          <p:nvPr/>
        </p:nvGrpSpPr>
        <p:grpSpPr>
          <a:xfrm>
            <a:off x="357157" y="1142983"/>
            <a:ext cx="7096133" cy="5429290"/>
            <a:chOff x="0" y="0"/>
            <a:chExt cx="7096132" cy="5429288"/>
          </a:xfrm>
        </p:grpSpPr>
        <p:grpSp>
          <p:nvGrpSpPr>
            <p:cNvPr id="149" name="Группа"/>
            <p:cNvGrpSpPr/>
            <p:nvPr/>
          </p:nvGrpSpPr>
          <p:grpSpPr>
            <a:xfrm>
              <a:off x="0" y="-1"/>
              <a:ext cx="3548066" cy="2714645"/>
              <a:chOff x="0" y="0"/>
              <a:chExt cx="3548065" cy="2714643"/>
            </a:xfrm>
          </p:grpSpPr>
          <p:sp>
            <p:nvSpPr>
              <p:cNvPr id="147" name="Фигура"/>
              <p:cNvSpPr/>
              <p:nvPr/>
            </p:nvSpPr>
            <p:spPr>
              <a:xfrm rot="16200000">
                <a:off x="416710" y="-416711"/>
                <a:ext cx="2714645" cy="3548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000" y="0"/>
                    </a:lnTo>
                    <a:cubicBezTo>
                      <a:pt x="19988" y="0"/>
                      <a:pt x="21600" y="1233"/>
                      <a:pt x="21600" y="2754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" name="формирует высокую степень мотивации, рост интереса к процессу обучения"/>
              <p:cNvSpPr txBox="1"/>
              <p:nvPr/>
            </p:nvSpPr>
            <p:spPr>
              <a:xfrm>
                <a:off x="0" y="47494"/>
                <a:ext cx="3548066" cy="194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9136" tIns="199136" rIns="199136" bIns="199136" numCol="1" anchor="ctr">
                <a:spAutoFit/>
              </a:bodyPr>
              <a:lstStyle>
                <a:lvl1pPr algn="ctr" defTabSz="12446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формирует высокую степень мотивации, рост интереса к процессу обучения</a:t>
                </a:r>
              </a:p>
            </p:txBody>
          </p:sp>
        </p:grpSp>
        <p:grpSp>
          <p:nvGrpSpPr>
            <p:cNvPr id="152" name="Группа"/>
            <p:cNvGrpSpPr/>
            <p:nvPr/>
          </p:nvGrpSpPr>
          <p:grpSpPr>
            <a:xfrm>
              <a:off x="3548065" y="0"/>
              <a:ext cx="3548067" cy="2714644"/>
              <a:chOff x="0" y="0"/>
              <a:chExt cx="3548065" cy="2714643"/>
            </a:xfrm>
          </p:grpSpPr>
          <p:sp>
            <p:nvSpPr>
              <p:cNvPr id="150" name="Фигура"/>
              <p:cNvSpPr/>
              <p:nvPr/>
            </p:nvSpPr>
            <p:spPr>
              <a:xfrm>
                <a:off x="0" y="0"/>
                <a:ext cx="3548066" cy="2714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846" y="0"/>
                    </a:lnTo>
                    <a:cubicBezTo>
                      <a:pt x="20367" y="0"/>
                      <a:pt x="21600" y="1612"/>
                      <a:pt x="21600" y="360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1" name="достижение индивидуализации обучения"/>
              <p:cNvSpPr txBox="1"/>
              <p:nvPr/>
            </p:nvSpPr>
            <p:spPr>
              <a:xfrm>
                <a:off x="0" y="245728"/>
                <a:ext cx="3548066" cy="1544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9136" tIns="199136" rIns="199136" bIns="199136" numCol="1" anchor="ctr">
                <a:spAutoFit/>
              </a:bodyPr>
              <a:lstStyle>
                <a:lvl1pPr algn="ctr" defTabSz="12446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достижение индивидуализации обучения</a:t>
                </a:r>
              </a:p>
            </p:txBody>
          </p:sp>
        </p:grpSp>
        <p:grpSp>
          <p:nvGrpSpPr>
            <p:cNvPr id="155" name="Группа"/>
            <p:cNvGrpSpPr/>
            <p:nvPr/>
          </p:nvGrpSpPr>
          <p:grpSpPr>
            <a:xfrm>
              <a:off x="-1" y="2714643"/>
              <a:ext cx="3548068" cy="2714646"/>
              <a:chOff x="0" y="0"/>
              <a:chExt cx="3548066" cy="2714644"/>
            </a:xfrm>
          </p:grpSpPr>
          <p:sp>
            <p:nvSpPr>
              <p:cNvPr id="153" name="Фигура"/>
              <p:cNvSpPr/>
              <p:nvPr/>
            </p:nvSpPr>
            <p:spPr>
              <a:xfrm rot="10800000">
                <a:off x="0" y="0"/>
                <a:ext cx="3548067" cy="2714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846" y="0"/>
                    </a:lnTo>
                    <a:cubicBezTo>
                      <a:pt x="20367" y="0"/>
                      <a:pt x="21600" y="1612"/>
                      <a:pt x="21600" y="360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4" name="увеличение объема самостоятельной работы"/>
              <p:cNvSpPr txBox="1"/>
              <p:nvPr/>
            </p:nvSpPr>
            <p:spPr>
              <a:xfrm>
                <a:off x="0" y="924388"/>
                <a:ext cx="3548067" cy="1544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9136" tIns="199136" rIns="199136" bIns="199136" numCol="1" anchor="ctr">
                <a:spAutoFit/>
              </a:bodyPr>
              <a:lstStyle>
                <a:lvl1pPr algn="ctr" defTabSz="12446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увеличение объема самостоятельной работы</a:t>
                </a:r>
              </a:p>
            </p:txBody>
          </p:sp>
        </p:grpSp>
        <p:grpSp>
          <p:nvGrpSpPr>
            <p:cNvPr id="158" name="Группа"/>
            <p:cNvGrpSpPr/>
            <p:nvPr/>
          </p:nvGrpSpPr>
          <p:grpSpPr>
            <a:xfrm>
              <a:off x="3548066" y="2714643"/>
              <a:ext cx="3548067" cy="2714646"/>
              <a:chOff x="0" y="0"/>
              <a:chExt cx="3548066" cy="2714644"/>
            </a:xfrm>
          </p:grpSpPr>
          <p:sp>
            <p:nvSpPr>
              <p:cNvPr id="156" name="Фигура"/>
              <p:cNvSpPr/>
              <p:nvPr/>
            </p:nvSpPr>
            <p:spPr>
              <a:xfrm rot="5400000">
                <a:off x="416711" y="-416711"/>
                <a:ext cx="2714645" cy="35480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8000" y="0"/>
                    </a:lnTo>
                    <a:cubicBezTo>
                      <a:pt x="19988" y="0"/>
                      <a:pt x="21600" y="1233"/>
                      <a:pt x="21600" y="2754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6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" name="гарантия объективности оценки результатов"/>
              <p:cNvSpPr txBox="1"/>
              <p:nvPr/>
            </p:nvSpPr>
            <p:spPr>
              <a:xfrm>
                <a:off x="0" y="924388"/>
                <a:ext cx="3548067" cy="1544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9136" tIns="199136" rIns="199136" bIns="199136" numCol="1" anchor="ctr">
                <a:spAutoFit/>
              </a:bodyPr>
              <a:lstStyle>
                <a:lvl1pPr algn="ctr" defTabSz="12446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гарантия объективности оценки результатов</a:t>
                </a:r>
              </a:p>
            </p:txBody>
          </p:sp>
        </p:grpSp>
        <p:grpSp>
          <p:nvGrpSpPr>
            <p:cNvPr id="161" name="Группа"/>
            <p:cNvGrpSpPr/>
            <p:nvPr/>
          </p:nvGrpSpPr>
          <p:grpSpPr>
            <a:xfrm>
              <a:off x="571501" y="2000264"/>
              <a:ext cx="5953129" cy="1428758"/>
              <a:chOff x="0" y="0"/>
              <a:chExt cx="5953128" cy="1428756"/>
            </a:xfrm>
          </p:grpSpPr>
          <p:sp>
            <p:nvSpPr>
              <p:cNvPr id="159" name="Сквиркл"/>
              <p:cNvSpPr/>
              <p:nvPr/>
            </p:nvSpPr>
            <p:spPr>
              <a:xfrm>
                <a:off x="0" y="0"/>
                <a:ext cx="5953129" cy="1428757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5400" cap="flat">
                <a:solidFill>
                  <a:srgbClr val="FFFF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778000">
                  <a:lnSpc>
                    <a:spcPct val="90000"/>
                  </a:lnSpc>
                  <a:spcBef>
                    <a:spcPts val="700"/>
                  </a:spcBef>
                  <a:defRPr sz="1000"/>
                </a:pPr>
              </a:p>
            </p:txBody>
          </p:sp>
          <p:sp>
            <p:nvSpPr>
              <p:cNvPr id="160" name="Преимущества использования электронных учебников и пособий"/>
              <p:cNvSpPr txBox="1"/>
              <p:nvPr/>
            </p:nvSpPr>
            <p:spPr>
              <a:xfrm>
                <a:off x="69745" y="107363"/>
                <a:ext cx="5813638" cy="12140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6679" tIns="106679" rIns="106679" bIns="106679" numCol="1" anchor="ctr">
                <a:spAutoFit/>
              </a:bodyPr>
              <a:lstStyle>
                <a:lvl1pPr algn="ctr"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Преимущества использования электронных учебников и пособий</a:t>
                </a:r>
              </a:p>
            </p:txBody>
          </p:sp>
        </p:grpSp>
      </p:grpSp>
      <p:sp>
        <p:nvSpPr>
          <p:cNvPr id="163" name="Номер слайда 2"/>
          <p:cNvSpPr txBox="1"/>
          <p:nvPr>
            <p:ph type="sldNum" sz="quarter" idx="2"/>
          </p:nvPr>
        </p:nvSpPr>
        <p:spPr>
          <a:xfrm>
            <a:off x="8466799" y="6372370"/>
            <a:ext cx="220001" cy="3330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"/>
          <p:cNvSpPr txBox="1"/>
          <p:nvPr/>
        </p:nvSpPr>
        <p:spPr>
          <a:xfrm>
            <a:off x="0" y="692697"/>
            <a:ext cx="7092280" cy="1254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/>
            </a:lvl1pPr>
          </a:lstStyle>
          <a:p>
            <a:pPr/>
            <a:r>
              <a:t> один из способов графической адаптации иноязычного слова, при котором заимствование передается путем последовательной замены букв одной графической системы буквами другой системы.</a:t>
            </a:r>
          </a:p>
        </p:txBody>
      </p:sp>
      <p:pic>
        <p:nvPicPr>
          <p:cNvPr id="166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1640" y="2016135"/>
            <a:ext cx="4744607" cy="4744607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Прямоугольник 1"/>
          <p:cNvSpPr txBox="1"/>
          <p:nvPr/>
        </p:nvSpPr>
        <p:spPr>
          <a:xfrm>
            <a:off x="1730477" y="75380"/>
            <a:ext cx="4504397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E46C0A"/>
                </a:solidFill>
              </a:defRPr>
            </a:lvl1pPr>
          </a:lstStyle>
          <a:p>
            <a:pPr/>
            <a:r>
              <a:t>Транслитерация</a:t>
            </a:r>
          </a:p>
        </p:txBody>
      </p:sp>
      <p:sp>
        <p:nvSpPr>
          <p:cNvPr id="168" name="Номер слайда 2"/>
          <p:cNvSpPr txBox="1"/>
          <p:nvPr>
            <p:ph type="sldNum" sz="quarter" idx="2"/>
          </p:nvPr>
        </p:nvSpPr>
        <p:spPr>
          <a:xfrm>
            <a:off x="8479672" y="6388617"/>
            <a:ext cx="207129" cy="3005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00042"/>
            <a:ext cx="7124700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officeArt object" descr="officeArt objec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4678" y="2357428"/>
            <a:ext cx="5786448" cy="4357697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Номер слайда 1"/>
          <p:cNvSpPr txBox="1"/>
          <p:nvPr>
            <p:ph type="sldNum" sz="quarter" idx="2"/>
          </p:nvPr>
        </p:nvSpPr>
        <p:spPr>
          <a:xfrm>
            <a:off x="8479672" y="6388617"/>
            <a:ext cx="207128" cy="3005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3" name="Побуквенная замена русских букв на корейские, т.е. сначала заменяется 1 буква, в следующем абзаце заменяется 2 буквы и так далее."/>
          <p:cNvSpPr txBox="1"/>
          <p:nvPr/>
        </p:nvSpPr>
        <p:spPr>
          <a:xfrm>
            <a:off x="177193" y="3821257"/>
            <a:ext cx="2848183" cy="1793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Побуквенная замена русских букв на корейские, т.е. сначала заменяется 1 буква, в следующем абзаце заменяется 2 буквы и так далее.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officeArt object" descr="officeArt object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7256" y="1178703"/>
            <a:ext cx="6929488" cy="450059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Номер слайда 1"/>
          <p:cNvSpPr txBox="1"/>
          <p:nvPr>
            <p:ph type="sldNum" sz="quarter" idx="2"/>
          </p:nvPr>
        </p:nvSpPr>
        <p:spPr>
          <a:xfrm>
            <a:off x="8479672" y="6388617"/>
            <a:ext cx="207129" cy="3005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909" y="1714487"/>
            <a:ext cx="2178064" cy="4741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72064" y="0"/>
            <a:ext cx="2910410" cy="2214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57552" y="1643048"/>
            <a:ext cx="2228852" cy="4845053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extBox 5"/>
          <p:cNvSpPr txBox="1"/>
          <p:nvPr/>
        </p:nvSpPr>
        <p:spPr>
          <a:xfrm>
            <a:off x="45720" y="357168"/>
            <a:ext cx="5266380" cy="917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/>
            <a:r>
              <a:t>Система транслитерации корейского языка кириллицей</a:t>
            </a:r>
          </a:p>
          <a:p>
            <a:pPr algn="ctr"/>
            <a:r>
              <a:t>созданная Львом Рафаиловичем </a:t>
            </a:r>
            <a:r>
              <a:rPr b="1"/>
              <a:t>Концевичем</a:t>
            </a:r>
          </a:p>
        </p:txBody>
      </p:sp>
      <p:sp>
        <p:nvSpPr>
          <p:cNvPr id="182" name="Номер слайда 1"/>
          <p:cNvSpPr txBox="1"/>
          <p:nvPr>
            <p:ph type="sldNum" sz="quarter" idx="2"/>
          </p:nvPr>
        </p:nvSpPr>
        <p:spPr>
          <a:xfrm>
            <a:off x="8479672" y="6388617"/>
            <a:ext cx="207129" cy="3005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