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80" r:id="rId5"/>
    <p:sldId id="281" r:id="rId6"/>
    <p:sldId id="259" r:id="rId7"/>
    <p:sldId id="262" r:id="rId8"/>
    <p:sldId id="260" r:id="rId9"/>
    <p:sldId id="261" r:id="rId10"/>
    <p:sldId id="263" r:id="rId11"/>
    <p:sldId id="269" r:id="rId12"/>
    <p:sldId id="265" r:id="rId13"/>
    <p:sldId id="267" r:id="rId14"/>
    <p:sldId id="273" r:id="rId15"/>
    <p:sldId id="272" r:id="rId16"/>
    <p:sldId id="282" r:id="rId17"/>
    <p:sldId id="284" r:id="rId18"/>
    <p:sldId id="271" r:id="rId19"/>
    <p:sldId id="268" r:id="rId20"/>
    <p:sldId id="276" r:id="rId21"/>
    <p:sldId id="275" r:id="rId22"/>
    <p:sldId id="283" r:id="rId23"/>
    <p:sldId id="285" r:id="rId2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1F47F8-8F26-4303-B72B-2DE34C3C26FE}" type="datetimeFigureOut">
              <a:rPr lang="ru-RU" smtClean="0"/>
              <a:t>05.06.2018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E7DDD7-9B62-4255-9458-727220A995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7904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E7DDD7-9B62-4255-9458-727220A9958F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1647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26BFD-C536-4E19-99B4-5891DE8B8D7E}" type="datetimeFigureOut">
              <a:rPr lang="ru-RU" smtClean="0"/>
              <a:t>05.06.2018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0219D-2160-4E28-942D-CCD8B17328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1865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26BFD-C536-4E19-99B4-5891DE8B8D7E}" type="datetimeFigureOut">
              <a:rPr lang="ru-RU" smtClean="0"/>
              <a:t>05.06.2018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0219D-2160-4E28-942D-CCD8B17328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2756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26BFD-C536-4E19-99B4-5891DE8B8D7E}" type="datetimeFigureOut">
              <a:rPr lang="ru-RU" smtClean="0"/>
              <a:t>05.06.2018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0219D-2160-4E28-942D-CCD8B17328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4472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26BFD-C536-4E19-99B4-5891DE8B8D7E}" type="datetimeFigureOut">
              <a:rPr lang="ru-RU" smtClean="0"/>
              <a:t>05.06.2018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0219D-2160-4E28-942D-CCD8B17328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1530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26BFD-C536-4E19-99B4-5891DE8B8D7E}" type="datetimeFigureOut">
              <a:rPr lang="ru-RU" smtClean="0"/>
              <a:t>05.06.2018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0219D-2160-4E28-942D-CCD8B17328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1590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26BFD-C536-4E19-99B4-5891DE8B8D7E}" type="datetimeFigureOut">
              <a:rPr lang="ru-RU" smtClean="0"/>
              <a:t>05.06.2018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0219D-2160-4E28-942D-CCD8B17328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8950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26BFD-C536-4E19-99B4-5891DE8B8D7E}" type="datetimeFigureOut">
              <a:rPr lang="ru-RU" smtClean="0"/>
              <a:t>05.06.2018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0219D-2160-4E28-942D-CCD8B17328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1928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26BFD-C536-4E19-99B4-5891DE8B8D7E}" type="datetimeFigureOut">
              <a:rPr lang="ru-RU" smtClean="0"/>
              <a:t>05.06.2018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0219D-2160-4E28-942D-CCD8B17328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358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26BFD-C536-4E19-99B4-5891DE8B8D7E}" type="datetimeFigureOut">
              <a:rPr lang="ru-RU" smtClean="0"/>
              <a:t>05.06.2018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0219D-2160-4E28-942D-CCD8B17328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8233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26BFD-C536-4E19-99B4-5891DE8B8D7E}" type="datetimeFigureOut">
              <a:rPr lang="ru-RU" smtClean="0"/>
              <a:t>05.06.2018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0219D-2160-4E28-942D-CCD8B17328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6330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26BFD-C536-4E19-99B4-5891DE8B8D7E}" type="datetimeFigureOut">
              <a:rPr lang="ru-RU" smtClean="0"/>
              <a:t>05.06.2018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0219D-2160-4E28-942D-CCD8B17328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509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C26BFD-C536-4E19-99B4-5891DE8B8D7E}" type="datetimeFigureOut">
              <a:rPr lang="ru-RU" smtClean="0"/>
              <a:t>05.06.2018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E0219D-2160-4E28-942D-CCD8B17328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4289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operator.svg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json.svg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"/>
            <a:ext cx="12192000" cy="2368730"/>
          </a:xfrm>
        </p:spPr>
        <p:txBody>
          <a:bodyPr>
            <a:normAutofit/>
          </a:bodyPr>
          <a:lstStyle/>
          <a:p>
            <a:r>
              <a:rPr lang="ru-RU" sz="4000" dirty="0" smtClean="0">
                <a:latin typeface="Albertus Bold" pitchFamily="50" charset="-52"/>
              </a:rPr>
              <a:t>СУПЕРКОМПИЛЯЦИЯ </a:t>
            </a:r>
            <a:br>
              <a:rPr lang="ru-RU" sz="4000" dirty="0" smtClean="0">
                <a:latin typeface="Albertus Bold" pitchFamily="50" charset="-52"/>
              </a:rPr>
            </a:br>
            <a:r>
              <a:rPr lang="ru-RU" sz="4000" dirty="0" smtClean="0">
                <a:latin typeface="Albertus Bold" pitchFamily="50" charset="-52"/>
              </a:rPr>
              <a:t>LL(1)-ГРАММАТИК </a:t>
            </a:r>
            <a:endParaRPr lang="ru-RU" b="1" dirty="0">
              <a:latin typeface="Albertus Bold" pitchFamily="50" charset="-52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2603863"/>
            <a:ext cx="9144000" cy="4045131"/>
          </a:xfrm>
        </p:spPr>
        <p:txBody>
          <a:bodyPr>
            <a:normAutofit/>
          </a:bodyPr>
          <a:lstStyle/>
          <a:p>
            <a:r>
              <a:rPr lang="ru-RU" sz="2000" dirty="0" smtClean="0">
                <a:latin typeface="Albertus Bold" pitchFamily="50" charset="-52"/>
              </a:rPr>
              <a:t>Автор: Сергей Головань</a:t>
            </a:r>
          </a:p>
          <a:p>
            <a:r>
              <a:rPr lang="ru-RU" sz="2000" dirty="0" smtClean="0">
                <a:latin typeface="Albertus Bold" pitchFamily="50" charset="-52"/>
              </a:rPr>
              <a:t>Руководитель: Александр Коновалов</a:t>
            </a:r>
          </a:p>
          <a:p>
            <a:endParaRPr lang="ru-RU" dirty="0"/>
          </a:p>
          <a:p>
            <a:r>
              <a:rPr lang="ru-RU" sz="1400" dirty="0" smtClean="0">
                <a:solidFill>
                  <a:schemeClr val="bg2">
                    <a:lumMod val="50000"/>
                  </a:schemeClr>
                </a:solidFill>
                <a:latin typeface="PT Sans" panose="020B0503020203020204" pitchFamily="34" charset="-52"/>
              </a:rPr>
              <a:t>МГТУ им. Н.Э. Баумана</a:t>
            </a:r>
          </a:p>
          <a:p>
            <a:endParaRPr lang="ru-RU" dirty="0" smtClean="0">
              <a:solidFill>
                <a:schemeClr val="bg2">
                  <a:lumMod val="50000"/>
                </a:schemeClr>
              </a:solidFill>
            </a:endParaRPr>
          </a:p>
          <a:p>
            <a:pPr>
              <a:lnSpc>
                <a:spcPct val="60000"/>
              </a:lnSpc>
            </a:pPr>
            <a:r>
              <a:rPr lang="ru-RU" sz="1800" dirty="0" smtClean="0">
                <a:solidFill>
                  <a:schemeClr val="bg2">
                    <a:lumMod val="50000"/>
                  </a:schemeClr>
                </a:solidFill>
                <a:latin typeface="PT Sans" panose="020B0503020203020204" pitchFamily="34" charset="-52"/>
              </a:rPr>
              <a:t>Совместное рабочее совещание</a:t>
            </a:r>
          </a:p>
          <a:p>
            <a:pPr>
              <a:lnSpc>
                <a:spcPct val="60000"/>
              </a:lnSpc>
            </a:pPr>
            <a:r>
              <a:rPr lang="ru-RU" sz="1800" dirty="0" smtClean="0">
                <a:solidFill>
                  <a:schemeClr val="bg2">
                    <a:lumMod val="50000"/>
                  </a:schemeClr>
                </a:solidFill>
                <a:latin typeface="PT Sans" panose="020B0503020203020204" pitchFamily="34" charset="-52"/>
              </a:rPr>
              <a:t>ИПС имени А. К. </a:t>
            </a:r>
            <a:r>
              <a:rPr lang="ru-RU" sz="1800" dirty="0" err="1" smtClean="0">
                <a:solidFill>
                  <a:schemeClr val="bg2">
                    <a:lumMod val="50000"/>
                  </a:schemeClr>
                </a:solidFill>
                <a:latin typeface="PT Sans" panose="020B0503020203020204" pitchFamily="34" charset="-52"/>
              </a:rPr>
              <a:t>Айламазяна</a:t>
            </a:r>
            <a:r>
              <a:rPr lang="ru-RU" sz="1800" dirty="0" smtClean="0">
                <a:solidFill>
                  <a:schemeClr val="bg2">
                    <a:lumMod val="50000"/>
                  </a:schemeClr>
                </a:solidFill>
                <a:latin typeface="PT Sans" panose="020B0503020203020204" pitchFamily="34" charset="-52"/>
              </a:rPr>
              <a:t> РАН</a:t>
            </a:r>
          </a:p>
          <a:p>
            <a:pPr>
              <a:lnSpc>
                <a:spcPct val="60000"/>
              </a:lnSpc>
            </a:pPr>
            <a:r>
              <a:rPr lang="ru-RU" sz="1800" dirty="0" smtClean="0">
                <a:solidFill>
                  <a:schemeClr val="bg2">
                    <a:lumMod val="50000"/>
                  </a:schemeClr>
                </a:solidFill>
                <a:latin typeface="PT Sans" panose="020B0503020203020204" pitchFamily="34" charset="-52"/>
              </a:rPr>
              <a:t>и</a:t>
            </a:r>
          </a:p>
          <a:p>
            <a:pPr>
              <a:lnSpc>
                <a:spcPct val="60000"/>
              </a:lnSpc>
            </a:pPr>
            <a:r>
              <a:rPr lang="ru-RU" sz="1800" dirty="0" smtClean="0">
                <a:solidFill>
                  <a:schemeClr val="bg2">
                    <a:lumMod val="50000"/>
                  </a:schemeClr>
                </a:solidFill>
                <a:latin typeface="PT Sans" panose="020B0503020203020204" pitchFamily="34" charset="-52"/>
              </a:rPr>
              <a:t>МГТУ имени Н. Э. Баумана</a:t>
            </a:r>
          </a:p>
          <a:p>
            <a:endParaRPr lang="ru-RU" sz="2000" dirty="0">
              <a:latin typeface="PT Sans" panose="020B0503020203020204" pitchFamily="34" charset="-52"/>
            </a:endParaRPr>
          </a:p>
          <a:p>
            <a:r>
              <a:rPr lang="ru-RU" sz="1600" dirty="0" smtClean="0">
                <a:solidFill>
                  <a:schemeClr val="bg2">
                    <a:lumMod val="50000"/>
                  </a:schemeClr>
                </a:solidFill>
                <a:latin typeface="PT Sans" panose="020B0503020203020204" pitchFamily="34" charset="-52"/>
              </a:rPr>
              <a:t>5 июня 2018 г.</a:t>
            </a:r>
            <a:endParaRPr lang="ru-RU" sz="1600" dirty="0">
              <a:solidFill>
                <a:schemeClr val="bg2">
                  <a:lumMod val="50000"/>
                </a:schemeClr>
              </a:solidFill>
              <a:latin typeface="PT Sans" panose="020B0503020203020204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77144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u="sng" dirty="0">
                <a:latin typeface="Albertus Bold" pitchFamily="50" charset="-52"/>
              </a:rPr>
              <a:t>Граф </a:t>
            </a:r>
            <a:r>
              <a:rPr lang="ru-RU" sz="4000" u="sng" dirty="0" smtClean="0">
                <a:latin typeface="Albertus Bold" pitchFamily="50" charset="-52"/>
              </a:rPr>
              <a:t>состояний                </a:t>
            </a:r>
            <a:r>
              <a:rPr lang="en-US" sz="4000" u="sng" dirty="0" smtClean="0">
                <a:latin typeface="Albertus Bold" pitchFamily="50" charset="-52"/>
              </a:rPr>
              <a:t>              </a:t>
            </a:r>
            <a:r>
              <a:rPr lang="ru-RU" sz="4000" u="sng" dirty="0" smtClean="0">
                <a:latin typeface="Albertus Bold" pitchFamily="50" charset="-52"/>
              </a:rPr>
              <a:t>     </a:t>
            </a:r>
            <a:r>
              <a:rPr lang="en-US" sz="4000" u="sng" dirty="0" smtClean="0">
                <a:latin typeface="Albertus Bold" pitchFamily="50" charset="-52"/>
              </a:rPr>
              <a:t>|</a:t>
            </a:r>
            <a:r>
              <a:rPr lang="en-US" sz="4000" u="sng" dirty="0" smtClean="0">
                <a:latin typeface="Albertus Bold" pitchFamily="50" charset="-52"/>
              </a:rPr>
              <a:t>1</a:t>
            </a:r>
            <a:r>
              <a:rPr lang="ru-RU" sz="4000" u="sng" dirty="0" smtClean="0">
                <a:latin typeface="Albertus Bold" pitchFamily="50" charset="-52"/>
              </a:rPr>
              <a:t>0</a:t>
            </a:r>
            <a:endParaRPr lang="ru-RU" sz="4000" u="sng" dirty="0">
              <a:latin typeface="Albertus Bold" pitchFamily="50" charset="-52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67271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>
                <a:latin typeface="PT Sans" panose="020B0503020203020204" pitchFamily="34" charset="-52"/>
              </a:rPr>
              <a:t>Рассматривая процесс работы анализатора, можно представить его в виде графа (в общем случае бесконечного):</a:t>
            </a:r>
          </a:p>
          <a:p>
            <a:pPr marL="0" indent="0">
              <a:buNone/>
            </a:pPr>
            <a:endParaRPr lang="ru-RU" dirty="0">
              <a:latin typeface="PT Sans" panose="020B0503020203020204" pitchFamily="34" charset="-52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962" y="3265763"/>
            <a:ext cx="10526264" cy="2816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354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pPr marL="0" indent="0">
              <a:buNone/>
            </a:pPr>
            <a:r>
              <a:rPr lang="ru-RU" b="1" dirty="0" smtClean="0">
                <a:latin typeface="PT Sans" panose="020B0503020203020204" pitchFamily="34" charset="-52"/>
              </a:rPr>
              <a:t>Состояние – </a:t>
            </a:r>
            <a:r>
              <a:rPr lang="ru-RU" dirty="0" smtClean="0">
                <a:latin typeface="PT Sans" panose="020B0503020203020204" pitchFamily="34" charset="-52"/>
              </a:rPr>
              <a:t>вершина в графе, описываемая состоянием магазина.</a:t>
            </a:r>
            <a:endParaRPr lang="ru-RU" dirty="0">
              <a:latin typeface="PT Sans" panose="020B0503020203020204" pitchFamily="34" charset="-52"/>
            </a:endParaRPr>
          </a:p>
          <a:p>
            <a:pPr marL="0" indent="0">
              <a:buNone/>
            </a:pPr>
            <a:endParaRPr lang="en-US" b="1" dirty="0">
              <a:latin typeface="PT Sans" panose="020B0503020203020204" pitchFamily="34" charset="-52"/>
            </a:endParaRPr>
          </a:p>
          <a:p>
            <a:pPr marL="0" indent="0">
              <a:buNone/>
            </a:pPr>
            <a:r>
              <a:rPr lang="ru-RU" dirty="0" smtClean="0">
                <a:latin typeface="PT Sans" panose="020B0503020203020204" pitchFamily="34" charset="-52"/>
              </a:rPr>
              <a:t>Состояния</a:t>
            </a:r>
            <a:r>
              <a:rPr lang="ru-RU" b="1" dirty="0" smtClean="0">
                <a:latin typeface="PT Sans" panose="020B0503020203020204" pitchFamily="34" charset="-52"/>
              </a:rPr>
              <a:t> </a:t>
            </a:r>
            <a:r>
              <a:rPr lang="en-US" b="1" dirty="0" smtClean="0">
                <a:latin typeface="PT Sans" panose="020B0503020203020204" pitchFamily="34" charset="-52"/>
              </a:rPr>
              <a:t>A </a:t>
            </a:r>
            <a:r>
              <a:rPr lang="ru-RU" dirty="0" smtClean="0">
                <a:latin typeface="PT Sans" panose="020B0503020203020204" pitchFamily="34" charset="-52"/>
              </a:rPr>
              <a:t>и</a:t>
            </a:r>
            <a:r>
              <a:rPr lang="ru-RU" b="1" dirty="0" smtClean="0">
                <a:latin typeface="PT Sans" panose="020B0503020203020204" pitchFamily="34" charset="-52"/>
              </a:rPr>
              <a:t> </a:t>
            </a:r>
            <a:r>
              <a:rPr lang="en-US" b="1" dirty="0" smtClean="0">
                <a:latin typeface="PT Sans" panose="020B0503020203020204" pitchFamily="34" charset="-52"/>
              </a:rPr>
              <a:t>B </a:t>
            </a:r>
            <a:r>
              <a:rPr lang="ru-RU" b="1" dirty="0" smtClean="0">
                <a:latin typeface="PT Sans" panose="020B0503020203020204" pitchFamily="34" charset="-52"/>
              </a:rPr>
              <a:t>эквивалентны, </a:t>
            </a:r>
            <a:r>
              <a:rPr lang="ru-RU" dirty="0" smtClean="0">
                <a:latin typeface="PT Sans" panose="020B0503020203020204" pitchFamily="34" charset="-52"/>
              </a:rPr>
              <a:t>если их магазины совпадают</a:t>
            </a:r>
            <a:r>
              <a:rPr lang="ru-RU" b="1" dirty="0" smtClean="0">
                <a:latin typeface="PT Sans" panose="020B0503020203020204" pitchFamily="34" charset="-52"/>
              </a:rPr>
              <a:t>.</a:t>
            </a:r>
          </a:p>
          <a:p>
            <a:pPr marL="0" indent="0">
              <a:buNone/>
            </a:pPr>
            <a:endParaRPr lang="ru-RU" b="1" dirty="0">
              <a:latin typeface="PT Sans" panose="020B0503020203020204" pitchFamily="34" charset="-52"/>
            </a:endParaRPr>
          </a:p>
          <a:p>
            <a:pPr marL="0" indent="0">
              <a:buNone/>
            </a:pPr>
            <a:r>
              <a:rPr lang="ru-RU" b="1" dirty="0" smtClean="0">
                <a:latin typeface="PT Sans" panose="020B0503020203020204" pitchFamily="34" charset="-52"/>
              </a:rPr>
              <a:t>Транзитный переход </a:t>
            </a:r>
            <a:r>
              <a:rPr lang="ru-RU" dirty="0" smtClean="0">
                <a:latin typeface="PT Sans" panose="020B0503020203020204" pitchFamily="34" charset="-52"/>
              </a:rPr>
              <a:t>– переход магазина из состояния </a:t>
            </a:r>
            <a:r>
              <a:rPr lang="en-US" b="1" dirty="0" smtClean="0">
                <a:latin typeface="PT Sans" panose="020B0503020203020204" pitchFamily="34" charset="-52"/>
              </a:rPr>
              <a:t>A</a:t>
            </a:r>
            <a:r>
              <a:rPr lang="en-US" dirty="0" smtClean="0">
                <a:latin typeface="PT Sans" panose="020B0503020203020204" pitchFamily="34" charset="-52"/>
              </a:rPr>
              <a:t> </a:t>
            </a:r>
            <a:r>
              <a:rPr lang="ru-RU" dirty="0" smtClean="0">
                <a:latin typeface="PT Sans" panose="020B0503020203020204" pitchFamily="34" charset="-52"/>
              </a:rPr>
              <a:t>в состояние </a:t>
            </a:r>
            <a:r>
              <a:rPr lang="en-US" b="1" dirty="0" smtClean="0">
                <a:latin typeface="PT Sans" panose="020B0503020203020204" pitchFamily="34" charset="-52"/>
              </a:rPr>
              <a:t>B</a:t>
            </a:r>
            <a:r>
              <a:rPr lang="en-US" dirty="0" smtClean="0">
                <a:latin typeface="PT Sans" panose="020B0503020203020204" pitchFamily="34" charset="-52"/>
              </a:rPr>
              <a:t>, </a:t>
            </a:r>
            <a:r>
              <a:rPr lang="ru-RU" dirty="0" smtClean="0">
                <a:latin typeface="PT Sans" panose="020B0503020203020204" pitchFamily="34" charset="-52"/>
              </a:rPr>
              <a:t>при котором входной символ не потребляется.</a:t>
            </a:r>
          </a:p>
          <a:p>
            <a:pPr marL="0" indent="0">
              <a:buNone/>
            </a:pPr>
            <a:endParaRPr lang="ru-RU" dirty="0">
              <a:latin typeface="PT Sans" panose="020B0503020203020204" pitchFamily="34" charset="-52"/>
            </a:endParaRPr>
          </a:p>
          <a:p>
            <a:pPr marL="0" indent="0">
              <a:buNone/>
            </a:pPr>
            <a:r>
              <a:rPr lang="ru-RU" dirty="0" smtClean="0">
                <a:latin typeface="PT Sans" panose="020B0503020203020204" pitchFamily="34" charset="-52"/>
              </a:rPr>
              <a:t>Выполняя удаление транзитных узлов в графе, а также образуя циклы к эквивалентным вершинам, получаем </a:t>
            </a:r>
            <a:r>
              <a:rPr lang="ru-RU" b="1" dirty="0" smtClean="0">
                <a:latin typeface="PT Sans" panose="020B0503020203020204" pitchFamily="34" charset="-52"/>
              </a:rPr>
              <a:t>граф состояний</a:t>
            </a:r>
            <a:r>
              <a:rPr lang="ru-RU" dirty="0" smtClean="0">
                <a:latin typeface="PT Sans" panose="020B0503020203020204" pitchFamily="34" charset="-52"/>
              </a:rPr>
              <a:t>.</a:t>
            </a:r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 sz="4000" u="sng" dirty="0">
                <a:latin typeface="Albertus Bold" pitchFamily="50" charset="-52"/>
              </a:rPr>
              <a:t>Граф </a:t>
            </a:r>
            <a:r>
              <a:rPr lang="ru-RU" sz="4000" u="sng" dirty="0" smtClean="0">
                <a:latin typeface="Albertus Bold" pitchFamily="50" charset="-52"/>
              </a:rPr>
              <a:t>состояний                </a:t>
            </a:r>
            <a:r>
              <a:rPr lang="en-US" sz="4000" u="sng" dirty="0" smtClean="0">
                <a:latin typeface="Albertus Bold" pitchFamily="50" charset="-52"/>
              </a:rPr>
              <a:t>              </a:t>
            </a:r>
            <a:r>
              <a:rPr lang="ru-RU" sz="4000" u="sng" dirty="0" smtClean="0">
                <a:latin typeface="Albertus Bold" pitchFamily="50" charset="-52"/>
              </a:rPr>
              <a:t>     </a:t>
            </a:r>
            <a:r>
              <a:rPr lang="en-US" sz="4000" u="sng" dirty="0" smtClean="0">
                <a:latin typeface="Albertus Bold" pitchFamily="50" charset="-52"/>
              </a:rPr>
              <a:t>|</a:t>
            </a:r>
            <a:r>
              <a:rPr lang="en-US" sz="4000" u="sng" dirty="0" smtClean="0">
                <a:latin typeface="Albertus Bold" pitchFamily="50" charset="-52"/>
              </a:rPr>
              <a:t>1</a:t>
            </a:r>
            <a:r>
              <a:rPr lang="ru-RU" sz="4000" u="sng" dirty="0" smtClean="0">
                <a:latin typeface="Albertus Bold" pitchFamily="50" charset="-52"/>
              </a:rPr>
              <a:t>1</a:t>
            </a:r>
            <a:endParaRPr lang="ru-RU" sz="4000" u="sng" dirty="0">
              <a:latin typeface="Albertus Bold" pitchFamily="50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816767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 sz="4000" u="sng" dirty="0">
                <a:latin typeface="Albertus Bold" pitchFamily="50" charset="-52"/>
              </a:rPr>
              <a:t>Граф </a:t>
            </a:r>
            <a:r>
              <a:rPr lang="ru-RU" sz="4000" u="sng" dirty="0" smtClean="0">
                <a:latin typeface="Albertus Bold" pitchFamily="50" charset="-52"/>
              </a:rPr>
              <a:t>состояний                </a:t>
            </a:r>
            <a:r>
              <a:rPr lang="en-US" sz="4000" u="sng" dirty="0" smtClean="0">
                <a:latin typeface="Albertus Bold" pitchFamily="50" charset="-52"/>
              </a:rPr>
              <a:t>              </a:t>
            </a:r>
            <a:r>
              <a:rPr lang="ru-RU" sz="4000" u="sng" dirty="0" smtClean="0">
                <a:latin typeface="Albertus Bold" pitchFamily="50" charset="-52"/>
              </a:rPr>
              <a:t>     </a:t>
            </a:r>
            <a:r>
              <a:rPr lang="en-US" sz="4000" u="sng" dirty="0" smtClean="0">
                <a:latin typeface="Albertus Bold" pitchFamily="50" charset="-52"/>
              </a:rPr>
              <a:t>|</a:t>
            </a:r>
            <a:r>
              <a:rPr lang="en-US" sz="4000" u="sng" dirty="0" smtClean="0">
                <a:latin typeface="Albertus Bold" pitchFamily="50" charset="-52"/>
              </a:rPr>
              <a:t>1</a:t>
            </a:r>
            <a:r>
              <a:rPr lang="ru-RU" sz="4000" u="sng" dirty="0" smtClean="0">
                <a:latin typeface="Albertus Bold" pitchFamily="50" charset="-52"/>
              </a:rPr>
              <a:t>2</a:t>
            </a:r>
            <a:endParaRPr lang="ru-RU" sz="4000" u="sng" dirty="0">
              <a:latin typeface="Albertus Bold" pitchFamily="50" charset="-52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5947" y="1339920"/>
            <a:ext cx="6941646" cy="5518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536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u="sng" dirty="0" err="1" smtClean="0">
                <a:latin typeface="Albertus Bold" pitchFamily="50" charset="-52"/>
              </a:rPr>
              <a:t>Суперкомпиляция</a:t>
            </a:r>
            <a:r>
              <a:rPr lang="ru-RU" sz="4000" u="sng" dirty="0" smtClean="0">
                <a:latin typeface="Albertus Bold" pitchFamily="50" charset="-52"/>
              </a:rPr>
              <a:t>                              </a:t>
            </a:r>
            <a:r>
              <a:rPr lang="en-US" sz="4000" u="sng" dirty="0" smtClean="0">
                <a:latin typeface="Albertus Bold" pitchFamily="50" charset="-52"/>
              </a:rPr>
              <a:t>  |</a:t>
            </a:r>
            <a:r>
              <a:rPr lang="en-US" sz="4000" u="sng" dirty="0" smtClean="0">
                <a:latin typeface="Albertus Bold" pitchFamily="50" charset="-52"/>
              </a:rPr>
              <a:t>1</a:t>
            </a:r>
            <a:r>
              <a:rPr lang="ru-RU" sz="4000" u="sng" dirty="0" smtClean="0">
                <a:latin typeface="Albertus Bold" pitchFamily="50" charset="-52"/>
              </a:rPr>
              <a:t>3</a:t>
            </a:r>
            <a:endParaRPr lang="ru-RU" sz="4000" u="sng" dirty="0">
              <a:latin typeface="Albertus Bold" pitchFamily="50" charset="-52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Процесс анализа и преобразования программ, основанный на следующих действиях:</a:t>
            </a:r>
          </a:p>
          <a:p>
            <a:pPr marL="0" indent="0">
              <a:buNone/>
            </a:pPr>
            <a:endParaRPr lang="ru-RU" dirty="0"/>
          </a:p>
          <a:p>
            <a:pPr marL="514350" indent="-514350">
              <a:buAutoNum type="arabicPeriod"/>
            </a:pPr>
            <a:r>
              <a:rPr lang="ru-RU" dirty="0" smtClean="0"/>
              <a:t>Построение дерева конфигураций</a:t>
            </a:r>
          </a:p>
          <a:p>
            <a:pPr marL="514350" indent="-514350">
              <a:buAutoNum type="arabicPeriod"/>
            </a:pPr>
            <a:r>
              <a:rPr lang="ru-RU" dirty="0" smtClean="0"/>
              <a:t>Свертка дерева в граф конфигураций (</a:t>
            </a:r>
            <a:r>
              <a:rPr lang="ru-RU" b="1" dirty="0" smtClean="0"/>
              <a:t>вложение</a:t>
            </a:r>
            <a:r>
              <a:rPr lang="ru-RU" dirty="0" smtClean="0"/>
              <a:t>, </a:t>
            </a:r>
            <a:r>
              <a:rPr lang="ru-RU" b="1" dirty="0" smtClean="0"/>
              <a:t>обобщение</a:t>
            </a:r>
            <a:r>
              <a:rPr lang="ru-RU" dirty="0" smtClean="0"/>
              <a:t>)</a:t>
            </a:r>
          </a:p>
          <a:p>
            <a:pPr marL="514350" indent="-514350">
              <a:buAutoNum type="arabicPeriod"/>
            </a:pPr>
            <a:r>
              <a:rPr lang="ru-RU" dirty="0" smtClean="0"/>
              <a:t>Построение остаточной программы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Применительно к синтаксическому анализу, </a:t>
            </a:r>
            <a:r>
              <a:rPr lang="ru-RU" b="1" dirty="0" smtClean="0"/>
              <a:t>граф конфигураций</a:t>
            </a:r>
            <a:r>
              <a:rPr lang="ru-RU" dirty="0" smtClean="0"/>
              <a:t> есть </a:t>
            </a:r>
            <a:r>
              <a:rPr lang="ru-RU" b="1" dirty="0" smtClean="0"/>
              <a:t>свернутый</a:t>
            </a:r>
            <a:r>
              <a:rPr lang="ru-RU" dirty="0" smtClean="0"/>
              <a:t> </a:t>
            </a:r>
            <a:r>
              <a:rPr lang="ru-RU" b="1" dirty="0" smtClean="0"/>
              <a:t>граф состояний </a:t>
            </a:r>
            <a:r>
              <a:rPr lang="ru-RU" dirty="0" smtClean="0"/>
              <a:t>автомата с магазинной памятью</a:t>
            </a:r>
            <a:r>
              <a:rPr lang="ru-RU" b="1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07335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40935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>
                <a:latin typeface="PT Sans" panose="020B0503020203020204" pitchFamily="34" charset="-52"/>
              </a:rPr>
              <a:t>Свертка графа конфигураций. </a:t>
            </a:r>
            <a:endParaRPr lang="ru-RU" b="1" dirty="0" smtClean="0">
              <a:latin typeface="PT Sans" panose="020B0503020203020204" pitchFamily="34" charset="-52"/>
            </a:endParaRPr>
          </a:p>
          <a:p>
            <a:pPr marL="0" indent="0">
              <a:buNone/>
            </a:pPr>
            <a:endParaRPr lang="ru-RU" dirty="0" smtClean="0">
              <a:latin typeface="PT Sans" panose="020B0503020203020204" pitchFamily="34" charset="-52"/>
            </a:endParaRPr>
          </a:p>
          <a:p>
            <a:pPr marL="0" indent="0">
              <a:buNone/>
            </a:pPr>
            <a:r>
              <a:rPr lang="ru-RU" b="1" dirty="0" smtClean="0">
                <a:latin typeface="PT Sans" panose="020B0503020203020204" pitchFamily="34" charset="-52"/>
              </a:rPr>
              <a:t>Вложение</a:t>
            </a:r>
            <a:r>
              <a:rPr lang="ru-RU" dirty="0" smtClean="0">
                <a:latin typeface="PT Sans" panose="020B0503020203020204" pitchFamily="34" charset="-52"/>
              </a:rPr>
              <a:t> – выделение уже вычисленной ранее части данной конфигурации (элементов стека).</a:t>
            </a:r>
            <a:endParaRPr lang="ru-RU" b="1" dirty="0" smtClean="0">
              <a:latin typeface="PT Sans" panose="020B0503020203020204" pitchFamily="34" charset="-52"/>
            </a:endParaRPr>
          </a:p>
          <a:p>
            <a:pPr marL="0" indent="0">
              <a:buNone/>
            </a:pPr>
            <a:r>
              <a:rPr lang="ru-RU" b="1" dirty="0" smtClean="0">
                <a:latin typeface="PT Sans" panose="020B0503020203020204" pitchFamily="34" charset="-52"/>
              </a:rPr>
              <a:t>Обобщение </a:t>
            </a:r>
            <a:r>
              <a:rPr lang="ru-RU" dirty="0" smtClean="0">
                <a:latin typeface="PT Sans" panose="020B0503020203020204" pitchFamily="34" charset="-52"/>
              </a:rPr>
              <a:t>– сведение к «более общей» конфигурации.</a:t>
            </a:r>
            <a:endParaRPr lang="en-US" b="1" dirty="0" smtClean="0">
              <a:latin typeface="PT Sans" panose="020B0503020203020204" pitchFamily="34" charset="-52"/>
            </a:endParaRPr>
          </a:p>
          <a:p>
            <a:pPr marL="0" indent="0">
              <a:buNone/>
            </a:pPr>
            <a:endParaRPr lang="en-US" b="1" dirty="0">
              <a:latin typeface="PT Sans" panose="020B0503020203020204" pitchFamily="34" charset="-52"/>
            </a:endParaRPr>
          </a:p>
          <a:p>
            <a:pPr marL="0" indent="0">
              <a:buNone/>
            </a:pPr>
            <a:r>
              <a:rPr lang="en-US" b="1" dirty="0" smtClean="0">
                <a:latin typeface="PT Sans" panose="020B0503020203020204" pitchFamily="34" charset="-52"/>
              </a:rPr>
              <a:t>Let-</a:t>
            </a:r>
            <a:r>
              <a:rPr lang="ru-RU" b="1" dirty="0" smtClean="0">
                <a:latin typeface="PT Sans" panose="020B0503020203020204" pitchFamily="34" charset="-52"/>
              </a:rPr>
              <a:t>вершина</a:t>
            </a:r>
            <a:r>
              <a:rPr lang="en-US" b="1" dirty="0" smtClean="0">
                <a:latin typeface="PT Sans" panose="020B0503020203020204" pitchFamily="34" charset="-52"/>
              </a:rPr>
              <a:t> </a:t>
            </a:r>
            <a:r>
              <a:rPr lang="en-US" dirty="0" smtClean="0">
                <a:latin typeface="PT Sans" panose="020B0503020203020204" pitchFamily="34" charset="-52"/>
              </a:rPr>
              <a:t>–</a:t>
            </a:r>
            <a:r>
              <a:rPr lang="ru-RU" dirty="0" smtClean="0">
                <a:latin typeface="PT Sans" panose="020B0503020203020204" pitchFamily="34" charset="-52"/>
              </a:rPr>
              <a:t> вершина графа конфигураций, из которой исходят два ребра, каждое из которых развивается согласно вложению или обобщению.</a:t>
            </a:r>
            <a:endParaRPr lang="ru-RU" dirty="0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 sz="4000" u="sng" dirty="0" err="1" smtClean="0">
                <a:latin typeface="Albertus Bold" pitchFamily="50" charset="-52"/>
              </a:rPr>
              <a:t>Суперкомпиляция</a:t>
            </a:r>
            <a:r>
              <a:rPr lang="ru-RU" sz="4000" u="sng" dirty="0" smtClean="0">
                <a:latin typeface="Albertus Bold" pitchFamily="50" charset="-52"/>
              </a:rPr>
              <a:t>                              </a:t>
            </a:r>
            <a:r>
              <a:rPr lang="en-US" sz="4000" u="sng" dirty="0" smtClean="0">
                <a:latin typeface="Albertus Bold" pitchFamily="50" charset="-52"/>
              </a:rPr>
              <a:t>  |</a:t>
            </a:r>
            <a:r>
              <a:rPr lang="en-US" sz="4000" u="sng" dirty="0" smtClean="0">
                <a:latin typeface="Albertus Bold" pitchFamily="50" charset="-52"/>
              </a:rPr>
              <a:t>1</a:t>
            </a:r>
            <a:r>
              <a:rPr lang="ru-RU" sz="4000" u="sng" dirty="0" smtClean="0">
                <a:latin typeface="Albertus Bold" pitchFamily="50" charset="-52"/>
              </a:rPr>
              <a:t>4</a:t>
            </a:r>
            <a:endParaRPr lang="ru-RU" sz="4000" u="sng" dirty="0">
              <a:latin typeface="Albertus Bold" pitchFamily="50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875409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>
                    <a:latin typeface="PT Sans" panose="020B0503020203020204" pitchFamily="34" charset="-52"/>
                  </a:rPr>
                  <a:t>Свертка графа конфигураций. </a:t>
                </a:r>
                <a:r>
                  <a:rPr lang="ru-RU" b="1" dirty="0" smtClean="0">
                    <a:latin typeface="PT Sans" panose="020B0503020203020204" pitchFamily="34" charset="-52"/>
                  </a:rPr>
                  <a:t>Вложение.</a:t>
                </a:r>
              </a:p>
              <a:p>
                <a:pPr marL="0" indent="0">
                  <a:buNone/>
                </a:pPr>
                <a:endParaRPr lang="ru-RU" b="1" dirty="0">
                  <a:latin typeface="PT Sans" panose="020B0503020203020204" pitchFamily="34" charset="-52"/>
                </a:endParaRPr>
              </a:p>
              <a:p>
                <a:pPr marL="0" indent="0">
                  <a:buNone/>
                </a:pPr>
                <a:r>
                  <a:rPr lang="ru-RU" dirty="0" smtClean="0">
                    <a:latin typeface="PT Sans" panose="020B0503020203020204" pitchFamily="34" charset="-52"/>
                  </a:rPr>
                  <a:t>Пусть на некотором шаге построения в некоторой вершине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𝑼</m:t>
                    </m:r>
                  </m:oMath>
                </a14:m>
                <a:r>
                  <a:rPr lang="ru-RU" dirty="0" smtClean="0">
                    <a:latin typeface="PT Sans" panose="020B0503020203020204" pitchFamily="34" charset="-52"/>
                  </a:rPr>
                  <a:t> имеется непустой стек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𝑲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>
                    <a:latin typeface="PT Sans" panose="020B0503020203020204" pitchFamily="34" charset="-52"/>
                  </a:rPr>
                  <a:t> = [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en-US" dirty="0" smtClean="0">
                    <a:latin typeface="PT Sans" panose="020B0503020203020204" pitchFamily="34" charset="-52"/>
                  </a:rPr>
                  <a:t>], </a:t>
                </a:r>
                <a:r>
                  <a:rPr lang="ru-RU" dirty="0" smtClean="0">
                    <a:latin typeface="PT Sans" panose="020B0503020203020204" pitchFamily="34" charset="-52"/>
                  </a:rPr>
                  <a:t>где</a:t>
                </a:r>
                <a:r>
                  <a:rPr lang="en-US" dirty="0" smtClean="0">
                    <a:latin typeface="PT Sans" panose="020B0503020203020204" pitchFamily="34" charset="-52"/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∪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endParaRPr lang="ru-RU" dirty="0">
                  <a:latin typeface="PT Sans" panose="020B0503020203020204" pitchFamily="34" charset="-52"/>
                </a:endParaRPr>
              </a:p>
              <a:p>
                <a:pPr marL="0" indent="0">
                  <a:buNone/>
                </a:pPr>
                <a:endParaRPr lang="ru-RU" dirty="0" smtClean="0">
                  <a:latin typeface="PT Sans" panose="020B0503020203020204" pitchFamily="34" charset="-52"/>
                </a:endParaRPr>
              </a:p>
              <a:p>
                <a:pPr marL="0" indent="0">
                  <a:buNone/>
                </a:pPr>
                <a:r>
                  <a:rPr lang="ru-RU" dirty="0" smtClean="0">
                    <a:latin typeface="PT Sans" panose="020B0503020203020204" pitchFamily="34" charset="-52"/>
                  </a:rPr>
                  <a:t>Если среди предков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𝑼</m:t>
                    </m:r>
                  </m:oMath>
                </a14:m>
                <a:r>
                  <a:rPr lang="ru-RU" dirty="0" smtClean="0">
                    <a:latin typeface="PT Sans" panose="020B0503020203020204" pitchFamily="34" charset="-52"/>
                  </a:rPr>
                  <a:t> имеется</a:t>
                </a:r>
                <a:r>
                  <a:rPr lang="en-US" dirty="0">
                    <a:latin typeface="PT Sans" panose="020B0503020203020204" pitchFamily="34" charset="-52"/>
                  </a:rPr>
                  <a:t> </a:t>
                </a:r>
                <a:r>
                  <a:rPr lang="ru-RU" dirty="0" smtClean="0">
                    <a:latin typeface="PT Sans" panose="020B0503020203020204" pitchFamily="34" charset="-52"/>
                  </a:rPr>
                  <a:t>вершина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𝑾</m:t>
                    </m:r>
                  </m:oMath>
                </a14:m>
                <a:r>
                  <a:rPr lang="ru-RU" dirty="0" smtClean="0">
                    <a:latin typeface="PT Sans" panose="020B0503020203020204" pitchFamily="34" charset="-52"/>
                  </a:rPr>
                  <a:t> со стеком </a:t>
                </a:r>
                <a:r>
                  <a:rPr lang="en-US" dirty="0" smtClean="0">
                    <a:latin typeface="PT Sans" panose="020B0503020203020204" pitchFamily="34" charset="-52"/>
                  </a:rPr>
                  <a:t>[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 smtClean="0">
                    <a:latin typeface="PT Sans" panose="020B0503020203020204" pitchFamily="34" charset="-52"/>
                  </a:rPr>
                  <a:t>], </a:t>
                </a:r>
                <a:r>
                  <a:rPr lang="ru-RU" dirty="0" smtClean="0">
                    <a:latin typeface="PT Sans" panose="020B0503020203020204" pitchFamily="34" charset="-52"/>
                  </a:rPr>
                  <a:t>то имеется </a:t>
                </a:r>
                <a:r>
                  <a:rPr lang="ru-RU" b="1" dirty="0" smtClean="0">
                    <a:latin typeface="PT Sans" panose="020B0503020203020204" pitchFamily="34" charset="-52"/>
                  </a:rPr>
                  <a:t>вложение</a:t>
                </a:r>
                <a:r>
                  <a:rPr lang="en-US" dirty="0" smtClean="0">
                    <a:latin typeface="PT Sans" panose="020B0503020203020204" pitchFamily="34" charset="-52"/>
                  </a:rPr>
                  <a:t>, </a:t>
                </a:r>
                <a:r>
                  <a:rPr lang="ru-RU" dirty="0" smtClean="0">
                    <a:latin typeface="PT Sans" panose="020B0503020203020204" pitchFamily="34" charset="-52"/>
                  </a:rPr>
                  <a:t>а вершина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𝑼</m:t>
                    </m:r>
                  </m:oMath>
                </a14:m>
                <a:r>
                  <a:rPr lang="ru-RU" dirty="0" smtClean="0">
                    <a:latin typeface="PT Sans" panose="020B0503020203020204" pitchFamily="34" charset="-52"/>
                  </a:rPr>
                  <a:t> заменяется </a:t>
                </a:r>
                <a:r>
                  <a:rPr lang="en-US" b="1" dirty="0">
                    <a:latin typeface="PT Sans" panose="020B0503020203020204" pitchFamily="34" charset="-52"/>
                  </a:rPr>
                  <a:t>let-</a:t>
                </a:r>
                <a:r>
                  <a:rPr lang="ru-RU" b="1" dirty="0" smtClean="0">
                    <a:latin typeface="PT Sans" panose="020B0503020203020204" pitchFamily="34" charset="-52"/>
                  </a:rPr>
                  <a:t>вершиной</a:t>
                </a:r>
                <a:r>
                  <a:rPr lang="en-US" dirty="0" smtClean="0">
                    <a:latin typeface="PT Sans" panose="020B0503020203020204" pitchFamily="34" charset="-52"/>
                  </a:rPr>
                  <a:t>,</a:t>
                </a:r>
                <a:r>
                  <a:rPr lang="ru-RU" dirty="0" smtClean="0">
                    <a:latin typeface="PT Sans" panose="020B0503020203020204" pitchFamily="34" charset="-52"/>
                  </a:rPr>
                  <a:t> одна ветвь которых ссылается на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𝑾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 smtClean="0">
                    <a:latin typeface="PT Sans" panose="020B0503020203020204" pitchFamily="34" charset="-52"/>
                  </a:rPr>
                  <a:t> </a:t>
                </a:r>
                <a:r>
                  <a:rPr lang="ru-RU" dirty="0" smtClean="0">
                    <a:latin typeface="PT Sans" panose="020B0503020203020204" pitchFamily="34" charset="-52"/>
                  </a:rPr>
                  <a:t>а вторая - на отдельное развитие стека </a:t>
                </a:r>
                <a:r>
                  <a:rPr lang="en-US" dirty="0" smtClean="0">
                    <a:latin typeface="PT Sans" panose="020B0503020203020204" pitchFamily="34" charset="-52"/>
                  </a:rPr>
                  <a:t>[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en-US" dirty="0" smtClean="0">
                    <a:latin typeface="PT Sans" panose="020B0503020203020204" pitchFamily="34" charset="-52"/>
                  </a:rPr>
                  <a:t>]</a:t>
                </a:r>
                <a:r>
                  <a:rPr lang="ru-RU" dirty="0" smtClean="0">
                    <a:latin typeface="PT Sans" panose="020B0503020203020204" pitchFamily="34" charset="-52"/>
                  </a:rPr>
                  <a:t>.</a:t>
                </a:r>
              </a:p>
              <a:p>
                <a:pPr marL="0" indent="0">
                  <a:buNone/>
                </a:pPr>
                <a:endParaRPr lang="ru-RU" b="1" dirty="0" smtClean="0">
                  <a:latin typeface="PT Sans" panose="020B0503020203020204" pitchFamily="34" charset="-52"/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381" r="-75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 sz="4000" u="sng" dirty="0" err="1" smtClean="0">
                <a:latin typeface="Albertus Bold" pitchFamily="50" charset="-52"/>
              </a:rPr>
              <a:t>Суперкомпиляция</a:t>
            </a:r>
            <a:r>
              <a:rPr lang="ru-RU" sz="4000" u="sng" dirty="0" smtClean="0">
                <a:latin typeface="Albertus Bold" pitchFamily="50" charset="-52"/>
              </a:rPr>
              <a:t>                              </a:t>
            </a:r>
            <a:r>
              <a:rPr lang="en-US" sz="4000" u="sng" dirty="0" smtClean="0">
                <a:latin typeface="Albertus Bold" pitchFamily="50" charset="-52"/>
              </a:rPr>
              <a:t>  |15</a:t>
            </a:r>
            <a:endParaRPr lang="ru-RU" sz="4000" u="sng" dirty="0">
              <a:latin typeface="Albertus Bold" pitchFamily="50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40860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>
                    <a:latin typeface="PT Sans" panose="020B0503020203020204" pitchFamily="34" charset="-52"/>
                  </a:rPr>
                  <a:t>Свертка графа конфигураций. </a:t>
                </a:r>
                <a:r>
                  <a:rPr lang="ru-RU" b="1" dirty="0" smtClean="0">
                    <a:latin typeface="PT Sans" panose="020B0503020203020204" pitchFamily="34" charset="-52"/>
                  </a:rPr>
                  <a:t>Обобщение.</a:t>
                </a:r>
              </a:p>
              <a:p>
                <a:pPr marL="0" indent="0">
                  <a:buNone/>
                </a:pPr>
                <a:endParaRPr lang="ru-RU" dirty="0" smtClean="0">
                  <a:latin typeface="PT Sans" panose="020B0503020203020204" pitchFamily="34" charset="-52"/>
                </a:endParaRPr>
              </a:p>
              <a:p>
                <a:pPr marL="0" indent="0">
                  <a:buNone/>
                </a:pPr>
                <a:r>
                  <a:rPr lang="ru-RU" dirty="0" smtClean="0">
                    <a:latin typeface="PT Sans" panose="020B0503020203020204" pitchFamily="34" charset="-52"/>
                  </a:rPr>
                  <a:t>Пусть </a:t>
                </a:r>
                <a:r>
                  <a:rPr lang="ru-RU" dirty="0">
                    <a:latin typeface="PT Sans" panose="020B0503020203020204" pitchFamily="34" charset="-52"/>
                  </a:rPr>
                  <a:t>на некотором шаге построения в некоторой вершине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𝑼</m:t>
                    </m:r>
                  </m:oMath>
                </a14:m>
                <a:r>
                  <a:rPr lang="ru-RU" dirty="0">
                    <a:latin typeface="PT Sans" panose="020B0503020203020204" pitchFamily="34" charset="-52"/>
                  </a:rPr>
                  <a:t> имеется непустой стек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𝑲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latin typeface="PT Sans" panose="020B0503020203020204" pitchFamily="34" charset="-52"/>
                  </a:rPr>
                  <a:t> = [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𝑪</m:t>
                    </m:r>
                  </m:oMath>
                </a14:m>
                <a:r>
                  <a:rPr lang="en-US" dirty="0">
                    <a:latin typeface="PT Sans" panose="020B0503020203020204" pitchFamily="34" charset="-52"/>
                  </a:rPr>
                  <a:t>], </a:t>
                </a:r>
                <a:r>
                  <a:rPr lang="ru-RU" dirty="0">
                    <a:latin typeface="PT Sans" panose="020B0503020203020204" pitchFamily="34" charset="-52"/>
                  </a:rPr>
                  <a:t>где</a:t>
                </a:r>
                <a:r>
                  <a:rPr lang="en-US" dirty="0">
                    <a:latin typeface="PT Sans" panose="020B0503020203020204" pitchFamily="34" charset="-52"/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𝑪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∪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endParaRPr lang="ru-RU" dirty="0">
                  <a:latin typeface="PT Sans" panose="020B0503020203020204" pitchFamily="34" charset="-52"/>
                </a:endParaRPr>
              </a:p>
              <a:p>
                <a:pPr marL="0" indent="0">
                  <a:buNone/>
                </a:pPr>
                <a:endParaRPr lang="ru-RU" dirty="0">
                  <a:latin typeface="PT Sans" panose="020B0503020203020204" pitchFamily="34" charset="-52"/>
                </a:endParaRPr>
              </a:p>
              <a:p>
                <a:pPr marL="0" indent="0">
                  <a:buNone/>
                </a:pPr>
                <a:r>
                  <a:rPr lang="ru-RU" dirty="0">
                    <a:latin typeface="PT Sans" panose="020B0503020203020204" pitchFamily="34" charset="-52"/>
                  </a:rPr>
                  <a:t>Если среди предков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𝑼</m:t>
                    </m:r>
                  </m:oMath>
                </a14:m>
                <a:r>
                  <a:rPr lang="ru-RU" dirty="0">
                    <a:latin typeface="PT Sans" panose="020B0503020203020204" pitchFamily="34" charset="-52"/>
                  </a:rPr>
                  <a:t> имеется</a:t>
                </a:r>
                <a:r>
                  <a:rPr lang="en-US" dirty="0">
                    <a:latin typeface="PT Sans" panose="020B0503020203020204" pitchFamily="34" charset="-52"/>
                  </a:rPr>
                  <a:t> </a:t>
                </a:r>
                <a:r>
                  <a:rPr lang="ru-RU" dirty="0" smtClean="0">
                    <a:latin typeface="PT Sans" panose="020B0503020203020204" pitchFamily="34" charset="-52"/>
                  </a:rPr>
                  <a:t>вершина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𝑾</m:t>
                    </m:r>
                  </m:oMath>
                </a14:m>
                <a:r>
                  <a:rPr lang="ru-RU" dirty="0" smtClean="0">
                    <a:latin typeface="PT Sans" panose="020B0503020203020204" pitchFamily="34" charset="-52"/>
                  </a:rPr>
                  <a:t> </a:t>
                </a:r>
                <a:r>
                  <a:rPr lang="ru-RU" dirty="0">
                    <a:latin typeface="PT Sans" panose="020B0503020203020204" pitchFamily="34" charset="-52"/>
                  </a:rPr>
                  <a:t>со стеком </a:t>
                </a:r>
                <a:r>
                  <a:rPr lang="en-US" dirty="0" smtClean="0">
                    <a:latin typeface="PT Sans" panose="020B0503020203020204" pitchFamily="34" charset="-52"/>
                  </a:rPr>
                  <a:t>[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𝑪</m:t>
                    </m:r>
                  </m:oMath>
                </a14:m>
                <a:r>
                  <a:rPr lang="en-US" dirty="0" smtClean="0">
                    <a:latin typeface="PT Sans" panose="020B0503020203020204" pitchFamily="34" charset="-52"/>
                  </a:rPr>
                  <a:t>], </a:t>
                </a:r>
                <a:r>
                  <a:rPr lang="ru-RU" dirty="0">
                    <a:latin typeface="PT Sans" panose="020B0503020203020204" pitchFamily="34" charset="-52"/>
                  </a:rPr>
                  <a:t>то </a:t>
                </a:r>
                <a:r>
                  <a:rPr lang="ru-RU" dirty="0" smtClean="0">
                    <a:latin typeface="PT Sans" panose="020B0503020203020204" pitchFamily="34" charset="-52"/>
                  </a:rPr>
                  <a:t>требуется </a:t>
                </a:r>
                <a:r>
                  <a:rPr lang="ru-RU" b="1" dirty="0" smtClean="0">
                    <a:latin typeface="PT Sans" panose="020B0503020203020204" pitchFamily="34" charset="-52"/>
                  </a:rPr>
                  <a:t>обобщение</a:t>
                </a:r>
                <a:r>
                  <a:rPr lang="en-US" dirty="0" smtClean="0">
                    <a:latin typeface="PT Sans" panose="020B0503020203020204" pitchFamily="34" charset="-52"/>
                  </a:rPr>
                  <a:t>, </a:t>
                </a:r>
                <a:r>
                  <a:rPr lang="ru-RU" dirty="0" smtClean="0">
                    <a:latin typeface="PT Sans" panose="020B0503020203020204" pitchFamily="34" charset="-52"/>
                  </a:rPr>
                  <a:t>то есть вычисленный подграф с корнем в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𝑾</m:t>
                    </m:r>
                  </m:oMath>
                </a14:m>
                <a:r>
                  <a:rPr lang="en-US" b="1" dirty="0" smtClean="0">
                    <a:latin typeface="PT Sans" panose="020B0503020203020204" pitchFamily="34" charset="-52"/>
                  </a:rPr>
                  <a:t> </a:t>
                </a:r>
                <a:r>
                  <a:rPr lang="ru-RU" dirty="0" smtClean="0">
                    <a:latin typeface="PT Sans" panose="020B0503020203020204" pitchFamily="34" charset="-52"/>
                  </a:rPr>
                  <a:t>заменяется на </a:t>
                </a:r>
                <a:r>
                  <a:rPr lang="en-US" b="1" dirty="0" smtClean="0">
                    <a:latin typeface="PT Sans" panose="020B0503020203020204" pitchFamily="34" charset="-52"/>
                  </a:rPr>
                  <a:t>let-</a:t>
                </a:r>
                <a:r>
                  <a:rPr lang="ru-RU" b="1" dirty="0" smtClean="0">
                    <a:latin typeface="PT Sans" panose="020B0503020203020204" pitchFamily="34" charset="-52"/>
                  </a:rPr>
                  <a:t>вершину</a:t>
                </a:r>
                <a:r>
                  <a:rPr lang="ru-RU" dirty="0" smtClean="0">
                    <a:latin typeface="PT Sans" panose="020B0503020203020204" pitchFamily="34" charset="-52"/>
                  </a:rPr>
                  <a:t>, развитие которой начинается с</a:t>
                </a:r>
                <a:r>
                  <a:rPr lang="en-US" dirty="0" smtClean="0">
                    <a:latin typeface="PT Sans" panose="020B0503020203020204" pitchFamily="34" charset="-52"/>
                  </a:rPr>
                  <a:t> </a:t>
                </a:r>
                <a:r>
                  <a:rPr lang="ru-RU" dirty="0" smtClean="0">
                    <a:latin typeface="PT Sans" panose="020B0503020203020204" pitchFamily="34" charset="-52"/>
                  </a:rPr>
                  <a:t>вершин со стеками </a:t>
                </a:r>
                <a:r>
                  <a:rPr lang="en-US" dirty="0" smtClean="0">
                    <a:latin typeface="PT Sans" panose="020B0503020203020204" pitchFamily="34" charset="-52"/>
                  </a:rPr>
                  <a:t>[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 smtClean="0">
                    <a:latin typeface="PT Sans" panose="020B0503020203020204" pitchFamily="34" charset="-52"/>
                  </a:rPr>
                  <a:t>] </a:t>
                </a:r>
                <a:r>
                  <a:rPr lang="ru-RU" dirty="0" smtClean="0">
                    <a:latin typeface="PT Sans" panose="020B0503020203020204" pitchFamily="34" charset="-52"/>
                  </a:rPr>
                  <a:t>и </a:t>
                </a:r>
                <a:r>
                  <a:rPr lang="en-US" dirty="0" smtClean="0">
                    <a:latin typeface="PT Sans" panose="020B0503020203020204" pitchFamily="34" charset="-52"/>
                  </a:rPr>
                  <a:t>[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𝑪</m:t>
                    </m:r>
                  </m:oMath>
                </a14:m>
                <a:r>
                  <a:rPr lang="en-US" dirty="0" smtClean="0">
                    <a:latin typeface="PT Sans" panose="020B0503020203020204" pitchFamily="34" charset="-52"/>
                  </a:rPr>
                  <a:t>]</a:t>
                </a:r>
                <a:r>
                  <a:rPr lang="ru-RU" dirty="0" smtClean="0">
                    <a:latin typeface="PT Sans" panose="020B0503020203020204" pitchFamily="34" charset="-52"/>
                  </a:rPr>
                  <a:t>.</a:t>
                </a:r>
                <a:endParaRPr lang="en-US" dirty="0" smtClean="0">
                  <a:latin typeface="PT Sans" panose="020B0503020203020204" pitchFamily="34" charset="-52"/>
                </a:endParaRPr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 sz="4000" u="sng" dirty="0" err="1" smtClean="0">
                <a:latin typeface="Albertus Bold" pitchFamily="50" charset="-52"/>
              </a:rPr>
              <a:t>Суперкомпиляция</a:t>
            </a:r>
            <a:r>
              <a:rPr lang="ru-RU" sz="4000" u="sng" dirty="0" smtClean="0">
                <a:latin typeface="Albertus Bold" pitchFamily="50" charset="-52"/>
              </a:rPr>
              <a:t>                              </a:t>
            </a:r>
            <a:r>
              <a:rPr lang="en-US" sz="4000" u="sng" dirty="0" smtClean="0">
                <a:latin typeface="Albertus Bold" pitchFamily="50" charset="-52"/>
              </a:rPr>
              <a:t>  |16</a:t>
            </a:r>
            <a:endParaRPr lang="ru-RU" sz="4000" u="sng" dirty="0">
              <a:latin typeface="Albertus Bold" pitchFamily="50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836568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>
                <a:latin typeface="PT Sans" panose="020B0503020203020204" pitchFamily="34" charset="-52"/>
              </a:rPr>
              <a:t>Свертка графа конфигураций. </a:t>
            </a:r>
            <a:r>
              <a:rPr lang="ru-RU" b="1" dirty="0" smtClean="0">
                <a:latin typeface="PT Sans" panose="020B0503020203020204" pitchFamily="34" charset="-52"/>
              </a:rPr>
              <a:t>Обобщение.</a:t>
            </a:r>
          </a:p>
          <a:p>
            <a:pPr marL="0" indent="0">
              <a:buNone/>
            </a:pPr>
            <a:endParaRPr lang="ru-RU" dirty="0" smtClean="0">
              <a:latin typeface="PT Sans" panose="020B0503020203020204" pitchFamily="34" charset="-52"/>
            </a:endParaRPr>
          </a:p>
          <a:p>
            <a:pPr marL="0" indent="0">
              <a:buNone/>
            </a:pPr>
            <a:endParaRPr lang="ru-RU" dirty="0" smtClean="0">
              <a:latin typeface="PT Sans" panose="020B0503020203020204" pitchFamily="34" charset="-52"/>
            </a:endParaRPr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 sz="4000" u="sng" dirty="0" err="1" smtClean="0">
                <a:latin typeface="Albertus Bold" pitchFamily="50" charset="-52"/>
              </a:rPr>
              <a:t>Суперкомпиляция</a:t>
            </a:r>
            <a:r>
              <a:rPr lang="ru-RU" sz="4000" u="sng" dirty="0" smtClean="0">
                <a:latin typeface="Albertus Bold" pitchFamily="50" charset="-52"/>
              </a:rPr>
              <a:t>                              </a:t>
            </a:r>
            <a:r>
              <a:rPr lang="en-US" sz="4000" u="sng" dirty="0" smtClean="0">
                <a:latin typeface="Albertus Bold" pitchFamily="50" charset="-52"/>
              </a:rPr>
              <a:t>  |17</a:t>
            </a:r>
            <a:endParaRPr lang="ru-RU" sz="4000" u="sng" dirty="0">
              <a:latin typeface="Albertus Bold" pitchFamily="50" charset="-52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850" y="2662238"/>
            <a:ext cx="5391150" cy="3514725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1815" y="3259296"/>
            <a:ext cx="4451985" cy="1483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832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>
                <a:latin typeface="PT Sans" panose="020B0503020203020204" pitchFamily="34" charset="-52"/>
              </a:rPr>
              <a:t>С учетом сказанного ранее, переформулируем </a:t>
            </a:r>
            <a:r>
              <a:rPr lang="ru-RU" b="1" dirty="0" smtClean="0">
                <a:latin typeface="PT Sans" panose="020B0503020203020204" pitchFamily="34" charset="-52"/>
              </a:rPr>
              <a:t>критерий полноты тестирования</a:t>
            </a:r>
            <a:r>
              <a:rPr lang="ru-RU" dirty="0" smtClean="0">
                <a:latin typeface="PT Sans" panose="020B0503020203020204" pitchFamily="34" charset="-52"/>
              </a:rPr>
              <a:t>:</a:t>
            </a:r>
            <a:endParaRPr lang="ru-RU" dirty="0">
              <a:latin typeface="PT Sans" panose="020B0503020203020204" pitchFamily="34" charset="-52"/>
            </a:endParaRP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838200" y="3093353"/>
            <a:ext cx="10515600" cy="13849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sz="2800" i="1" dirty="0" smtClean="0">
                <a:latin typeface="PT Sans" panose="020B0503020203020204" pitchFamily="34" charset="-52"/>
              </a:rPr>
              <a:t>Тестирование синтаксического анализатора является полным тогда и только тогда, когда в процессе вывода слов из тестового набора окажутся посещены все ребра графа конфигураций.</a:t>
            </a:r>
          </a:p>
        </p:txBody>
      </p:sp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 sz="4000" u="sng" dirty="0" err="1" smtClean="0">
                <a:latin typeface="Albertus Bold" pitchFamily="50" charset="-52"/>
              </a:rPr>
              <a:t>Суперкомпиляция</a:t>
            </a:r>
            <a:r>
              <a:rPr lang="ru-RU" sz="4000" u="sng" dirty="0" smtClean="0">
                <a:latin typeface="Albertus Bold" pitchFamily="50" charset="-52"/>
              </a:rPr>
              <a:t>                              </a:t>
            </a:r>
            <a:r>
              <a:rPr lang="en-US" sz="4000" u="sng" dirty="0" smtClean="0">
                <a:latin typeface="Albertus Bold" pitchFamily="50" charset="-52"/>
              </a:rPr>
              <a:t>  |18</a:t>
            </a:r>
            <a:endParaRPr lang="ru-RU" sz="4000" u="sng" dirty="0">
              <a:latin typeface="Albertus Bold" pitchFamily="50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078205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u="sng" dirty="0">
                <a:latin typeface="Albertus Bold" pitchFamily="50" charset="-52"/>
              </a:rPr>
              <a:t>Пример 1</a:t>
            </a:r>
            <a:r>
              <a:rPr lang="ru-RU" sz="4000" u="sng" dirty="0" smtClean="0"/>
              <a:t>. </a:t>
            </a:r>
            <a:r>
              <a:rPr lang="ru-RU" sz="4000" u="sng" dirty="0" smtClean="0">
                <a:latin typeface="Albertus Bold" pitchFamily="50" charset="-52"/>
              </a:rPr>
              <a:t>Арифметические выражения </a:t>
            </a:r>
            <a:r>
              <a:rPr lang="en-US" sz="4000" u="sng" dirty="0" smtClean="0">
                <a:latin typeface="Albertus Bold" pitchFamily="50" charset="-52"/>
              </a:rPr>
              <a:t>|19</a:t>
            </a:r>
            <a:endParaRPr lang="ru-RU" sz="4000" u="sng" dirty="0">
              <a:latin typeface="Albertus Bold" pitchFamily="50" charset="-52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4286" y="1329465"/>
            <a:ext cx="6830378" cy="552853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992059" y="2139134"/>
                <a:ext cx="3725091" cy="4453255"/>
              </a:xfrm>
            </p:spPr>
            <p:txBody>
              <a:bodyPr/>
              <a:lstStyle/>
              <a:p>
                <a:pPr marL="0" indent="0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 ∷=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b="0" dirty="0" smtClean="0"/>
                  <a:t>;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 ∷=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′+′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;  </m:t>
                    </m:r>
                  </m:oMath>
                </a14:m>
                <a:r>
                  <a:rPr lang="en-US" dirty="0" smtClean="0"/>
                  <a:t>	</a:t>
                </a:r>
                <a:endParaRPr lang="ru-RU" dirty="0" smtClean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∷=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b="0" dirty="0" smtClean="0"/>
                  <a:t>;</a:t>
                </a:r>
                <a:endParaRPr lang="ru-RU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∷=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′∗′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; </m:t>
                      </m:r>
                    </m:oMath>
                  </m:oMathPara>
                </a14:m>
                <a:endParaRPr lang="ru-RU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∷=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|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 ′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(′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′)′</m:t>
                    </m:r>
                  </m:oMath>
                </a14:m>
                <a:r>
                  <a:rPr lang="en-US" b="0" dirty="0" smtClean="0"/>
                  <a:t>;</a:t>
                </a:r>
              </a:p>
            </p:txBody>
          </p:sp>
        </mc:Choice>
        <mc:Fallback xmlns="">
          <p:sp>
            <p:nvSpPr>
              <p:cNvPr id="4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92059" y="2139134"/>
                <a:ext cx="3725091" cy="4453255"/>
              </a:xfrm>
              <a:blipFill rotWithShape="0">
                <a:blip r:embed="rId3"/>
                <a:stretch>
                  <a:fillRect t="-137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7695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u="sng" dirty="0" smtClean="0">
                <a:latin typeface="Albertus Bold" pitchFamily="50" charset="-52"/>
              </a:rPr>
              <a:t>Постановка задачи</a:t>
            </a:r>
            <a:r>
              <a:rPr lang="en-US" sz="4000" u="sng" dirty="0">
                <a:latin typeface="Albertus Bold" pitchFamily="50" charset="-52"/>
              </a:rPr>
              <a:t> </a:t>
            </a:r>
            <a:r>
              <a:rPr lang="en-US" sz="4000" u="sng" dirty="0" smtClean="0">
                <a:latin typeface="Albertus Bold" pitchFamily="50" charset="-52"/>
              </a:rPr>
              <a:t>                                |2</a:t>
            </a:r>
            <a:endParaRPr lang="ru-RU" sz="4000" u="sng" dirty="0">
              <a:latin typeface="Albertus Bold" pitchFamily="50" charset="-52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>
                <a:latin typeface="PT Sans" panose="020B0503020203020204" pitchFamily="34" charset="-52"/>
                <a:ea typeface="Source Code Pro Medium" panose="020B0509030403020204" pitchFamily="49" charset="0"/>
              </a:rPr>
              <a:t>Необходимо построить </a:t>
            </a:r>
            <a:r>
              <a:rPr lang="ru-RU" b="1" dirty="0" smtClean="0">
                <a:latin typeface="PT Sans" panose="020B0503020203020204" pitchFamily="34" charset="-52"/>
                <a:ea typeface="Source Code Pro Medium" panose="020B0509030403020204" pitchFamily="49" charset="0"/>
              </a:rPr>
              <a:t>конечный набор тестов </a:t>
            </a:r>
            <a:r>
              <a:rPr lang="ru-RU" dirty="0" smtClean="0">
                <a:latin typeface="PT Sans" panose="020B0503020203020204" pitchFamily="34" charset="-52"/>
                <a:ea typeface="Source Code Pro Medium" panose="020B0509030403020204" pitchFamily="49" charset="0"/>
              </a:rPr>
              <a:t>(строк языка) для заданной </a:t>
            </a:r>
            <a:r>
              <a:rPr lang="ru-RU" b="1" dirty="0" smtClean="0">
                <a:latin typeface="PT Sans" panose="020B0503020203020204" pitchFamily="34" charset="-52"/>
                <a:ea typeface="Source Code Pro Medium" panose="020B0509030403020204" pitchFamily="49" charset="0"/>
              </a:rPr>
              <a:t>КС</a:t>
            </a:r>
            <a:r>
              <a:rPr lang="en-US" b="1" dirty="0" smtClean="0">
                <a:latin typeface="PT Sans" panose="020B0503020203020204" pitchFamily="34" charset="-52"/>
                <a:ea typeface="Source Code Pro Medium" panose="020B0509030403020204" pitchFamily="49" charset="0"/>
              </a:rPr>
              <a:t>-</a:t>
            </a:r>
            <a:r>
              <a:rPr lang="ru-RU" b="1" dirty="0" smtClean="0">
                <a:latin typeface="PT Sans" panose="020B0503020203020204" pitchFamily="34" charset="-52"/>
                <a:ea typeface="Source Code Pro Medium" panose="020B0509030403020204" pitchFamily="49" charset="0"/>
              </a:rPr>
              <a:t>грамматики</a:t>
            </a:r>
            <a:r>
              <a:rPr lang="ru-RU" dirty="0" smtClean="0">
                <a:latin typeface="PT Sans" panose="020B0503020203020204" pitchFamily="34" charset="-52"/>
                <a:ea typeface="Source Code Pro Medium" panose="020B0509030403020204" pitchFamily="49" charset="0"/>
              </a:rPr>
              <a:t>, проверяющей </a:t>
            </a:r>
            <a:r>
              <a:rPr lang="ru-RU" b="1" dirty="0" smtClean="0">
                <a:latin typeface="PT Sans" panose="020B0503020203020204" pitchFamily="34" charset="-52"/>
                <a:ea typeface="Source Code Pro Medium" panose="020B0509030403020204" pitchFamily="49" charset="0"/>
              </a:rPr>
              <a:t>всю</a:t>
            </a:r>
            <a:r>
              <a:rPr lang="ru-RU" dirty="0" smtClean="0">
                <a:latin typeface="PT Sans" panose="020B0503020203020204" pitchFamily="34" charset="-52"/>
                <a:ea typeface="Source Code Pro Medium" panose="020B0509030403020204" pitchFamily="49" charset="0"/>
              </a:rPr>
              <a:t> логику работы синтаксического анализатора.</a:t>
            </a:r>
          </a:p>
          <a:p>
            <a:pPr marL="0" indent="0">
              <a:buNone/>
            </a:pPr>
            <a:endParaRPr lang="ru-RU" dirty="0">
              <a:latin typeface="PT Sans" panose="020B0503020203020204" pitchFamily="34" charset="-52"/>
              <a:ea typeface="Source Code Pro Medium" panose="020B0509030403020204" pitchFamily="49" charset="0"/>
            </a:endParaRPr>
          </a:p>
          <a:p>
            <a:pPr marL="0" indent="0">
              <a:buNone/>
            </a:pPr>
            <a:endParaRPr lang="ru-RU" dirty="0" smtClean="0">
              <a:latin typeface="PT Sans" panose="020B0503020203020204" pitchFamily="34" charset="-52"/>
              <a:ea typeface="Source Code Pro Medium" panose="020B0509030403020204" pitchFamily="49" charset="0"/>
            </a:endParaRPr>
          </a:p>
          <a:p>
            <a:pPr marL="0" indent="0">
              <a:buNone/>
            </a:pPr>
            <a:r>
              <a:rPr lang="ru-RU" dirty="0" smtClean="0">
                <a:latin typeface="PT Sans" panose="020B0503020203020204" pitchFamily="34" charset="-52"/>
                <a:ea typeface="Source Code Pro Medium" panose="020B0509030403020204" pitchFamily="49" charset="0"/>
              </a:rPr>
              <a:t>В частности, далее будут рассмотрены </a:t>
            </a:r>
            <a:r>
              <a:rPr lang="en-US" b="1" dirty="0" smtClean="0">
                <a:latin typeface="PT Sans" panose="020B0503020203020204" pitchFamily="34" charset="-52"/>
                <a:ea typeface="Source Code Pro Medium" panose="020B0509030403020204" pitchFamily="49" charset="0"/>
              </a:rPr>
              <a:t>LL(1)-</a:t>
            </a:r>
            <a:r>
              <a:rPr lang="ru-RU" b="1" dirty="0" smtClean="0">
                <a:latin typeface="PT Sans" panose="020B0503020203020204" pitchFamily="34" charset="-52"/>
                <a:ea typeface="Source Code Pro Medium" panose="020B0509030403020204" pitchFamily="49" charset="0"/>
              </a:rPr>
              <a:t>грамматики</a:t>
            </a:r>
            <a:r>
              <a:rPr lang="ru-RU" dirty="0" smtClean="0">
                <a:latin typeface="PT Sans" panose="020B0503020203020204" pitchFamily="34" charset="-52"/>
                <a:ea typeface="Source Code Pro Medium" panose="020B0509030403020204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7997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 sz="4000" u="sng" dirty="0">
                <a:latin typeface="Albertus Bold" pitchFamily="50" charset="-52"/>
              </a:rPr>
              <a:t>Пример </a:t>
            </a:r>
            <a:r>
              <a:rPr lang="ru-RU" sz="4000" u="sng" dirty="0" smtClean="0">
                <a:latin typeface="Albertus Bold" pitchFamily="50" charset="-52"/>
              </a:rPr>
              <a:t>2</a:t>
            </a:r>
            <a:r>
              <a:rPr lang="ru-RU" sz="4000" u="sng" dirty="0" smtClean="0"/>
              <a:t>. </a:t>
            </a:r>
            <a:r>
              <a:rPr lang="ru-RU" sz="4000" u="sng" dirty="0" smtClean="0">
                <a:latin typeface="Albertus Bold" pitchFamily="50" charset="-52"/>
              </a:rPr>
              <a:t>Арифметические операторы </a:t>
            </a:r>
            <a:r>
              <a:rPr lang="en-US" sz="4000" u="sng" dirty="0" smtClean="0">
                <a:latin typeface="Albertus Bold" pitchFamily="50" charset="-52"/>
              </a:rPr>
              <a:t>|2</a:t>
            </a:r>
            <a:r>
              <a:rPr lang="ru-RU" sz="4000" u="sng" dirty="0" smtClean="0">
                <a:latin typeface="Albertus Bold" pitchFamily="50" charset="-52"/>
              </a:rPr>
              <a:t>0</a:t>
            </a:r>
            <a:endParaRPr lang="ru-RU" sz="4000" u="sng" dirty="0">
              <a:latin typeface="Albertus Bold" pitchFamily="50" charset="-5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992059" y="2139134"/>
                <a:ext cx="3725091" cy="4453255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  ∷=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′;′</m:t>
                    </m:r>
                  </m:oMath>
                </a14:m>
                <a:r>
                  <a:rPr lang="en-US" dirty="0"/>
                  <a:t>;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ru-RU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 ∷=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b="0" dirty="0" smtClean="0"/>
                  <a:t>;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 ∷=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′+′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;  </m:t>
                    </m:r>
                  </m:oMath>
                </a14:m>
                <a:r>
                  <a:rPr lang="en-US" dirty="0" smtClean="0"/>
                  <a:t>	</a:t>
                </a:r>
                <a:endParaRPr lang="ru-RU" dirty="0" smtClean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∷=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b="0" dirty="0" smtClean="0"/>
                  <a:t>;</a:t>
                </a:r>
                <a:endParaRPr lang="ru-RU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∷=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′∗′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; </m:t>
                      </m:r>
                    </m:oMath>
                  </m:oMathPara>
                </a14:m>
                <a:endParaRPr lang="ru-RU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∷=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|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 ′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(′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′)′</m:t>
                    </m:r>
                  </m:oMath>
                </a14:m>
                <a:r>
                  <a:rPr lang="en-US" b="0" dirty="0" smtClean="0"/>
                  <a:t>;</a:t>
                </a:r>
              </a:p>
            </p:txBody>
          </p:sp>
        </mc:Choice>
        <mc:Fallback xmlns="">
          <p:sp>
            <p:nvSpPr>
              <p:cNvPr id="6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92059" y="2139134"/>
                <a:ext cx="3725091" cy="4453255"/>
              </a:xfrm>
              <a:blipFill rotWithShape="0">
                <a:blip r:embed="rId2"/>
                <a:stretch>
                  <a:fillRect t="-232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5704114" y="3522881"/>
            <a:ext cx="4598126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sz="2400" dirty="0" smtClean="0">
                <a:latin typeface="PT Sans" panose="020B0503020203020204" pitchFamily="34" charset="-52"/>
              </a:rPr>
              <a:t>Сгенерированный граф в файле:</a:t>
            </a:r>
          </a:p>
          <a:p>
            <a:r>
              <a:rPr lang="en-US" sz="2400" dirty="0" err="1" smtClean="0">
                <a:latin typeface="PT Sans" panose="020B0503020203020204" pitchFamily="34" charset="-52"/>
                <a:hlinkClick r:id="rId3" action="ppaction://hlinkfile"/>
              </a:rPr>
              <a:t>operator.svg</a:t>
            </a:r>
            <a:endParaRPr lang="ru-RU" sz="2400" dirty="0">
              <a:latin typeface="PT Sans" panose="020B0503020203020204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867774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 sz="4000" u="sng" dirty="0">
                <a:latin typeface="Albertus Bold" pitchFamily="50" charset="-52"/>
              </a:rPr>
              <a:t>Пример 3</a:t>
            </a:r>
            <a:r>
              <a:rPr lang="ru-RU" sz="4000" u="sng" dirty="0" smtClean="0"/>
              <a:t>. </a:t>
            </a:r>
            <a:r>
              <a:rPr lang="en-US" sz="4000" u="sng" dirty="0" smtClean="0">
                <a:latin typeface="Albertus Bold" pitchFamily="50" charset="-52"/>
              </a:rPr>
              <a:t>JSON                                   |2</a:t>
            </a:r>
            <a:r>
              <a:rPr lang="en-US" sz="4000" u="sng" dirty="0">
                <a:latin typeface="Albertus Bold" pitchFamily="50" charset="-52"/>
              </a:rPr>
              <a:t>1</a:t>
            </a:r>
            <a:endParaRPr lang="ru-RU" sz="4000" u="sng" dirty="0">
              <a:latin typeface="Albertus Bold" pitchFamily="50" charset="-52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838200" y="2132714"/>
            <a:ext cx="9048206" cy="378565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2400" i="1" dirty="0" err="1">
                <a:latin typeface="Cambria Math" panose="02040503050406030204" pitchFamily="18" charset="0"/>
              </a:rPr>
              <a:t>object</a:t>
            </a:r>
            <a:r>
              <a:rPr lang="ru-RU" altLang="ru-RU" sz="2400" i="1" dirty="0">
                <a:latin typeface="Cambria Math" panose="02040503050406030204" pitchFamily="18" charset="0"/>
              </a:rPr>
              <a:t> ::= '{' </a:t>
            </a:r>
            <a:r>
              <a:rPr lang="ru-RU" altLang="ru-RU" sz="2400" i="1" dirty="0" err="1">
                <a:latin typeface="Cambria Math" panose="02040503050406030204" pitchFamily="18" charset="0"/>
              </a:rPr>
              <a:t>pair</a:t>
            </a:r>
            <a:r>
              <a:rPr lang="ru-RU" altLang="ru-RU" sz="2400" i="1" dirty="0">
                <a:latin typeface="Cambria Math" panose="02040503050406030204" pitchFamily="18" charset="0"/>
              </a:rPr>
              <a:t> (',' </a:t>
            </a:r>
            <a:r>
              <a:rPr lang="ru-RU" altLang="ru-RU" sz="2400" i="1" dirty="0" err="1">
                <a:latin typeface="Cambria Math" panose="02040503050406030204" pitchFamily="18" charset="0"/>
              </a:rPr>
              <a:t>pair</a:t>
            </a:r>
            <a:r>
              <a:rPr lang="ru-RU" altLang="ru-RU" sz="2400" i="1" dirty="0">
                <a:latin typeface="Cambria Math" panose="02040503050406030204" pitchFamily="18" charset="0"/>
              </a:rPr>
              <a:t>)* </a:t>
            </a:r>
            <a:r>
              <a:rPr lang="ru-RU" altLang="ru-RU" sz="2400" i="1" dirty="0" smtClean="0">
                <a:latin typeface="Cambria Math" panose="02040503050406030204" pitchFamily="18" charset="0"/>
              </a:rPr>
              <a:t>'}';</a:t>
            </a:r>
            <a:endParaRPr lang="en-US" altLang="ru-RU" sz="2400" i="1" dirty="0" smtClean="0">
              <a:latin typeface="Cambria Math" panose="0204050305040603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2400" i="1" dirty="0" err="1" smtClean="0">
                <a:latin typeface="Cambria Math" panose="02040503050406030204" pitchFamily="18" charset="0"/>
              </a:rPr>
              <a:t>json</a:t>
            </a:r>
            <a:r>
              <a:rPr lang="ru-RU" altLang="ru-RU" sz="2400" i="1" dirty="0" smtClean="0">
                <a:latin typeface="Cambria Math" panose="02040503050406030204" pitchFamily="18" charset="0"/>
              </a:rPr>
              <a:t> </a:t>
            </a:r>
            <a:r>
              <a:rPr lang="ru-RU" altLang="ru-RU" sz="2400" i="1" dirty="0">
                <a:latin typeface="Cambria Math" panose="02040503050406030204" pitchFamily="18" charset="0"/>
              </a:rPr>
              <a:t>::= </a:t>
            </a:r>
            <a:r>
              <a:rPr lang="ru-RU" altLang="ru-RU" sz="2400" i="1" dirty="0" err="1">
                <a:latin typeface="Cambria Math" panose="02040503050406030204" pitchFamily="18" charset="0"/>
              </a:rPr>
              <a:t>object</a:t>
            </a:r>
            <a:r>
              <a:rPr lang="ru-RU" altLang="ru-RU" sz="2400" i="1" dirty="0">
                <a:latin typeface="Cambria Math" panose="02040503050406030204" pitchFamily="18" charset="0"/>
              </a:rPr>
              <a:t> | </a:t>
            </a:r>
            <a:r>
              <a:rPr lang="ru-RU" altLang="ru-RU" sz="2400" i="1" dirty="0" err="1">
                <a:latin typeface="Cambria Math" panose="02040503050406030204" pitchFamily="18" charset="0"/>
              </a:rPr>
              <a:t>array</a:t>
            </a:r>
            <a:r>
              <a:rPr lang="ru-RU" altLang="ru-RU" sz="2400" i="1" dirty="0" smtClean="0">
                <a:latin typeface="Cambria Math" panose="02040503050406030204" pitchFamily="18" charset="0"/>
              </a:rPr>
              <a:t>;</a:t>
            </a:r>
            <a:endParaRPr lang="en-US" altLang="ru-RU" sz="2400" i="1" dirty="0" smtClean="0">
              <a:latin typeface="Cambria Math" panose="0204050305040603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2400" i="1" dirty="0" err="1" smtClean="0">
                <a:latin typeface="Cambria Math" panose="02040503050406030204" pitchFamily="18" charset="0"/>
              </a:rPr>
              <a:t>pair</a:t>
            </a:r>
            <a:r>
              <a:rPr lang="ru-RU" altLang="ru-RU" sz="2400" i="1" dirty="0" smtClean="0">
                <a:latin typeface="Cambria Math" panose="02040503050406030204" pitchFamily="18" charset="0"/>
              </a:rPr>
              <a:t> </a:t>
            </a:r>
            <a:r>
              <a:rPr lang="ru-RU" altLang="ru-RU" sz="2400" i="1" dirty="0">
                <a:latin typeface="Cambria Math" panose="02040503050406030204" pitchFamily="18" charset="0"/>
              </a:rPr>
              <a:t>::= STRING ':' </a:t>
            </a:r>
            <a:r>
              <a:rPr lang="ru-RU" altLang="ru-RU" sz="2400" i="1" dirty="0" err="1">
                <a:latin typeface="Cambria Math" panose="02040503050406030204" pitchFamily="18" charset="0"/>
              </a:rPr>
              <a:t>value</a:t>
            </a:r>
            <a:r>
              <a:rPr lang="ru-RU" altLang="ru-RU" sz="2400" i="1" dirty="0">
                <a:latin typeface="Cambria Math" panose="02040503050406030204" pitchFamily="18" charset="0"/>
              </a:rPr>
              <a:t> ;</a:t>
            </a:r>
            <a:br>
              <a:rPr lang="ru-RU" altLang="ru-RU" sz="2400" i="1" dirty="0">
                <a:latin typeface="Cambria Math" panose="02040503050406030204" pitchFamily="18" charset="0"/>
              </a:rPr>
            </a:br>
            <a:r>
              <a:rPr lang="ru-RU" altLang="ru-RU" sz="2400" i="1" dirty="0" err="1">
                <a:latin typeface="Cambria Math" panose="02040503050406030204" pitchFamily="18" charset="0"/>
              </a:rPr>
              <a:t>array</a:t>
            </a:r>
            <a:r>
              <a:rPr lang="ru-RU" altLang="ru-RU" sz="2400" i="1" dirty="0">
                <a:latin typeface="Cambria Math" panose="02040503050406030204" pitchFamily="18" charset="0"/>
              </a:rPr>
              <a:t> ::= '[' </a:t>
            </a:r>
            <a:r>
              <a:rPr lang="ru-RU" altLang="ru-RU" sz="2400" i="1" dirty="0" err="1">
                <a:latin typeface="Cambria Math" panose="02040503050406030204" pitchFamily="18" charset="0"/>
              </a:rPr>
              <a:t>value</a:t>
            </a:r>
            <a:r>
              <a:rPr lang="ru-RU" altLang="ru-RU" sz="2400" i="1" dirty="0">
                <a:latin typeface="Cambria Math" panose="02040503050406030204" pitchFamily="18" charset="0"/>
              </a:rPr>
              <a:t> (',' </a:t>
            </a:r>
            <a:r>
              <a:rPr lang="ru-RU" altLang="ru-RU" sz="2400" i="1" dirty="0" err="1">
                <a:latin typeface="Cambria Math" panose="02040503050406030204" pitchFamily="18" charset="0"/>
              </a:rPr>
              <a:t>value</a:t>
            </a:r>
            <a:r>
              <a:rPr lang="ru-RU" altLang="ru-RU" sz="2400" i="1" dirty="0">
                <a:latin typeface="Cambria Math" panose="02040503050406030204" pitchFamily="18" charset="0"/>
              </a:rPr>
              <a:t>)* </a:t>
            </a:r>
            <a:r>
              <a:rPr lang="ru-RU" altLang="ru-RU" sz="2400" i="1" dirty="0" smtClean="0">
                <a:latin typeface="Cambria Math" panose="02040503050406030204" pitchFamily="18" charset="0"/>
              </a:rPr>
              <a:t>']';</a:t>
            </a:r>
            <a:endParaRPr lang="en-US" altLang="ru-RU" sz="2400" i="1" dirty="0" smtClean="0">
              <a:latin typeface="Cambria Math" panose="0204050305040603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2400" i="1" dirty="0" err="1" smtClean="0">
                <a:latin typeface="Cambria Math" panose="02040503050406030204" pitchFamily="18" charset="0"/>
              </a:rPr>
              <a:t>value</a:t>
            </a:r>
            <a:r>
              <a:rPr lang="ru-RU" altLang="ru-RU" sz="2400" i="1" dirty="0" smtClean="0">
                <a:latin typeface="Cambria Math" panose="02040503050406030204" pitchFamily="18" charset="0"/>
              </a:rPr>
              <a:t> </a:t>
            </a:r>
            <a:r>
              <a:rPr lang="ru-RU" altLang="ru-RU" sz="2400" i="1" dirty="0">
                <a:latin typeface="Cambria Math" panose="02040503050406030204" pitchFamily="18" charset="0"/>
              </a:rPr>
              <a:t>::= STRING |   </a:t>
            </a:r>
            <a:endParaRPr lang="en-US" altLang="ru-RU" sz="2400" i="1" dirty="0">
              <a:latin typeface="Cambria Math" panose="0204050305040603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2400" i="1" dirty="0" smtClean="0">
                <a:latin typeface="Cambria Math" panose="02040503050406030204" pitchFamily="18" charset="0"/>
              </a:rPr>
              <a:t>	</a:t>
            </a:r>
            <a:r>
              <a:rPr lang="ru-RU" altLang="ru-RU" sz="2400" i="1" dirty="0" smtClean="0">
                <a:latin typeface="Cambria Math" panose="02040503050406030204" pitchFamily="18" charset="0"/>
              </a:rPr>
              <a:t>NUMBER </a:t>
            </a:r>
            <a:r>
              <a:rPr lang="ru-RU" altLang="ru-RU" sz="2400" i="1" dirty="0">
                <a:latin typeface="Cambria Math" panose="02040503050406030204" pitchFamily="18" charset="0"/>
              </a:rPr>
              <a:t>|   </a:t>
            </a:r>
            <a:endParaRPr lang="en-US" altLang="ru-RU" sz="2400" i="1" dirty="0" smtClean="0">
              <a:latin typeface="Cambria Math" panose="0204050305040603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2400" i="1" dirty="0">
                <a:latin typeface="Cambria Math" panose="02040503050406030204" pitchFamily="18" charset="0"/>
              </a:rPr>
              <a:t>	</a:t>
            </a:r>
            <a:r>
              <a:rPr lang="ru-RU" altLang="ru-RU" sz="2400" i="1" dirty="0" err="1" smtClean="0">
                <a:latin typeface="Cambria Math" panose="02040503050406030204" pitchFamily="18" charset="0"/>
              </a:rPr>
              <a:t>object</a:t>
            </a:r>
            <a:r>
              <a:rPr lang="ru-RU" altLang="ru-RU" sz="2400" i="1" dirty="0" smtClean="0">
                <a:latin typeface="Cambria Math" panose="02040503050406030204" pitchFamily="18" charset="0"/>
              </a:rPr>
              <a:t> </a:t>
            </a:r>
            <a:r>
              <a:rPr lang="ru-RU" altLang="ru-RU" sz="2400" i="1" dirty="0">
                <a:latin typeface="Cambria Math" panose="02040503050406030204" pitchFamily="18" charset="0"/>
              </a:rPr>
              <a:t>|   </a:t>
            </a:r>
            <a:endParaRPr lang="en-US" altLang="ru-RU" sz="2400" i="1" dirty="0" smtClean="0">
              <a:latin typeface="Cambria Math" panose="0204050305040603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2400" i="1" dirty="0">
                <a:latin typeface="Cambria Math" panose="02040503050406030204" pitchFamily="18" charset="0"/>
              </a:rPr>
              <a:t>	</a:t>
            </a:r>
            <a:r>
              <a:rPr lang="ru-RU" altLang="ru-RU" sz="2400" i="1" dirty="0" err="1" smtClean="0">
                <a:latin typeface="Cambria Math" panose="02040503050406030204" pitchFamily="18" charset="0"/>
              </a:rPr>
              <a:t>array</a:t>
            </a:r>
            <a:r>
              <a:rPr lang="ru-RU" altLang="ru-RU" sz="2400" i="1" dirty="0" smtClean="0">
                <a:latin typeface="Cambria Math" panose="02040503050406030204" pitchFamily="18" charset="0"/>
              </a:rPr>
              <a:t> </a:t>
            </a:r>
            <a:r>
              <a:rPr lang="ru-RU" altLang="ru-RU" sz="2400" i="1" dirty="0">
                <a:latin typeface="Cambria Math" panose="02040503050406030204" pitchFamily="18" charset="0"/>
              </a:rPr>
              <a:t>| </a:t>
            </a:r>
            <a:endParaRPr lang="en-US" altLang="ru-RU" sz="2400" i="1" dirty="0" smtClean="0">
              <a:latin typeface="Cambria Math" panose="0204050305040603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2400" i="1" dirty="0">
                <a:latin typeface="Cambria Math" panose="02040503050406030204" pitchFamily="18" charset="0"/>
              </a:rPr>
              <a:t>	</a:t>
            </a:r>
            <a:r>
              <a:rPr lang="en-US" altLang="ru-RU" sz="2400" i="1" dirty="0" smtClean="0">
                <a:latin typeface="Cambria Math" panose="02040503050406030204" pitchFamily="18" charset="0"/>
              </a:rPr>
              <a:t>‘t</a:t>
            </a:r>
            <a:r>
              <a:rPr lang="ru-RU" altLang="ru-RU" sz="2400" i="1" dirty="0" err="1" smtClean="0">
                <a:latin typeface="Cambria Math" panose="02040503050406030204" pitchFamily="18" charset="0"/>
              </a:rPr>
              <a:t>rue</a:t>
            </a:r>
            <a:r>
              <a:rPr lang="en-US" altLang="ru-RU" sz="2400" i="1" dirty="0" smtClean="0">
                <a:latin typeface="Cambria Math" panose="02040503050406030204" pitchFamily="18" charset="0"/>
              </a:rPr>
              <a:t>’|</a:t>
            </a:r>
            <a:r>
              <a:rPr lang="ru-RU" altLang="ru-RU" sz="2400" i="1" dirty="0" smtClean="0">
                <a:latin typeface="Cambria Math" panose="02040503050406030204" pitchFamily="18" charset="0"/>
              </a:rPr>
              <a:t>  </a:t>
            </a:r>
            <a:r>
              <a:rPr lang="en-US" altLang="ru-RU" sz="2400" i="1" dirty="0" smtClean="0">
                <a:latin typeface="Cambria Math" panose="02040503050406030204" pitchFamily="18" charset="0"/>
              </a:rPr>
              <a:t>‘</a:t>
            </a:r>
            <a:r>
              <a:rPr lang="ru-RU" altLang="ru-RU" sz="2400" i="1" dirty="0" err="1" smtClean="0">
                <a:latin typeface="Cambria Math" panose="02040503050406030204" pitchFamily="18" charset="0"/>
              </a:rPr>
              <a:t>false</a:t>
            </a:r>
            <a:r>
              <a:rPr lang="ru-RU" altLang="ru-RU" sz="2400" i="1" dirty="0" smtClean="0">
                <a:latin typeface="Cambria Math" panose="02040503050406030204" pitchFamily="18" charset="0"/>
              </a:rPr>
              <a:t>'| </a:t>
            </a:r>
            <a:endParaRPr lang="en-US" altLang="ru-RU" sz="2400" i="1" dirty="0">
              <a:latin typeface="Cambria Math" panose="0204050305040603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2400" i="1" dirty="0" smtClean="0">
                <a:latin typeface="Cambria Math" panose="02040503050406030204" pitchFamily="18" charset="0"/>
              </a:rPr>
              <a:t>	</a:t>
            </a:r>
            <a:r>
              <a:rPr lang="ru-RU" altLang="ru-RU" sz="2400" i="1" dirty="0" err="1" smtClean="0">
                <a:latin typeface="Cambria Math" panose="02040503050406030204" pitchFamily="18" charset="0"/>
              </a:rPr>
              <a:t>null</a:t>
            </a:r>
            <a:r>
              <a:rPr lang="ru-RU" altLang="ru-RU" sz="2400" i="1" dirty="0">
                <a:latin typeface="Cambria Math" panose="02040503050406030204" pitchFamily="18" charset="0"/>
              </a:rPr>
              <a:t>';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704114" y="3522881"/>
            <a:ext cx="4598126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sz="2400" dirty="0" smtClean="0">
                <a:latin typeface="PT Sans" panose="020B0503020203020204" pitchFamily="34" charset="-52"/>
              </a:rPr>
              <a:t>Сгенерированный граф в файле:</a:t>
            </a:r>
          </a:p>
          <a:p>
            <a:r>
              <a:rPr lang="en-US" sz="2400" dirty="0" err="1" smtClean="0">
                <a:latin typeface="PT Sans" panose="020B0503020203020204" pitchFamily="34" charset="-52"/>
                <a:hlinkClick r:id="rId2" action="ppaction://hlinkfile"/>
              </a:rPr>
              <a:t>json.svg</a:t>
            </a:r>
            <a:endParaRPr lang="ru-RU" sz="2400" dirty="0">
              <a:latin typeface="PT Sans" panose="020B0503020203020204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4013538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>
                <a:latin typeface="PT Sans" panose="020B0503020203020204" pitchFamily="34" charset="-52"/>
              </a:rPr>
              <a:t>Дальнейшее развитие:</a:t>
            </a:r>
          </a:p>
          <a:p>
            <a:pPr marL="0" indent="0">
              <a:buNone/>
            </a:pPr>
            <a:endParaRPr lang="ru-RU" dirty="0">
              <a:latin typeface="PT Sans" panose="020B0503020203020204" pitchFamily="34" charset="-52"/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dirty="0" smtClean="0">
                <a:latin typeface="PT Sans" panose="020B0503020203020204" pitchFamily="34" charset="-52"/>
              </a:rPr>
              <a:t>Восстановление при ошибках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>
                <a:latin typeface="PT Sans" panose="020B0503020203020204" pitchFamily="34" charset="-52"/>
              </a:rPr>
              <a:t>Генерация остаточной грамматики</a:t>
            </a:r>
            <a:endParaRPr lang="ru-RU" dirty="0">
              <a:latin typeface="PT Sans" panose="020B0503020203020204" pitchFamily="34" charset="-52"/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dirty="0" smtClean="0">
                <a:latin typeface="PT Sans" panose="020B0503020203020204" pitchFamily="34" charset="-52"/>
              </a:rPr>
              <a:t>Поиск минимального набора тестов</a:t>
            </a:r>
          </a:p>
        </p:txBody>
      </p:sp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 sz="4000" u="sng" dirty="0" smtClean="0">
                <a:latin typeface="Albertus Bold" pitchFamily="50" charset="-52"/>
              </a:rPr>
              <a:t>Заключение                              </a:t>
            </a:r>
            <a:r>
              <a:rPr lang="en-US" sz="4000" u="sng" dirty="0" smtClean="0">
                <a:latin typeface="Albertus Bold" pitchFamily="50" charset="-52"/>
              </a:rPr>
              <a:t>  </a:t>
            </a:r>
            <a:r>
              <a:rPr lang="ru-RU" sz="4000" u="sng" dirty="0" smtClean="0">
                <a:latin typeface="Albertus Bold" pitchFamily="50" charset="-52"/>
              </a:rPr>
              <a:t>       </a:t>
            </a:r>
            <a:r>
              <a:rPr lang="en-US" sz="4000" u="sng" dirty="0" smtClean="0">
                <a:latin typeface="Albertus Bold" pitchFamily="50" charset="-52"/>
              </a:rPr>
              <a:t>|</a:t>
            </a:r>
            <a:r>
              <a:rPr lang="ru-RU" sz="4000" u="sng" dirty="0" smtClean="0">
                <a:latin typeface="Albertus Bold" pitchFamily="50" charset="-52"/>
              </a:rPr>
              <a:t>22</a:t>
            </a:r>
            <a:endParaRPr lang="ru-RU" sz="4000" u="sng" dirty="0">
              <a:latin typeface="Albertus Bold" pitchFamily="50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93314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168436"/>
            <a:ext cx="10515600" cy="2798036"/>
          </a:xfrm>
        </p:spPr>
        <p:txBody>
          <a:bodyPr/>
          <a:lstStyle/>
          <a:p>
            <a:pPr marL="0" indent="0">
              <a:buNone/>
            </a:pPr>
            <a:r>
              <a:rPr lang="ru-RU" b="1" dirty="0" smtClean="0">
                <a:latin typeface="PT Sans" panose="020B0503020203020204" pitchFamily="34" charset="-52"/>
              </a:rPr>
              <a:t>Благодарю за внимание!</a:t>
            </a:r>
          </a:p>
        </p:txBody>
      </p:sp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 sz="4000" u="sng" dirty="0" smtClean="0">
                <a:latin typeface="Albertus Bold" pitchFamily="50" charset="-52"/>
              </a:rPr>
              <a:t>Заключение                              </a:t>
            </a:r>
            <a:r>
              <a:rPr lang="en-US" sz="4000" u="sng" dirty="0" smtClean="0">
                <a:latin typeface="Albertus Bold" pitchFamily="50" charset="-52"/>
              </a:rPr>
              <a:t>  </a:t>
            </a:r>
            <a:r>
              <a:rPr lang="ru-RU" sz="4000" u="sng" dirty="0" smtClean="0">
                <a:latin typeface="Albertus Bold" pitchFamily="50" charset="-52"/>
              </a:rPr>
              <a:t>       </a:t>
            </a:r>
            <a:r>
              <a:rPr lang="en-US" sz="4000" u="sng" dirty="0" smtClean="0">
                <a:latin typeface="Albertus Bold" pitchFamily="50" charset="-52"/>
              </a:rPr>
              <a:t>|</a:t>
            </a:r>
            <a:r>
              <a:rPr lang="ru-RU" sz="4000" u="sng" dirty="0" smtClean="0">
                <a:latin typeface="Albertus Bold" pitchFamily="50" charset="-52"/>
              </a:rPr>
              <a:t>23</a:t>
            </a:r>
            <a:endParaRPr lang="ru-RU" sz="4000" u="sng" dirty="0">
              <a:latin typeface="Albertus Bold" pitchFamily="50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25154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u="sng" dirty="0" smtClean="0">
                <a:latin typeface="Albertus Bold" pitchFamily="50" charset="-52"/>
              </a:rPr>
              <a:t>КС-грамматика</a:t>
            </a:r>
            <a:r>
              <a:rPr lang="en-US" sz="4000" u="sng" dirty="0" smtClean="0">
                <a:latin typeface="Albertus Bold" pitchFamily="50" charset="-52"/>
              </a:rPr>
              <a:t>                                      |3</a:t>
            </a:r>
            <a:endParaRPr lang="ru-RU" sz="4000" u="sng" dirty="0">
              <a:latin typeface="Albertus Bold" pitchFamily="50" charset="-5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>
                    <a:latin typeface="PT Sans" panose="020B0503020203020204" pitchFamily="34" charset="-52"/>
                  </a:rPr>
                  <a:t>Контекстно свободная грамматика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𝑮</m:t>
                    </m:r>
                    <m:r>
                      <a:rPr lang="ru-RU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>
                    <a:latin typeface="PT Sans" panose="020B0503020203020204" pitchFamily="34" charset="-52"/>
                  </a:rPr>
                  <a:t>– </a:t>
                </a:r>
                <a:r>
                  <a:rPr lang="ru-RU" dirty="0" smtClean="0">
                    <a:latin typeface="PT Sans" panose="020B0503020203020204" pitchFamily="34" charset="-52"/>
                  </a:rPr>
                  <a:t> кортеж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𝑵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dirty="0" smtClean="0">
                    <a:latin typeface="PT Sans" panose="020B0503020203020204" pitchFamily="34" charset="-52"/>
                  </a:rPr>
                  <a:t>, </a:t>
                </a:r>
                <a:r>
                  <a:rPr lang="ru-RU" dirty="0" smtClean="0">
                    <a:latin typeface="PT Sans" panose="020B0503020203020204" pitchFamily="34" charset="-52"/>
                  </a:rPr>
                  <a:t>где:</a:t>
                </a:r>
                <a:endParaRPr lang="en-US" dirty="0" smtClean="0">
                  <a:latin typeface="PT Sans" panose="020B0503020203020204" pitchFamily="34" charset="-52"/>
                </a:endParaRPr>
              </a:p>
              <a:p>
                <a:pPr marL="0" indent="0">
                  <a:buNone/>
                </a:pPr>
                <a:endParaRPr lang="ru-RU" dirty="0">
                  <a:latin typeface="PT Sans" panose="020B0503020203020204" pitchFamily="34" charset="-52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𝑵</m:t>
                    </m:r>
                  </m:oMath>
                </a14:m>
                <a:r>
                  <a:rPr lang="en-US" dirty="0" smtClean="0">
                    <a:latin typeface="PT Sans" panose="020B0503020203020204" pitchFamily="34" charset="-52"/>
                  </a:rPr>
                  <a:t> – </a:t>
                </a:r>
                <a:r>
                  <a:rPr lang="ru-RU" dirty="0" smtClean="0">
                    <a:latin typeface="PT Sans" panose="020B0503020203020204" pitchFamily="34" charset="-52"/>
                  </a:rPr>
                  <a:t>множество нетерминальных символов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𝑻</m:t>
                    </m:r>
                  </m:oMath>
                </a14:m>
                <a:r>
                  <a:rPr lang="en-US" dirty="0" smtClean="0">
                    <a:latin typeface="PT Sans" panose="020B0503020203020204" pitchFamily="34" charset="-52"/>
                  </a:rPr>
                  <a:t> – </a:t>
                </a:r>
                <a:r>
                  <a:rPr lang="ru-RU" dirty="0" smtClean="0">
                    <a:latin typeface="PT Sans" panose="020B0503020203020204" pitchFamily="34" charset="-52"/>
                  </a:rPr>
                  <a:t>множество терминальных символов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𝑷</m:t>
                    </m:r>
                  </m:oMath>
                </a14:m>
                <a:r>
                  <a:rPr lang="en-US" dirty="0" smtClean="0">
                    <a:latin typeface="PT Sans" panose="020B0503020203020204" pitchFamily="34" charset="-52"/>
                  </a:rPr>
                  <a:t> – </a:t>
                </a:r>
                <a:r>
                  <a:rPr lang="ru-RU" dirty="0" smtClean="0">
                    <a:latin typeface="PT Sans" panose="020B0503020203020204" pitchFamily="34" charset="-52"/>
                  </a:rPr>
                  <a:t>набор правил вывода: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→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𝒖</m:t>
                    </m:r>
                  </m:oMath>
                </a14:m>
                <a:r>
                  <a:rPr lang="en-US" dirty="0" smtClean="0">
                    <a:latin typeface="PT Sans" panose="020B0503020203020204" pitchFamily="34" charset="-52"/>
                  </a:rPr>
                  <a:t>, </a:t>
                </a:r>
                <a:r>
                  <a:rPr lang="ru-RU" i="1" dirty="0" smtClean="0">
                    <a:latin typeface="PT Sans" panose="020B0503020203020204" pitchFamily="34" charset="-52"/>
                  </a:rPr>
                  <a:t>где</a:t>
                </a:r>
                <a:r>
                  <a:rPr lang="ru-RU" dirty="0" smtClean="0">
                    <a:latin typeface="PT Sans" panose="020B0503020203020204" pitchFamily="34" charset="-52"/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𝑵</m:t>
                    </m:r>
                  </m:oMath>
                </a14:m>
                <a:r>
                  <a:rPr lang="en-US" dirty="0" smtClean="0">
                    <a:latin typeface="PT Sans" panose="020B0503020203020204" pitchFamily="34" charset="-52"/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 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ru-RU" dirty="0" smtClean="0">
                  <a:latin typeface="PT Sans" panose="020B0503020203020204" pitchFamily="34" charset="-52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en-US" dirty="0" smtClean="0">
                    <a:latin typeface="PT Sans" panose="020B0503020203020204" pitchFamily="34" charset="-52"/>
                  </a:rPr>
                  <a:t> – </a:t>
                </a:r>
                <a:r>
                  <a:rPr lang="ru-RU" dirty="0" smtClean="0">
                    <a:latin typeface="PT Sans" panose="020B0503020203020204" pitchFamily="34" charset="-52"/>
                  </a:rPr>
                  <a:t>стартовое правило вывода (аксиома)</a:t>
                </a:r>
                <a:endParaRPr lang="en-US" dirty="0" smtClean="0">
                  <a:latin typeface="PT Sans" panose="020B0503020203020204" pitchFamily="34" charset="-52"/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381" r="-52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0800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949644"/>
              </a:xfrm>
            </p:spPr>
            <p:txBody>
              <a:bodyPr/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ru-RU" b="1" dirty="0" smtClean="0">
                    <a:latin typeface="PT Sans" panose="020B0503020203020204" pitchFamily="34" charset="-52"/>
                  </a:rPr>
                  <a:t>Пример</a:t>
                </a:r>
                <a:r>
                  <a:rPr lang="ru-RU" dirty="0" smtClean="0">
                    <a:latin typeface="PT Sans" panose="020B0503020203020204" pitchFamily="34" charset="-52"/>
                  </a:rPr>
                  <a:t>. Грамматика арифметических выражений: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ru-RU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 ∷=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b="0" dirty="0" smtClean="0"/>
                  <a:t>;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 ∷=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′+′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;  </m:t>
                    </m:r>
                  </m:oMath>
                </a14:m>
                <a:r>
                  <a:rPr lang="en-US" dirty="0" smtClean="0"/>
                  <a:t>		</a:t>
                </a:r>
                <a:r>
                  <a:rPr lang="ru-RU" dirty="0" smtClean="0"/>
                  <a:t>Пример выводимой цепочки:</a:t>
                </a:r>
                <a:endParaRPr lang="en-US" dirty="0" smtClean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∷=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b="0" dirty="0" smtClean="0"/>
                  <a:t>;</a:t>
                </a:r>
                <a:r>
                  <a:rPr lang="ru-RU" b="0" dirty="0" smtClean="0"/>
                  <a:t>			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∗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∗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 ∗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endParaRPr lang="en-US" b="1" dirty="0" smtClean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∷=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′∗′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;  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∷=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|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 ′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(′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′)′</m:t>
                    </m:r>
                  </m:oMath>
                </a14:m>
                <a:r>
                  <a:rPr lang="en-US" b="0" dirty="0" smtClean="0"/>
                  <a:t>;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949644"/>
              </a:xfrm>
              <a:blipFill rotWithShape="0">
                <a:blip r:embed="rId2"/>
                <a:stretch>
                  <a:fillRect l="-1217" t="-123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 sz="4000" u="sng" dirty="0" smtClean="0">
                <a:latin typeface="Albertus Bold" pitchFamily="50" charset="-52"/>
              </a:rPr>
              <a:t>КС-грамматика</a:t>
            </a:r>
            <a:r>
              <a:rPr lang="en-US" sz="4000" u="sng" dirty="0" smtClean="0">
                <a:latin typeface="Albertus Bold" pitchFamily="50" charset="-52"/>
              </a:rPr>
              <a:t>                                      </a:t>
            </a:r>
            <a:r>
              <a:rPr lang="en-US" sz="4000" u="sng" dirty="0" smtClean="0">
                <a:latin typeface="Albertus Bold" pitchFamily="50" charset="-52"/>
              </a:rPr>
              <a:t>|</a:t>
            </a:r>
            <a:r>
              <a:rPr lang="ru-RU" sz="4000" u="sng" dirty="0" smtClean="0">
                <a:latin typeface="Albertus Bold" pitchFamily="50" charset="-52"/>
              </a:rPr>
              <a:t>4</a:t>
            </a:r>
            <a:endParaRPr lang="ru-RU" sz="4000" u="sng" dirty="0">
              <a:latin typeface="Albertus Bold" pitchFamily="50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770692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949644"/>
              </a:xfrm>
            </p:spPr>
            <p:txBody>
              <a:bodyPr/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ru-RU" dirty="0" smtClean="0">
                    <a:latin typeface="PT Sans" panose="020B0503020203020204" pitchFamily="34" charset="-52"/>
                  </a:rPr>
                  <a:t>Множества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𝑭𝑰𝑹𝑺𝑻</m:t>
                    </m:r>
                  </m:oMath>
                </a14:m>
                <a:r>
                  <a:rPr lang="ru-RU" dirty="0" smtClean="0">
                    <a:latin typeface="PT Sans" panose="020B0503020203020204" pitchFamily="34" charset="-52"/>
                  </a:rPr>
                  <a:t> и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𝑭𝑶𝑳𝑳𝑶𝑾</m:t>
                    </m:r>
                  </m:oMath>
                </a14:m>
                <a:r>
                  <a:rPr lang="ru-RU" dirty="0" smtClean="0">
                    <a:latin typeface="PT Sans" panose="020B0503020203020204" pitchFamily="34" charset="-52"/>
                  </a:rPr>
                  <a:t> связаны с грамматикой языка и позволяют построить </a:t>
                </a:r>
                <a:r>
                  <a:rPr lang="ru-RU" b="1" dirty="0" smtClean="0">
                    <a:latin typeface="PT Sans" panose="020B0503020203020204" pitchFamily="34" charset="-52"/>
                  </a:rPr>
                  <a:t>таблицу предсказывающего разбора</a:t>
                </a:r>
                <a:r>
                  <a:rPr lang="ru-RU" dirty="0" smtClean="0">
                    <a:latin typeface="PT Sans" panose="020B0503020203020204" pitchFamily="34" charset="-52"/>
                  </a:rPr>
                  <a:t>. </a:t>
                </a:r>
                <a:endParaRPr lang="en-US" dirty="0" smtClean="0">
                  <a:latin typeface="PT Sans" panose="020B0503020203020204" pitchFamily="34" charset="-52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dirty="0">
                  <a:latin typeface="PT Sans" panose="020B0503020203020204" pitchFamily="34" charset="-52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𝑭𝑰𝑹𝑺𝑻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 smtClean="0">
                    <a:latin typeface="PT Sans" panose="020B0503020203020204" pitchFamily="34" charset="-52"/>
                  </a:rPr>
                  <a:t>-</a:t>
                </a:r>
                <a:r>
                  <a:rPr lang="ru-RU" dirty="0" smtClean="0">
                    <a:latin typeface="PT Sans" panose="020B0503020203020204" pitchFamily="34" charset="-52"/>
                  </a:rPr>
                  <a:t> множество терминалов, с которых начинаются цепочки, выводимые из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𝒖</m:t>
                    </m:r>
                  </m:oMath>
                </a14:m>
                <a:r>
                  <a:rPr lang="ru-RU" dirty="0" smtClean="0">
                    <a:latin typeface="PT Sans" panose="020B0503020203020204" pitchFamily="34" charset="-52"/>
                  </a:rPr>
                  <a:t>. </a:t>
                </a:r>
                <a:endParaRPr lang="en-US" dirty="0" smtClean="0">
                  <a:latin typeface="PT Sans" panose="020B0503020203020204" pitchFamily="34" charset="-52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ru-RU" dirty="0" smtClean="0">
                  <a:latin typeface="PT Sans" panose="020B0503020203020204" pitchFamily="34" charset="-52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𝑭𝑰𝑹𝑺𝑻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dirty="0" smtClean="0">
                    <a:latin typeface="PT Sans" panose="020B0503020203020204" pitchFamily="34" charset="-52"/>
                  </a:rPr>
                  <a:t> </a:t>
                </a:r>
                <a:r>
                  <a:rPr lang="en-US" dirty="0" smtClean="0">
                    <a:latin typeface="PT Sans" panose="020B0503020203020204" pitchFamily="34" charset="-52"/>
                  </a:rPr>
                  <a:t>-</a:t>
                </a:r>
                <a:r>
                  <a:rPr lang="ru-RU" dirty="0" smtClean="0">
                    <a:latin typeface="PT Sans" panose="020B0503020203020204" pitchFamily="34" charset="-52"/>
                  </a:rPr>
                  <a:t> множество терминалов таких, что существует вывод вида</a:t>
                </a:r>
                <a:r>
                  <a:rPr lang="en-US" b="1" dirty="0" smtClean="0"/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⇒∗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𝒖𝑿𝒂𝒗</m:t>
                    </m:r>
                  </m:oMath>
                </a14:m>
                <a:r>
                  <a:rPr lang="ru-RU" dirty="0" smtClean="0">
                    <a:latin typeface="PT Sans" panose="020B0503020203020204" pitchFamily="34" charset="-52"/>
                  </a:rPr>
                  <a:t>. </a:t>
                </a:r>
                <a:endParaRPr lang="en-US" dirty="0" smtClean="0">
                  <a:latin typeface="PT Sans" panose="020B0503020203020204" pitchFamily="34" charset="-52"/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949644"/>
              </a:xfrm>
              <a:blipFill rotWithShape="0">
                <a:blip r:embed="rId2"/>
                <a:stretch>
                  <a:fillRect l="-1217" t="-123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 sz="4000" u="sng" dirty="0" smtClean="0">
                <a:latin typeface="Albertus Bold" pitchFamily="50" charset="-52"/>
              </a:rPr>
              <a:t>КС-грамматика</a:t>
            </a:r>
            <a:r>
              <a:rPr lang="en-US" sz="4000" u="sng" dirty="0" smtClean="0">
                <a:latin typeface="Albertus Bold" pitchFamily="50" charset="-52"/>
              </a:rPr>
              <a:t>                                      </a:t>
            </a:r>
            <a:r>
              <a:rPr lang="en-US" sz="4000" u="sng" dirty="0" smtClean="0">
                <a:latin typeface="Albertus Bold" pitchFamily="50" charset="-52"/>
              </a:rPr>
              <a:t>|</a:t>
            </a:r>
            <a:r>
              <a:rPr lang="ru-RU" sz="4000" u="sng" dirty="0" smtClean="0">
                <a:latin typeface="Albertus Bold" pitchFamily="50" charset="-52"/>
              </a:rPr>
              <a:t>5</a:t>
            </a:r>
            <a:endParaRPr lang="ru-RU" sz="4000" u="sng" dirty="0">
              <a:latin typeface="Albertus Bold" pitchFamily="50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557718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u="sng" dirty="0">
                <a:latin typeface="Albertus Bold" pitchFamily="50" charset="-52"/>
              </a:rPr>
              <a:t>LL(1)-</a:t>
            </a:r>
            <a:r>
              <a:rPr lang="ru-RU" sz="4000" b="1" u="sng" dirty="0" smtClean="0">
                <a:latin typeface="Albertus Bold" pitchFamily="50" charset="-52"/>
              </a:rPr>
              <a:t>грамматика</a:t>
            </a:r>
            <a:r>
              <a:rPr lang="en-US" sz="4000" b="1" u="sng" dirty="0">
                <a:latin typeface="Albertus Bold" pitchFamily="50" charset="-52"/>
              </a:rPr>
              <a:t> </a:t>
            </a:r>
            <a:r>
              <a:rPr lang="en-US" sz="4000" b="1" u="sng" dirty="0" smtClean="0">
                <a:latin typeface="Albertus Bold" pitchFamily="50" charset="-52"/>
              </a:rPr>
              <a:t>                               </a:t>
            </a:r>
            <a:r>
              <a:rPr lang="en-US" sz="4000" b="1" u="sng" dirty="0" smtClean="0">
                <a:latin typeface="Albertus Bold" pitchFamily="50" charset="-52"/>
              </a:rPr>
              <a:t>|</a:t>
            </a:r>
            <a:r>
              <a:rPr lang="ru-RU" sz="4000" b="1" u="sng" dirty="0" smtClean="0">
                <a:latin typeface="Albertus Bold" pitchFamily="50" charset="-52"/>
              </a:rPr>
              <a:t>6</a:t>
            </a:r>
            <a:endParaRPr lang="ru-RU" sz="4000" b="1" u="sng" dirty="0">
              <a:latin typeface="Albertus Bold" pitchFamily="50" charset="-5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13714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>
                    <a:latin typeface="PT Sans" panose="020B0503020203020204" pitchFamily="34" charset="-52"/>
                  </a:rPr>
                  <a:t>Грамматика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ru-RU" dirty="0" smtClean="0">
                    <a:latin typeface="PT Sans" panose="020B0503020203020204" pitchFamily="34" charset="-52"/>
                  </a:rPr>
                  <a:t> является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𝑳𝑳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</m:oMath>
                </a14:m>
                <a:r>
                  <a:rPr lang="en-US" dirty="0" smtClean="0">
                    <a:latin typeface="PT Sans" panose="020B0503020203020204" pitchFamily="34" charset="-52"/>
                  </a:rPr>
                  <a:t>, </a:t>
                </a:r>
                <a:r>
                  <a:rPr lang="ru-RU" dirty="0" smtClean="0">
                    <a:latin typeface="PT Sans" panose="020B0503020203020204" pitchFamily="34" charset="-52"/>
                  </a:rPr>
                  <a:t>если для любого правила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endParaRPr lang="en-US" dirty="0" smtClean="0">
                  <a:latin typeface="PT Sans" panose="020B0503020203020204" pitchFamily="34" charset="-52"/>
                </a:endParaRPr>
              </a:p>
              <a:p>
                <a:pPr marL="0" indent="0">
                  <a:buNone/>
                </a:pPr>
                <a:r>
                  <a:rPr lang="ru-RU" dirty="0">
                    <a:latin typeface="PT Sans" panose="020B0503020203020204" pitchFamily="34" charset="-52"/>
                  </a:rPr>
                  <a:t>в</a:t>
                </a:r>
                <a:r>
                  <a:rPr lang="ru-RU" dirty="0" smtClean="0">
                    <a:latin typeface="PT Sans" panose="020B0503020203020204" pitchFamily="34" charset="-52"/>
                  </a:rPr>
                  <a:t>ыполняется:</a:t>
                </a:r>
              </a:p>
              <a:p>
                <a:pPr marL="0" indent="0">
                  <a:buNone/>
                </a:pPr>
                <a:endParaRPr lang="ru-RU" dirty="0">
                  <a:latin typeface="PT Sans" panose="020B0503020203020204" pitchFamily="34" charset="-52"/>
                </a:endParaRPr>
              </a:p>
              <a:p>
                <a:pPr marL="514350" indent="-514350">
                  <a:buAutoNum type="arabicPeriod"/>
                </a:pPr>
                <a:r>
                  <a:rPr lang="ru-RU" b="1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𝐹𝐼𝑅𝑆𝑇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𝐹𝐼𝑅𝑆𝑇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r>
                      <a:rPr lang="en-US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 smtClean="0">
                  <a:latin typeface="PT Sans" panose="020B0503020203020204" pitchFamily="34" charset="-52"/>
                </a:endParaRPr>
              </a:p>
              <a:p>
                <a:pPr marL="514350" indent="-514350">
                  <a:buFont typeface="Arial" panose="020B0604020202020204" pitchFamily="34" charset="0"/>
                  <a:buAutoNum type="arabicPeriod"/>
                </a:pPr>
                <a:r>
                  <a:rPr lang="ru-RU" b="1" dirty="0" smtClean="0"/>
                  <a:t> </a:t>
                </a:r>
                <a:r>
                  <a:rPr lang="ru-RU" i="1" dirty="0" smtClean="0"/>
                  <a:t>Если </a:t>
                </a:r>
                <a:r>
                  <a:rPr lang="en-US" i="1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⇒∗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ru-RU" i="1" dirty="0" smtClean="0">
                    <a:latin typeface="PT Sans" panose="020B0503020203020204" pitchFamily="34" charset="-52"/>
                  </a:rPr>
                  <a:t>то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𝐹𝐼𝑅𝑆𝑇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𝐹𝑂𝐿𝐿𝑂𝑊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∅</m:t>
                    </m:r>
                  </m:oMath>
                </a14:m>
                <a:endParaRPr lang="ru-RU" dirty="0" smtClean="0">
                  <a:latin typeface="PT Sans" panose="020B0503020203020204" pitchFamily="34" charset="-52"/>
                </a:endParaRPr>
              </a:p>
              <a:p>
                <a:pPr marL="514350" indent="-514350">
                  <a:buFont typeface="Arial" panose="020B0604020202020204" pitchFamily="34" charset="0"/>
                  <a:buAutoNum type="arabicPeriod"/>
                </a:pPr>
                <a:endParaRPr lang="ru-RU" dirty="0" smtClean="0">
                  <a:latin typeface="PT Sans" panose="020B0503020203020204" pitchFamily="34" charset="-52"/>
                </a:endParaRPr>
              </a:p>
              <a:p>
                <a:pPr marL="0" indent="0">
                  <a:buNone/>
                </a:pPr>
                <a:endParaRPr lang="ru-RU" dirty="0">
                  <a:latin typeface="PT Sans" panose="020B0503020203020204" pitchFamily="34" charset="-52"/>
                </a:endParaRPr>
              </a:p>
              <a:p>
                <a:pPr marL="0" indent="0">
                  <a:buNone/>
                </a:pPr>
                <a:r>
                  <a:rPr lang="ru-RU" dirty="0" smtClean="0">
                    <a:latin typeface="PT Sans" panose="020B0503020203020204" pitchFamily="34" charset="-52"/>
                  </a:rPr>
                  <a:t>Предварительно в грамматике устраняют </a:t>
                </a:r>
                <a:r>
                  <a:rPr lang="ru-RU" b="1" dirty="0" smtClean="0">
                    <a:latin typeface="PT Sans" panose="020B0503020203020204" pitchFamily="34" charset="-52"/>
                  </a:rPr>
                  <a:t>левую рекурсию </a:t>
                </a:r>
                <a:r>
                  <a:rPr lang="ru-RU" dirty="0" smtClean="0">
                    <a:latin typeface="PT Sans" panose="020B0503020203020204" pitchFamily="34" charset="-52"/>
                  </a:rPr>
                  <a:t>и выполняют </a:t>
                </a:r>
                <a:r>
                  <a:rPr lang="ru-RU" b="1" dirty="0" smtClean="0">
                    <a:latin typeface="PT Sans" panose="020B0503020203020204" pitchFamily="34" charset="-52"/>
                  </a:rPr>
                  <a:t>левую факторизацию</a:t>
                </a:r>
                <a:r>
                  <a:rPr lang="ru-RU" dirty="0" smtClean="0">
                    <a:latin typeface="PT Sans" panose="020B0503020203020204" pitchFamily="34" charset="-52"/>
                  </a:rPr>
                  <a:t>.</a:t>
                </a:r>
                <a:endParaRPr lang="en-US" dirty="0" smtClean="0">
                  <a:latin typeface="PT Sans" panose="020B0503020203020204" pitchFamily="34" charset="-52"/>
                </a:endParaRPr>
              </a:p>
              <a:p>
                <a:pPr marL="514350" indent="-514350">
                  <a:buAutoNum type="arabicPeriod"/>
                </a:pPr>
                <a:endParaRPr lang="en-US" dirty="0" smtClean="0">
                  <a:latin typeface="PT Sans" panose="020B0503020203020204" pitchFamily="34" charset="-52"/>
                </a:endParaRPr>
              </a:p>
              <a:p>
                <a:pPr marL="514350" indent="-514350">
                  <a:buAutoNum type="arabicPeriod"/>
                </a:pPr>
                <a:endParaRPr lang="en-US" dirty="0" smtClean="0">
                  <a:latin typeface="PT Sans" panose="020B0503020203020204" pitchFamily="34" charset="-52"/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13714"/>
              </a:xfrm>
              <a:blipFill rotWithShape="0">
                <a:blip r:embed="rId2"/>
                <a:stretch>
                  <a:fillRect l="-1217" t="-215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0355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u="sng" dirty="0">
                <a:latin typeface="Albertus Bold" pitchFamily="50" charset="-52"/>
              </a:rPr>
              <a:t>LL(1)-</a:t>
            </a:r>
            <a:r>
              <a:rPr lang="ru-RU" sz="4000" b="1" u="sng" dirty="0" smtClean="0">
                <a:latin typeface="Albertus Bold" pitchFamily="50" charset="-52"/>
              </a:rPr>
              <a:t>грамматика</a:t>
            </a:r>
            <a:r>
              <a:rPr lang="en-US" sz="4000" b="1" u="sng" dirty="0">
                <a:latin typeface="Albertus Bold" pitchFamily="50" charset="-52"/>
              </a:rPr>
              <a:t> </a:t>
            </a:r>
            <a:r>
              <a:rPr lang="en-US" sz="4000" b="1" u="sng" dirty="0" smtClean="0">
                <a:latin typeface="Albertus Bold" pitchFamily="50" charset="-52"/>
              </a:rPr>
              <a:t>                               </a:t>
            </a:r>
            <a:r>
              <a:rPr lang="en-US" sz="4000" b="1" u="sng" dirty="0" smtClean="0">
                <a:latin typeface="Albertus Bold" pitchFamily="50" charset="-52"/>
              </a:rPr>
              <a:t>|</a:t>
            </a:r>
            <a:r>
              <a:rPr lang="ru-RU" sz="4000" b="1" u="sng" dirty="0" smtClean="0">
                <a:latin typeface="Albertus Bold" pitchFamily="50" charset="-52"/>
              </a:rPr>
              <a:t>7</a:t>
            </a:r>
            <a:endParaRPr lang="ru-RU" sz="4000" b="1" u="sng" dirty="0">
              <a:latin typeface="Albertus Bold" pitchFamily="50" charset="-52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427947"/>
            <a:ext cx="9585670" cy="221139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13714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>
                    <a:latin typeface="PT Sans" panose="020B0503020203020204" pitchFamily="34" charset="-52"/>
                  </a:rPr>
                  <a:t>Используя множества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𝑭𝑰𝑹𝑺𝑻</m:t>
                    </m:r>
                  </m:oMath>
                </a14:m>
                <a:r>
                  <a:rPr lang="ru-RU" dirty="0" smtClean="0">
                    <a:latin typeface="PT Sans" panose="020B0503020203020204" pitchFamily="34" charset="-52"/>
                  </a:rPr>
                  <a:t> и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𝑭𝑶𝑳𝑳𝑶𝑾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ru-RU" dirty="0" smtClean="0">
                    <a:latin typeface="PT Sans" panose="020B0503020203020204" pitchFamily="34" charset="-52"/>
                  </a:rPr>
                  <a:t> строим таблицу предсказывающего разбора.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𝑬𝑹𝑹𝑶𝑹</m:t>
                    </m:r>
                  </m:oMath>
                </a14:m>
                <a:r>
                  <a:rPr lang="en-US" dirty="0" smtClean="0">
                    <a:latin typeface="PT Sans" panose="020B0503020203020204" pitchFamily="34" charset="-52"/>
                  </a:rPr>
                  <a:t> – </a:t>
                </a:r>
                <a:r>
                  <a:rPr lang="ru-RU" dirty="0" smtClean="0">
                    <a:latin typeface="PT Sans" panose="020B0503020203020204" pitchFamily="34" charset="-52"/>
                  </a:rPr>
                  <a:t>недопустимый переход, </a:t>
                </a:r>
                <a:r>
                  <a:rPr lang="ru-RU" b="1" dirty="0" smtClean="0">
                    <a:latin typeface="PT Sans" panose="020B0503020203020204" pitchFamily="34" charset="-52"/>
                  </a:rPr>
                  <a:t>синтаксическая ошибка</a:t>
                </a:r>
                <a:r>
                  <a:rPr lang="ru-RU" dirty="0" smtClean="0">
                    <a:latin typeface="PT Sans" panose="020B0503020203020204" pitchFamily="34" charset="-52"/>
                  </a:rPr>
                  <a:t>.</a:t>
                </a:r>
              </a:p>
              <a:p>
                <a:pPr marL="0" indent="0">
                  <a:buNone/>
                </a:pPr>
                <a:endParaRPr lang="ru-RU" dirty="0" smtClean="0">
                  <a:latin typeface="PT Sans" panose="020B0503020203020204" pitchFamily="34" charset="-52"/>
                </a:endParaRPr>
              </a:p>
              <a:p>
                <a:pPr marL="0" indent="0">
                  <a:buNone/>
                </a:pPr>
                <a:r>
                  <a:rPr lang="ru-RU" b="1" dirty="0" smtClean="0">
                    <a:latin typeface="PT Sans" panose="020B0503020203020204" pitchFamily="34" charset="-52"/>
                  </a:rPr>
                  <a:t>Пример. </a:t>
                </a:r>
                <a:r>
                  <a:rPr lang="ru-RU" dirty="0" smtClean="0">
                    <a:latin typeface="PT Sans" panose="020B0503020203020204" pitchFamily="34" charset="-52"/>
                  </a:rPr>
                  <a:t>Грамматика арифметических выражений:</a:t>
                </a:r>
                <a:endParaRPr lang="en-US" b="1" dirty="0" smtClean="0">
                  <a:latin typeface="PT Sans" panose="020B0503020203020204" pitchFamily="34" charset="-52"/>
                </a:endParaRPr>
              </a:p>
            </p:txBody>
          </p:sp>
        </mc:Choice>
        <mc:Fallback xmlns="">
          <p:sp>
            <p:nvSpPr>
              <p:cNvPr id="7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13714"/>
              </a:xfrm>
              <a:blipFill rotWithShape="0">
                <a:blip r:embed="rId4"/>
                <a:stretch>
                  <a:fillRect l="-1217" t="-215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4882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u="sng" dirty="0">
                <a:latin typeface="Albertus Bold" pitchFamily="50" charset="-52"/>
              </a:rPr>
              <a:t>LL(1)-</a:t>
            </a:r>
            <a:r>
              <a:rPr lang="ru-RU" sz="4000" b="1" u="sng" dirty="0" smtClean="0">
                <a:latin typeface="Albertus Bold" pitchFamily="50" charset="-52"/>
              </a:rPr>
              <a:t>грамматика</a:t>
            </a:r>
            <a:r>
              <a:rPr lang="en-US" sz="4000" b="1" u="sng" dirty="0">
                <a:latin typeface="Albertus Bold" pitchFamily="50" charset="-52"/>
              </a:rPr>
              <a:t> </a:t>
            </a:r>
            <a:r>
              <a:rPr lang="en-US" sz="4000" b="1" u="sng" dirty="0" smtClean="0">
                <a:latin typeface="Albertus Bold" pitchFamily="50" charset="-52"/>
              </a:rPr>
              <a:t>                               </a:t>
            </a:r>
            <a:r>
              <a:rPr lang="en-US" sz="4000" b="1" u="sng" dirty="0" smtClean="0">
                <a:latin typeface="Albertus Bold" pitchFamily="50" charset="-52"/>
              </a:rPr>
              <a:t>|</a:t>
            </a:r>
            <a:r>
              <a:rPr lang="ru-RU" sz="4000" b="1" u="sng" dirty="0" smtClean="0">
                <a:latin typeface="Albertus Bold" pitchFamily="50" charset="-52"/>
              </a:rPr>
              <a:t>8</a:t>
            </a:r>
            <a:endParaRPr lang="ru-RU" sz="4000" b="1" u="sng" dirty="0">
              <a:latin typeface="Albertus Bold" pitchFamily="50" charset="-52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47925"/>
            <a:ext cx="5683273" cy="4191414"/>
          </a:xfrm>
          <a:prstGeom prst="rect">
            <a:avLst/>
          </a:prstGeom>
        </p:spPr>
      </p:pic>
      <p:sp>
        <p:nvSpPr>
          <p:cNvPr id="10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13714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>
                <a:latin typeface="PT Sans" panose="020B0503020203020204" pitchFamily="34" charset="-52"/>
              </a:rPr>
              <a:t>Структура предсказывающего анализатора:</a:t>
            </a:r>
            <a:endParaRPr lang="en-US" dirty="0" smtClean="0">
              <a:latin typeface="PT Sans" panose="020B0503020203020204" pitchFamily="34" charset="-52"/>
            </a:endParaRPr>
          </a:p>
          <a:p>
            <a:pPr marL="514350" indent="-514350">
              <a:buAutoNum type="arabicPeriod"/>
            </a:pPr>
            <a:endParaRPr lang="en-US" dirty="0" smtClean="0">
              <a:latin typeface="PT Sans" panose="020B0503020203020204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319942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u="sng" dirty="0">
                <a:latin typeface="Albertus Bold" pitchFamily="50" charset="-52"/>
              </a:rPr>
              <a:t>Критерий полноты </a:t>
            </a:r>
            <a:r>
              <a:rPr lang="ru-RU" sz="4000" u="sng" dirty="0" smtClean="0">
                <a:latin typeface="Albertus Bold" pitchFamily="50" charset="-52"/>
              </a:rPr>
              <a:t>тестирования</a:t>
            </a:r>
            <a:r>
              <a:rPr lang="en-US" sz="4000" u="sng" dirty="0" smtClean="0">
                <a:latin typeface="Albertus Bold" pitchFamily="50" charset="-52"/>
              </a:rPr>
              <a:t>          </a:t>
            </a:r>
            <a:r>
              <a:rPr lang="en-US" sz="4000" u="sng" dirty="0" smtClean="0">
                <a:latin typeface="Albertus Bold" pitchFamily="50" charset="-52"/>
              </a:rPr>
              <a:t>|</a:t>
            </a:r>
            <a:r>
              <a:rPr lang="ru-RU" sz="4000" u="sng" dirty="0" smtClean="0">
                <a:latin typeface="Albertus Bold" pitchFamily="50" charset="-52"/>
              </a:rPr>
              <a:t>9</a:t>
            </a:r>
            <a:endParaRPr lang="ru-RU" sz="4000" u="sng" dirty="0">
              <a:latin typeface="Albertus Bold" pitchFamily="50" charset="-52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656923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latin typeface="PT Sans" panose="020B0503020203020204" pitchFamily="34" charset="-52"/>
              </a:rPr>
              <a:t>Критерии, по которым проводится классификация всех возможных вариантов выполнения программы с точки зрения проверки правильности </a:t>
            </a:r>
            <a:r>
              <a:rPr lang="ru-RU" dirty="0" smtClean="0">
                <a:latin typeface="PT Sans" panose="020B0503020203020204" pitchFamily="34" charset="-52"/>
              </a:rPr>
              <a:t>программы – </a:t>
            </a:r>
            <a:r>
              <a:rPr lang="ru-RU" b="1" dirty="0" smtClean="0">
                <a:latin typeface="PT Sans" panose="020B0503020203020204" pitchFamily="34" charset="-52"/>
              </a:rPr>
              <a:t>критерии </a:t>
            </a:r>
            <a:r>
              <a:rPr lang="ru-RU" b="1" dirty="0">
                <a:latin typeface="PT Sans" panose="020B0503020203020204" pitchFamily="34" charset="-52"/>
              </a:rPr>
              <a:t>полноты тестирования</a:t>
            </a:r>
            <a:r>
              <a:rPr lang="ru-RU" dirty="0" smtClean="0">
                <a:latin typeface="PT Sans" panose="020B0503020203020204" pitchFamily="34" charset="-52"/>
              </a:rPr>
              <a:t>.</a:t>
            </a:r>
          </a:p>
          <a:p>
            <a:pPr marL="0" indent="0">
              <a:buNone/>
            </a:pPr>
            <a:endParaRPr lang="ru-RU" dirty="0" smtClean="0">
              <a:latin typeface="PT Sans" panose="020B0503020203020204" pitchFamily="34" charset="-52"/>
            </a:endParaRPr>
          </a:p>
          <a:p>
            <a:pPr marL="0" indent="0">
              <a:buNone/>
            </a:pPr>
            <a:r>
              <a:rPr lang="ru-RU" dirty="0" smtClean="0">
                <a:latin typeface="PT Sans" panose="020B0503020203020204" pitchFamily="34" charset="-52"/>
              </a:rPr>
              <a:t>Критерий полноты тестирования (первое приближение):</a:t>
            </a:r>
            <a:endParaRPr lang="ru-RU" dirty="0">
              <a:latin typeface="PT Sans" panose="020B0503020203020204" pitchFamily="34" charset="-52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838200" y="4617485"/>
            <a:ext cx="10515600" cy="18158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sz="2800" i="1" dirty="0" smtClean="0">
                <a:latin typeface="PT Sans" panose="020B0503020203020204" pitchFamily="34" charset="-52"/>
              </a:rPr>
              <a:t>Тестирование синтаксического анализатора является полным тогда и только тогда, когда в процессе вывода слов из тестового набора окажутся посещены все ячейки таблицы предсказывающего разбора.</a:t>
            </a:r>
          </a:p>
        </p:txBody>
      </p:sp>
    </p:spTree>
    <p:extLst>
      <p:ext uri="{BB962C8B-B14F-4D97-AF65-F5344CB8AC3E}">
        <p14:creationId xmlns:p14="http://schemas.microsoft.com/office/powerpoint/2010/main" val="4229065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483</TotalTime>
  <Words>693</Words>
  <Application>Microsoft Office PowerPoint</Application>
  <PresentationFormat>Широкоэкранный</PresentationFormat>
  <Paragraphs>141</Paragraphs>
  <Slides>23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31" baseType="lpstr">
      <vt:lpstr>Albertus Bold</vt:lpstr>
      <vt:lpstr>Arial</vt:lpstr>
      <vt:lpstr>Calibri</vt:lpstr>
      <vt:lpstr>Calibri Light</vt:lpstr>
      <vt:lpstr>Cambria Math</vt:lpstr>
      <vt:lpstr>PT Sans</vt:lpstr>
      <vt:lpstr>Source Code Pro Medium</vt:lpstr>
      <vt:lpstr>Тема Office</vt:lpstr>
      <vt:lpstr>СУПЕРКОМПИЛЯЦИЯ  LL(1)-ГРАММАТИК </vt:lpstr>
      <vt:lpstr>Постановка задачи                                 |2</vt:lpstr>
      <vt:lpstr>КС-грамматика                                      |3</vt:lpstr>
      <vt:lpstr>КС-грамматика                                      |4</vt:lpstr>
      <vt:lpstr>КС-грамматика                                      |5</vt:lpstr>
      <vt:lpstr>LL(1)-грамматика                                |6</vt:lpstr>
      <vt:lpstr>LL(1)-грамматика                                |7</vt:lpstr>
      <vt:lpstr>LL(1)-грамматика                                |8</vt:lpstr>
      <vt:lpstr>Критерий полноты тестирования          |9</vt:lpstr>
      <vt:lpstr>Граф состояний                                   |10</vt:lpstr>
      <vt:lpstr>Граф состояний                                   |11</vt:lpstr>
      <vt:lpstr>Граф состояний                                   |12</vt:lpstr>
      <vt:lpstr>Суперкомпиляция                                |13</vt:lpstr>
      <vt:lpstr>Суперкомпиляция                                |14</vt:lpstr>
      <vt:lpstr>Суперкомпиляция                                |15</vt:lpstr>
      <vt:lpstr>Суперкомпиляция                                |16</vt:lpstr>
      <vt:lpstr>Суперкомпиляция                                |17</vt:lpstr>
      <vt:lpstr>Суперкомпиляция                                |18</vt:lpstr>
      <vt:lpstr>Пример 1. Арифметические выражения |19</vt:lpstr>
      <vt:lpstr>Пример 2. Арифметические операторы |20</vt:lpstr>
      <vt:lpstr>Пример 3. JSON                                   |21</vt:lpstr>
      <vt:lpstr>Заключение                                       |22</vt:lpstr>
      <vt:lpstr>Заключение                                       |23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СУПЕРКОМПИЛЯЦИЯ LL(1)-ГРАММАТИК  и её применение для генерации тестов синтаксического анализа</dc:title>
  <dc:creator>Sergey</dc:creator>
  <cp:lastModifiedBy>Sergey</cp:lastModifiedBy>
  <cp:revision>240</cp:revision>
  <dcterms:created xsi:type="dcterms:W3CDTF">2018-06-04T14:11:04Z</dcterms:created>
  <dcterms:modified xsi:type="dcterms:W3CDTF">2018-06-05T05:11:08Z</dcterms:modified>
</cp:coreProperties>
</file>