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80" r:id="rId5"/>
    <p:sldId id="281" r:id="rId6"/>
    <p:sldId id="259" r:id="rId7"/>
    <p:sldId id="262" r:id="rId8"/>
    <p:sldId id="260" r:id="rId9"/>
    <p:sldId id="261" r:id="rId10"/>
    <p:sldId id="263" r:id="rId11"/>
    <p:sldId id="269" r:id="rId12"/>
    <p:sldId id="265" r:id="rId13"/>
    <p:sldId id="267" r:id="rId14"/>
    <p:sldId id="273" r:id="rId15"/>
    <p:sldId id="272" r:id="rId16"/>
    <p:sldId id="282" r:id="rId17"/>
    <p:sldId id="284" r:id="rId18"/>
    <p:sldId id="271" r:id="rId19"/>
    <p:sldId id="268" r:id="rId20"/>
    <p:sldId id="276" r:id="rId21"/>
    <p:sldId id="275" r:id="rId22"/>
    <p:sldId id="283" r:id="rId23"/>
    <p:sldId id="285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F47F8-8F26-4303-B72B-2DE34C3C26FE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7DDD7-9B62-4255-9458-727220A995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9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7DDD7-9B62-4255-9458-727220A9958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6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86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75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47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53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59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95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92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5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23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33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BFD-C536-4E19-99B4-5891DE8B8D7E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0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26BFD-C536-4E19-99B4-5891DE8B8D7E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0219D-2160-4E28-942D-CCD8B1732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28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operator.sv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json.sv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236873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Albertus Bold" pitchFamily="50" charset="-52"/>
              </a:rPr>
              <a:t>СУПЕРКОМПИЛЯЦИЯ </a:t>
            </a:r>
            <a:br>
              <a:rPr lang="ru-RU" sz="4000" dirty="0" smtClean="0">
                <a:latin typeface="Albertus Bold" pitchFamily="50" charset="-52"/>
              </a:rPr>
            </a:br>
            <a:r>
              <a:rPr lang="ru-RU" sz="4000" dirty="0" smtClean="0">
                <a:latin typeface="Albertus Bold" pitchFamily="50" charset="-52"/>
              </a:rPr>
              <a:t>LL(1)-ГРАММАТИК </a:t>
            </a:r>
            <a:endParaRPr lang="ru-RU" b="1" dirty="0">
              <a:latin typeface="Albertus Bold" pitchFamily="50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603863"/>
            <a:ext cx="9144000" cy="4045131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Albertus Bold" pitchFamily="50" charset="-52"/>
              </a:rPr>
              <a:t>Автор: Сергей Головань</a:t>
            </a:r>
          </a:p>
          <a:p>
            <a:r>
              <a:rPr lang="ru-RU" sz="2000" dirty="0" smtClean="0">
                <a:latin typeface="Albertus Bold" pitchFamily="50" charset="-52"/>
              </a:rPr>
              <a:t>Руководитель: Александр Коновалов</a:t>
            </a:r>
          </a:p>
          <a:p>
            <a:endParaRPr lang="ru-RU" dirty="0"/>
          </a:p>
          <a:p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  <a:latin typeface="PT Sans" panose="020B0503020203020204" pitchFamily="34" charset="-52"/>
              </a:rPr>
              <a:t>МГТУ им. Н.Э. Баумана</a:t>
            </a:r>
          </a:p>
          <a:p>
            <a:endParaRPr lang="ru-RU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60000"/>
              </a:lnSpc>
            </a:pPr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  <a:latin typeface="PT Sans" panose="020B0503020203020204" pitchFamily="34" charset="-52"/>
              </a:rPr>
              <a:t>Совместное рабочее совещание</a:t>
            </a:r>
          </a:p>
          <a:p>
            <a:pPr>
              <a:lnSpc>
                <a:spcPct val="60000"/>
              </a:lnSpc>
            </a:pPr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  <a:latin typeface="PT Sans" panose="020B0503020203020204" pitchFamily="34" charset="-52"/>
              </a:rPr>
              <a:t>ИПС имени А. К. </a:t>
            </a:r>
            <a:r>
              <a:rPr lang="ru-RU" sz="1800" dirty="0" err="1" smtClean="0">
                <a:solidFill>
                  <a:schemeClr val="bg2">
                    <a:lumMod val="50000"/>
                  </a:schemeClr>
                </a:solidFill>
                <a:latin typeface="PT Sans" panose="020B0503020203020204" pitchFamily="34" charset="-52"/>
              </a:rPr>
              <a:t>Айламазяна</a:t>
            </a:r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  <a:latin typeface="PT Sans" panose="020B0503020203020204" pitchFamily="34" charset="-52"/>
              </a:rPr>
              <a:t> РАН</a:t>
            </a:r>
          </a:p>
          <a:p>
            <a:pPr>
              <a:lnSpc>
                <a:spcPct val="60000"/>
              </a:lnSpc>
            </a:pPr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  <a:latin typeface="PT Sans" panose="020B0503020203020204" pitchFamily="34" charset="-52"/>
              </a:rPr>
              <a:t>и</a:t>
            </a:r>
          </a:p>
          <a:p>
            <a:pPr>
              <a:lnSpc>
                <a:spcPct val="60000"/>
              </a:lnSpc>
            </a:pPr>
            <a:r>
              <a:rPr lang="ru-RU" sz="1800" dirty="0" smtClean="0">
                <a:solidFill>
                  <a:schemeClr val="bg2">
                    <a:lumMod val="50000"/>
                  </a:schemeClr>
                </a:solidFill>
                <a:latin typeface="PT Sans" panose="020B0503020203020204" pitchFamily="34" charset="-52"/>
              </a:rPr>
              <a:t>МГТУ имени Н. Э. Баумана</a:t>
            </a:r>
          </a:p>
          <a:p>
            <a:endParaRPr lang="ru-RU" sz="2000" dirty="0">
              <a:latin typeface="PT Sans" panose="020B0503020203020204" pitchFamily="34" charset="-52"/>
            </a:endParaRPr>
          </a:p>
          <a:p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  <a:latin typeface="PT Sans" panose="020B0503020203020204" pitchFamily="34" charset="-52"/>
              </a:rPr>
              <a:t>5 июня 2018 г.</a:t>
            </a:r>
            <a:endParaRPr lang="ru-RU" sz="1600" dirty="0">
              <a:solidFill>
                <a:schemeClr val="bg2">
                  <a:lumMod val="50000"/>
                </a:schemeClr>
              </a:solidFill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714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u="sng" dirty="0">
                <a:latin typeface="Albertus Bold" pitchFamily="50" charset="-52"/>
              </a:rPr>
              <a:t>Граф </a:t>
            </a:r>
            <a:r>
              <a:rPr lang="ru-RU" sz="4000" u="sng" dirty="0" smtClean="0">
                <a:latin typeface="Albertus Bold" pitchFamily="50" charset="-52"/>
              </a:rPr>
              <a:t>состояний                </a:t>
            </a:r>
            <a:r>
              <a:rPr lang="en-US" sz="4000" u="sng" dirty="0" smtClean="0">
                <a:latin typeface="Albertus Bold" pitchFamily="50" charset="-52"/>
              </a:rPr>
              <a:t>              </a:t>
            </a:r>
            <a:r>
              <a:rPr lang="ru-RU" sz="4000" u="sng" dirty="0" smtClean="0">
                <a:latin typeface="Albertus Bold" pitchFamily="50" charset="-52"/>
              </a:rPr>
              <a:t>     </a:t>
            </a:r>
            <a:r>
              <a:rPr lang="en-US" sz="4000" u="sng" dirty="0" smtClean="0">
                <a:latin typeface="Albertus Bold" pitchFamily="50" charset="-52"/>
              </a:rPr>
              <a:t>|1</a:t>
            </a:r>
            <a:r>
              <a:rPr lang="ru-RU" sz="4000" u="sng" dirty="0" smtClean="0">
                <a:latin typeface="Albertus Bold" pitchFamily="50" charset="-52"/>
              </a:rPr>
              <a:t>0</a:t>
            </a:r>
            <a:endParaRPr lang="ru-RU" sz="4000" u="sng" dirty="0">
              <a:latin typeface="Albertus Bold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727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Рассматривая процесс работы анализатора, можно представить его в виде графа (в общем случае бесконечного):</a:t>
            </a: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62" y="3265763"/>
            <a:ext cx="10526264" cy="281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5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latin typeface="PT Sans" panose="020B0503020203020204" pitchFamily="34" charset="-52"/>
              </a:rPr>
              <a:t>Состояние – </a:t>
            </a:r>
            <a:r>
              <a:rPr lang="ru-RU" dirty="0" smtClean="0">
                <a:latin typeface="PT Sans" panose="020B0503020203020204" pitchFamily="34" charset="-52"/>
              </a:rPr>
              <a:t>вершина в графе, описываемая состоянием магазина.</a:t>
            </a:r>
            <a:endParaRPr lang="ru-RU" dirty="0">
              <a:latin typeface="PT Sans" panose="020B0503020203020204" pitchFamily="34" charset="-52"/>
            </a:endParaRPr>
          </a:p>
          <a:p>
            <a:pPr marL="0" indent="0">
              <a:buNone/>
            </a:pPr>
            <a:endParaRPr lang="en-US" b="1" dirty="0"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Состояния</a:t>
            </a:r>
            <a:r>
              <a:rPr lang="ru-RU" b="1" dirty="0" smtClean="0">
                <a:latin typeface="PT Sans" panose="020B0503020203020204" pitchFamily="34" charset="-52"/>
              </a:rPr>
              <a:t> </a:t>
            </a:r>
            <a:r>
              <a:rPr lang="en-US" b="1" dirty="0" smtClean="0">
                <a:latin typeface="PT Sans" panose="020B0503020203020204" pitchFamily="34" charset="-52"/>
              </a:rPr>
              <a:t>A </a:t>
            </a:r>
            <a:r>
              <a:rPr lang="ru-RU" dirty="0" smtClean="0">
                <a:latin typeface="PT Sans" panose="020B0503020203020204" pitchFamily="34" charset="-52"/>
              </a:rPr>
              <a:t>и</a:t>
            </a:r>
            <a:r>
              <a:rPr lang="ru-RU" b="1" dirty="0" smtClean="0">
                <a:latin typeface="PT Sans" panose="020B0503020203020204" pitchFamily="34" charset="-52"/>
              </a:rPr>
              <a:t> </a:t>
            </a:r>
            <a:r>
              <a:rPr lang="en-US" b="1" dirty="0" smtClean="0">
                <a:latin typeface="PT Sans" panose="020B0503020203020204" pitchFamily="34" charset="-52"/>
              </a:rPr>
              <a:t>B </a:t>
            </a:r>
            <a:r>
              <a:rPr lang="ru-RU" b="1" dirty="0" smtClean="0">
                <a:latin typeface="PT Sans" panose="020B0503020203020204" pitchFamily="34" charset="-52"/>
              </a:rPr>
              <a:t>эквивалентны, </a:t>
            </a:r>
            <a:r>
              <a:rPr lang="ru-RU" dirty="0" smtClean="0">
                <a:latin typeface="PT Sans" panose="020B0503020203020204" pitchFamily="34" charset="-52"/>
              </a:rPr>
              <a:t>если их магазины совпадают</a:t>
            </a:r>
            <a:r>
              <a:rPr lang="ru-RU" b="1" dirty="0" smtClean="0">
                <a:latin typeface="PT Sans" panose="020B0503020203020204" pitchFamily="34" charset="-52"/>
              </a:rPr>
              <a:t>.</a:t>
            </a:r>
          </a:p>
          <a:p>
            <a:pPr marL="0" indent="0">
              <a:buNone/>
            </a:pPr>
            <a:endParaRPr lang="ru-RU" b="1" dirty="0"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b="1" dirty="0" smtClean="0">
                <a:latin typeface="PT Sans" panose="020B0503020203020204" pitchFamily="34" charset="-52"/>
              </a:rPr>
              <a:t>Транзитный переход </a:t>
            </a:r>
            <a:r>
              <a:rPr lang="ru-RU" dirty="0" smtClean="0">
                <a:latin typeface="PT Sans" panose="020B0503020203020204" pitchFamily="34" charset="-52"/>
              </a:rPr>
              <a:t>– переход магазина из состояния </a:t>
            </a:r>
            <a:r>
              <a:rPr lang="en-US" b="1" dirty="0" smtClean="0">
                <a:latin typeface="PT Sans" panose="020B0503020203020204" pitchFamily="34" charset="-52"/>
              </a:rPr>
              <a:t>A</a:t>
            </a:r>
            <a:r>
              <a:rPr lang="en-US" dirty="0" smtClean="0">
                <a:latin typeface="PT Sans" panose="020B0503020203020204" pitchFamily="34" charset="-52"/>
              </a:rPr>
              <a:t> </a:t>
            </a:r>
            <a:r>
              <a:rPr lang="ru-RU" dirty="0" smtClean="0">
                <a:latin typeface="PT Sans" panose="020B0503020203020204" pitchFamily="34" charset="-52"/>
              </a:rPr>
              <a:t>в состояние </a:t>
            </a:r>
            <a:r>
              <a:rPr lang="en-US" b="1" dirty="0" smtClean="0">
                <a:latin typeface="PT Sans" panose="020B0503020203020204" pitchFamily="34" charset="-52"/>
              </a:rPr>
              <a:t>B</a:t>
            </a:r>
            <a:r>
              <a:rPr lang="en-US" dirty="0" smtClean="0">
                <a:latin typeface="PT Sans" panose="020B0503020203020204" pitchFamily="34" charset="-52"/>
              </a:rPr>
              <a:t>, </a:t>
            </a:r>
            <a:r>
              <a:rPr lang="ru-RU" dirty="0" smtClean="0">
                <a:latin typeface="PT Sans" panose="020B0503020203020204" pitchFamily="34" charset="-52"/>
              </a:rPr>
              <a:t>при котором входной символ не потребляется.</a:t>
            </a: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Выполняя удаление транзитных узлов в графе, а также образуя циклы к эквивалентным вершинам, получаем </a:t>
            </a:r>
            <a:r>
              <a:rPr lang="ru-RU" b="1" dirty="0" smtClean="0">
                <a:latin typeface="PT Sans" panose="020B0503020203020204" pitchFamily="34" charset="-52"/>
              </a:rPr>
              <a:t>граф состояний</a:t>
            </a:r>
            <a:r>
              <a:rPr lang="ru-RU" dirty="0" smtClean="0">
                <a:latin typeface="PT Sans" panose="020B0503020203020204" pitchFamily="34" charset="-52"/>
              </a:rPr>
              <a:t>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>
                <a:latin typeface="Albertus Bold" pitchFamily="50" charset="-52"/>
              </a:rPr>
              <a:t>Граф </a:t>
            </a:r>
            <a:r>
              <a:rPr lang="ru-RU" sz="4000" u="sng" dirty="0" smtClean="0">
                <a:latin typeface="Albertus Bold" pitchFamily="50" charset="-52"/>
              </a:rPr>
              <a:t>состояний                </a:t>
            </a:r>
            <a:r>
              <a:rPr lang="en-US" sz="4000" u="sng" dirty="0" smtClean="0">
                <a:latin typeface="Albertus Bold" pitchFamily="50" charset="-52"/>
              </a:rPr>
              <a:t>              </a:t>
            </a:r>
            <a:r>
              <a:rPr lang="ru-RU" sz="4000" u="sng" dirty="0" smtClean="0">
                <a:latin typeface="Albertus Bold" pitchFamily="50" charset="-52"/>
              </a:rPr>
              <a:t>     </a:t>
            </a:r>
            <a:r>
              <a:rPr lang="en-US" sz="4000" u="sng" dirty="0" smtClean="0">
                <a:latin typeface="Albertus Bold" pitchFamily="50" charset="-52"/>
              </a:rPr>
              <a:t>|1</a:t>
            </a:r>
            <a:r>
              <a:rPr lang="ru-RU" sz="4000" u="sng" dirty="0" smtClean="0">
                <a:latin typeface="Albertus Bold" pitchFamily="50" charset="-52"/>
              </a:rPr>
              <a:t>1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167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>
                <a:latin typeface="Albertus Bold" pitchFamily="50" charset="-52"/>
              </a:rPr>
              <a:t>Граф </a:t>
            </a:r>
            <a:r>
              <a:rPr lang="ru-RU" sz="4000" u="sng" dirty="0" smtClean="0">
                <a:latin typeface="Albertus Bold" pitchFamily="50" charset="-52"/>
              </a:rPr>
              <a:t>состояний                </a:t>
            </a:r>
            <a:r>
              <a:rPr lang="en-US" sz="4000" u="sng" dirty="0" smtClean="0">
                <a:latin typeface="Albertus Bold" pitchFamily="50" charset="-52"/>
              </a:rPr>
              <a:t>              </a:t>
            </a:r>
            <a:r>
              <a:rPr lang="ru-RU" sz="4000" u="sng" dirty="0" smtClean="0">
                <a:latin typeface="Albertus Bold" pitchFamily="50" charset="-52"/>
              </a:rPr>
              <a:t>     </a:t>
            </a:r>
            <a:r>
              <a:rPr lang="en-US" sz="4000" u="sng" dirty="0" smtClean="0">
                <a:latin typeface="Albertus Bold" pitchFamily="50" charset="-52"/>
              </a:rPr>
              <a:t>|1</a:t>
            </a:r>
            <a:r>
              <a:rPr lang="ru-RU" sz="4000" u="sng" dirty="0" smtClean="0">
                <a:latin typeface="Albertus Bold" pitchFamily="50" charset="-52"/>
              </a:rPr>
              <a:t>2</a:t>
            </a:r>
            <a:endParaRPr lang="ru-RU" sz="4000" u="sng" dirty="0">
              <a:latin typeface="Albertus Bold" pitchFamily="50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47" y="1339920"/>
            <a:ext cx="6941646" cy="55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3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u="sng" dirty="0" err="1" smtClean="0">
                <a:latin typeface="Albertus Bold" pitchFamily="50" charset="-52"/>
              </a:rPr>
              <a:t>Суперкомпиляция</a:t>
            </a:r>
            <a:r>
              <a:rPr lang="ru-RU" sz="4000" u="sng" dirty="0" smtClean="0">
                <a:latin typeface="Albertus Bold" pitchFamily="50" charset="-52"/>
              </a:rPr>
              <a:t>                              </a:t>
            </a:r>
            <a:r>
              <a:rPr lang="en-US" sz="4000" u="sng" dirty="0" smtClean="0">
                <a:latin typeface="Albertus Bold" pitchFamily="50" charset="-52"/>
              </a:rPr>
              <a:t>  |1</a:t>
            </a:r>
            <a:r>
              <a:rPr lang="ru-RU" sz="4000" u="sng" dirty="0" smtClean="0">
                <a:latin typeface="Albertus Bold" pitchFamily="50" charset="-52"/>
              </a:rPr>
              <a:t>3</a:t>
            </a:r>
            <a:endParaRPr lang="ru-RU" sz="4000" u="sng" dirty="0">
              <a:latin typeface="Albertus Bold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Процесс анализа и преобразования программ, основанный на следующих действиях: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Построение дерева конфигураций</a:t>
            </a:r>
          </a:p>
          <a:p>
            <a:pPr marL="514350" indent="-514350">
              <a:buAutoNum type="arabicPeriod"/>
            </a:pPr>
            <a:r>
              <a:rPr lang="ru-RU" dirty="0" smtClean="0"/>
              <a:t>Свертка дерева в граф конфигураций (</a:t>
            </a:r>
            <a:r>
              <a:rPr lang="ru-RU" b="1" dirty="0" smtClean="0"/>
              <a:t>вложение</a:t>
            </a:r>
            <a:r>
              <a:rPr lang="ru-RU" dirty="0" smtClean="0"/>
              <a:t>, </a:t>
            </a:r>
            <a:r>
              <a:rPr lang="ru-RU" b="1" dirty="0" smtClean="0"/>
              <a:t>обобщение</a:t>
            </a:r>
            <a:r>
              <a:rPr lang="ru-RU" dirty="0" smtClean="0"/>
              <a:t>)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Построение остаточной программы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Применительно к синтаксическому анализу, </a:t>
            </a:r>
            <a:r>
              <a:rPr lang="ru-RU" b="1" dirty="0" smtClean="0"/>
              <a:t>граф конфигураций</a:t>
            </a:r>
            <a:r>
              <a:rPr lang="ru-RU" dirty="0" smtClean="0"/>
              <a:t> есть </a:t>
            </a:r>
            <a:r>
              <a:rPr lang="ru-RU" b="1" dirty="0" smtClean="0"/>
              <a:t>свернутый</a:t>
            </a:r>
            <a:r>
              <a:rPr lang="ru-RU" dirty="0" smtClean="0"/>
              <a:t> </a:t>
            </a:r>
            <a:r>
              <a:rPr lang="ru-RU" b="1" dirty="0" smtClean="0"/>
              <a:t>граф состояний </a:t>
            </a:r>
            <a:r>
              <a:rPr lang="ru-RU" dirty="0" smtClean="0"/>
              <a:t>автомата с магазинной памятью</a:t>
            </a:r>
            <a:r>
              <a:rPr lang="ru-RU" b="1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73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Свертка графа конфигураций. </a:t>
            </a:r>
            <a:endParaRPr lang="ru-RU" b="1" dirty="0" smtClean="0">
              <a:latin typeface="PT Sans" panose="020B0503020203020204" pitchFamily="34" charset="-52"/>
            </a:endParaRPr>
          </a:p>
          <a:p>
            <a:pPr marL="0" indent="0">
              <a:buNone/>
            </a:pPr>
            <a:endParaRPr lang="ru-RU" dirty="0" smtClean="0"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b="1" dirty="0" smtClean="0">
                <a:latin typeface="PT Sans" panose="020B0503020203020204" pitchFamily="34" charset="-52"/>
              </a:rPr>
              <a:t>Вложение</a:t>
            </a:r>
            <a:r>
              <a:rPr lang="ru-RU" dirty="0" smtClean="0">
                <a:latin typeface="PT Sans" panose="020B0503020203020204" pitchFamily="34" charset="-52"/>
              </a:rPr>
              <a:t> – выделение уже вычисленной ранее части данной конфигурации (элементов стека).</a:t>
            </a:r>
            <a:endParaRPr lang="ru-RU" b="1" dirty="0" smtClean="0"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b="1" dirty="0" smtClean="0">
                <a:latin typeface="PT Sans" panose="020B0503020203020204" pitchFamily="34" charset="-52"/>
              </a:rPr>
              <a:t>Обобщение </a:t>
            </a:r>
            <a:r>
              <a:rPr lang="ru-RU" dirty="0" smtClean="0">
                <a:latin typeface="PT Sans" panose="020B0503020203020204" pitchFamily="34" charset="-52"/>
              </a:rPr>
              <a:t>– сведение к «более общей» конфигурации.</a:t>
            </a:r>
            <a:endParaRPr lang="en-US" b="1" dirty="0" smtClean="0">
              <a:latin typeface="PT Sans" panose="020B0503020203020204" pitchFamily="34" charset="-52"/>
            </a:endParaRPr>
          </a:p>
          <a:p>
            <a:pPr marL="0" indent="0">
              <a:buNone/>
            </a:pPr>
            <a:endParaRPr lang="en-US" b="1" dirty="0"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en-US" b="1" dirty="0" smtClean="0">
                <a:latin typeface="PT Sans" panose="020B0503020203020204" pitchFamily="34" charset="-52"/>
              </a:rPr>
              <a:t>Let-</a:t>
            </a:r>
            <a:r>
              <a:rPr lang="ru-RU" b="1" dirty="0" smtClean="0">
                <a:latin typeface="PT Sans" panose="020B0503020203020204" pitchFamily="34" charset="-52"/>
              </a:rPr>
              <a:t>вершина</a:t>
            </a:r>
            <a:r>
              <a:rPr lang="en-US" b="1" dirty="0" smtClean="0">
                <a:latin typeface="PT Sans" panose="020B0503020203020204" pitchFamily="34" charset="-52"/>
              </a:rPr>
              <a:t> </a:t>
            </a:r>
            <a:r>
              <a:rPr lang="en-US" dirty="0" smtClean="0">
                <a:latin typeface="PT Sans" panose="020B0503020203020204" pitchFamily="34" charset="-52"/>
              </a:rPr>
              <a:t>–</a:t>
            </a:r>
            <a:r>
              <a:rPr lang="ru-RU" dirty="0" smtClean="0">
                <a:latin typeface="PT Sans" panose="020B0503020203020204" pitchFamily="34" charset="-52"/>
              </a:rPr>
              <a:t> вершина графа конфигураций, из которой исходят два ребра, каждое из которых развивается согласно вложению или обобщению.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err="1" smtClean="0">
                <a:latin typeface="Albertus Bold" pitchFamily="50" charset="-52"/>
              </a:rPr>
              <a:t>Суперкомпиляция</a:t>
            </a:r>
            <a:r>
              <a:rPr lang="ru-RU" sz="4000" u="sng" dirty="0" smtClean="0">
                <a:latin typeface="Albertus Bold" pitchFamily="50" charset="-52"/>
              </a:rPr>
              <a:t>                              </a:t>
            </a:r>
            <a:r>
              <a:rPr lang="en-US" sz="4000" u="sng" dirty="0" smtClean="0">
                <a:latin typeface="Albertus Bold" pitchFamily="50" charset="-52"/>
              </a:rPr>
              <a:t>  |1</a:t>
            </a:r>
            <a:r>
              <a:rPr lang="ru-RU" sz="4000" u="sng" dirty="0" smtClean="0">
                <a:latin typeface="Albertus Bold" pitchFamily="50" charset="-52"/>
              </a:rPr>
              <a:t>4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754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Свертка графа конфигураций. 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Вложение.</a:t>
                </a:r>
              </a:p>
              <a:p>
                <a:pPr marL="0" indent="0">
                  <a:buNone/>
                </a:pPr>
                <a:endParaRPr lang="ru-RU" b="1" dirty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Пусть на некотором шаге построения в некоторой вершине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имеется непустой стек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 = [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], </a:t>
                </a:r>
                <a:r>
                  <a:rPr lang="ru-RU" dirty="0" smtClean="0">
                    <a:latin typeface="PT Sans" panose="020B0503020203020204" pitchFamily="34" charset="-52"/>
                  </a:rPr>
                  <a:t>где</a:t>
                </a:r>
                <a:r>
                  <a:rPr lang="en-US" dirty="0" smtClean="0">
                    <a:latin typeface="PT Sans" panose="020B0503020203020204" pitchFamily="34" charset="-5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ru-RU" dirty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Если среди предков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имеется</a:t>
                </a:r>
                <a:r>
                  <a:rPr lang="en-US" dirty="0">
                    <a:latin typeface="PT Sans" panose="020B0503020203020204" pitchFamily="34" charset="-52"/>
                  </a:rPr>
                  <a:t> </a:t>
                </a:r>
                <a:r>
                  <a:rPr lang="ru-RU" dirty="0" smtClean="0">
                    <a:latin typeface="PT Sans" panose="020B0503020203020204" pitchFamily="34" charset="-52"/>
                  </a:rPr>
                  <a:t>вершина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со стеком </a:t>
                </a:r>
                <a:r>
                  <a:rPr lang="en-US" dirty="0" smtClean="0">
                    <a:latin typeface="PT Sans" panose="020B0503020203020204" pitchFamily="34" charset="-5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], </a:t>
                </a:r>
                <a:r>
                  <a:rPr lang="ru-RU" dirty="0" smtClean="0">
                    <a:latin typeface="PT Sans" panose="020B0503020203020204" pitchFamily="34" charset="-52"/>
                  </a:rPr>
                  <a:t>то имеется 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вложение</a:t>
                </a:r>
                <a:r>
                  <a:rPr lang="en-US" dirty="0" smtClean="0">
                    <a:latin typeface="PT Sans" panose="020B0503020203020204" pitchFamily="34" charset="-52"/>
                  </a:rPr>
                  <a:t>, </a:t>
                </a:r>
                <a:r>
                  <a:rPr lang="ru-RU" dirty="0" smtClean="0">
                    <a:latin typeface="PT Sans" panose="020B0503020203020204" pitchFamily="34" charset="-52"/>
                  </a:rPr>
                  <a:t>а вершина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заменяется </a:t>
                </a:r>
                <a:r>
                  <a:rPr lang="en-US" b="1" dirty="0">
                    <a:latin typeface="PT Sans" panose="020B0503020203020204" pitchFamily="34" charset="-52"/>
                  </a:rPr>
                  <a:t>let-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вершиной</a:t>
                </a:r>
                <a:r>
                  <a:rPr lang="en-US" dirty="0" smtClean="0">
                    <a:latin typeface="PT Sans" panose="020B0503020203020204" pitchFamily="34" charset="-52"/>
                  </a:rPr>
                  <a:t>,</a:t>
                </a:r>
                <a:r>
                  <a:rPr lang="ru-RU" dirty="0" smtClean="0">
                    <a:latin typeface="PT Sans" panose="020B0503020203020204" pitchFamily="34" charset="-52"/>
                  </a:rPr>
                  <a:t> одна ветвь которых ссылается на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 </a:t>
                </a:r>
                <a:r>
                  <a:rPr lang="ru-RU" dirty="0" smtClean="0">
                    <a:latin typeface="PT Sans" panose="020B0503020203020204" pitchFamily="34" charset="-52"/>
                  </a:rPr>
                  <a:t>а вторая - на отдельное развитие стека </a:t>
                </a:r>
                <a:r>
                  <a:rPr lang="en-US" dirty="0" smtClean="0">
                    <a:latin typeface="PT Sans" panose="020B0503020203020204" pitchFamily="34" charset="-5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]</a:t>
                </a:r>
                <a:r>
                  <a:rPr lang="ru-RU" dirty="0" smtClean="0">
                    <a:latin typeface="PT Sans" panose="020B0503020203020204" pitchFamily="34" charset="-52"/>
                  </a:rPr>
                  <a:t>.</a:t>
                </a:r>
              </a:p>
              <a:p>
                <a:pPr marL="0" indent="0">
                  <a:buNone/>
                </a:pPr>
                <a:endParaRPr lang="ru-RU" b="1" dirty="0" smtClean="0">
                  <a:latin typeface="PT Sans" panose="020B0503020203020204" pitchFamily="34" charset="-52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err="1" smtClean="0">
                <a:latin typeface="Albertus Bold" pitchFamily="50" charset="-52"/>
              </a:rPr>
              <a:t>Суперкомпиляция</a:t>
            </a:r>
            <a:r>
              <a:rPr lang="ru-RU" sz="4000" u="sng" dirty="0" smtClean="0">
                <a:latin typeface="Albertus Bold" pitchFamily="50" charset="-52"/>
              </a:rPr>
              <a:t>                              </a:t>
            </a:r>
            <a:r>
              <a:rPr lang="en-US" sz="4000" u="sng" dirty="0" smtClean="0">
                <a:latin typeface="Albertus Bold" pitchFamily="50" charset="-52"/>
              </a:rPr>
              <a:t>  |15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08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Свертка графа конфигураций. 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Обобщение.</a:t>
                </a:r>
              </a:p>
              <a:p>
                <a:pPr marL="0" indent="0">
                  <a:buNone/>
                </a:pPr>
                <a:endParaRPr lang="ru-RU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Пусть </a:t>
                </a:r>
                <a:r>
                  <a:rPr lang="ru-RU" dirty="0">
                    <a:latin typeface="PT Sans" panose="020B0503020203020204" pitchFamily="34" charset="-52"/>
                  </a:rPr>
                  <a:t>на некотором шаге построения в некоторой вершине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ru-RU" dirty="0">
                    <a:latin typeface="PT Sans" panose="020B0503020203020204" pitchFamily="34" charset="-52"/>
                  </a:rPr>
                  <a:t> имеется непустой стек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PT Sans" panose="020B0503020203020204" pitchFamily="34" charset="-52"/>
                  </a:rPr>
                  <a:t> = [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>
                    <a:latin typeface="PT Sans" panose="020B0503020203020204" pitchFamily="34" charset="-52"/>
                  </a:rPr>
                  <a:t>], </a:t>
                </a:r>
                <a:r>
                  <a:rPr lang="ru-RU" dirty="0">
                    <a:latin typeface="PT Sans" panose="020B0503020203020204" pitchFamily="34" charset="-52"/>
                  </a:rPr>
                  <a:t>где</a:t>
                </a:r>
                <a:r>
                  <a:rPr lang="en-US" dirty="0">
                    <a:latin typeface="PT Sans" panose="020B0503020203020204" pitchFamily="34" charset="-5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ru-RU" dirty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endParaRPr lang="ru-RU" dirty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PT Sans" panose="020B0503020203020204" pitchFamily="34" charset="-52"/>
                  </a:rPr>
                  <a:t>Если среди предков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ru-RU" dirty="0">
                    <a:latin typeface="PT Sans" panose="020B0503020203020204" pitchFamily="34" charset="-52"/>
                  </a:rPr>
                  <a:t> имеется</a:t>
                </a:r>
                <a:r>
                  <a:rPr lang="en-US" dirty="0">
                    <a:latin typeface="PT Sans" panose="020B0503020203020204" pitchFamily="34" charset="-52"/>
                  </a:rPr>
                  <a:t> </a:t>
                </a:r>
                <a:r>
                  <a:rPr lang="ru-RU" dirty="0" smtClean="0">
                    <a:latin typeface="PT Sans" panose="020B0503020203020204" pitchFamily="34" charset="-52"/>
                  </a:rPr>
                  <a:t>вершина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</a:t>
                </a:r>
                <a:r>
                  <a:rPr lang="ru-RU" dirty="0">
                    <a:latin typeface="PT Sans" panose="020B0503020203020204" pitchFamily="34" charset="-52"/>
                  </a:rPr>
                  <a:t>со стеком </a:t>
                </a:r>
                <a:r>
                  <a:rPr lang="en-US" dirty="0" smtClean="0">
                    <a:latin typeface="PT Sans" panose="020B0503020203020204" pitchFamily="34" charset="-5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], </a:t>
                </a:r>
                <a:r>
                  <a:rPr lang="ru-RU" dirty="0">
                    <a:latin typeface="PT Sans" panose="020B0503020203020204" pitchFamily="34" charset="-52"/>
                  </a:rPr>
                  <a:t>то </a:t>
                </a:r>
                <a:r>
                  <a:rPr lang="ru-RU" dirty="0" smtClean="0">
                    <a:latin typeface="PT Sans" panose="020B0503020203020204" pitchFamily="34" charset="-52"/>
                  </a:rPr>
                  <a:t>требуется 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обобщение</a:t>
                </a:r>
                <a:r>
                  <a:rPr lang="en-US" dirty="0" smtClean="0">
                    <a:latin typeface="PT Sans" panose="020B0503020203020204" pitchFamily="34" charset="-52"/>
                  </a:rPr>
                  <a:t>, </a:t>
                </a:r>
                <a:r>
                  <a:rPr lang="ru-RU" dirty="0" smtClean="0">
                    <a:latin typeface="PT Sans" panose="020B0503020203020204" pitchFamily="34" charset="-52"/>
                  </a:rPr>
                  <a:t>то есть вычисленный подграф с корнем в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b="1" dirty="0" smtClean="0">
                    <a:latin typeface="PT Sans" panose="020B0503020203020204" pitchFamily="34" charset="-52"/>
                  </a:rPr>
                  <a:t> </a:t>
                </a:r>
                <a:r>
                  <a:rPr lang="ru-RU" dirty="0" smtClean="0">
                    <a:latin typeface="PT Sans" panose="020B0503020203020204" pitchFamily="34" charset="-52"/>
                  </a:rPr>
                  <a:t>заменяется на </a:t>
                </a:r>
                <a:r>
                  <a:rPr lang="en-US" b="1" dirty="0" smtClean="0">
                    <a:latin typeface="PT Sans" panose="020B0503020203020204" pitchFamily="34" charset="-52"/>
                  </a:rPr>
                  <a:t>let-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вершину</a:t>
                </a:r>
                <a:r>
                  <a:rPr lang="ru-RU" dirty="0" smtClean="0">
                    <a:latin typeface="PT Sans" panose="020B0503020203020204" pitchFamily="34" charset="-52"/>
                  </a:rPr>
                  <a:t>, развитие которой начинается с</a:t>
                </a:r>
                <a:r>
                  <a:rPr lang="en-US" dirty="0" smtClean="0">
                    <a:latin typeface="PT Sans" panose="020B0503020203020204" pitchFamily="34" charset="-52"/>
                  </a:rPr>
                  <a:t> </a:t>
                </a:r>
                <a:r>
                  <a:rPr lang="ru-RU" dirty="0" smtClean="0">
                    <a:latin typeface="PT Sans" panose="020B0503020203020204" pitchFamily="34" charset="-52"/>
                  </a:rPr>
                  <a:t>вершин со стеками </a:t>
                </a:r>
                <a:r>
                  <a:rPr lang="en-US" dirty="0" smtClean="0">
                    <a:latin typeface="PT Sans" panose="020B0503020203020204" pitchFamily="34" charset="-5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] </a:t>
                </a:r>
                <a:r>
                  <a:rPr lang="ru-RU" dirty="0" smtClean="0">
                    <a:latin typeface="PT Sans" panose="020B0503020203020204" pitchFamily="34" charset="-52"/>
                  </a:rPr>
                  <a:t>и </a:t>
                </a:r>
                <a:r>
                  <a:rPr lang="en-US" dirty="0" smtClean="0">
                    <a:latin typeface="PT Sans" panose="020B0503020203020204" pitchFamily="34" charset="-5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]</a:t>
                </a:r>
                <a:r>
                  <a:rPr lang="ru-RU" dirty="0" smtClean="0">
                    <a:latin typeface="PT Sans" panose="020B0503020203020204" pitchFamily="34" charset="-52"/>
                  </a:rPr>
                  <a:t>.</a:t>
                </a:r>
                <a:endParaRPr lang="en-US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err="1" smtClean="0">
                <a:latin typeface="Albertus Bold" pitchFamily="50" charset="-52"/>
              </a:rPr>
              <a:t>Суперкомпиляция</a:t>
            </a:r>
            <a:r>
              <a:rPr lang="ru-RU" sz="4000" u="sng" dirty="0" smtClean="0">
                <a:latin typeface="Albertus Bold" pitchFamily="50" charset="-52"/>
              </a:rPr>
              <a:t>                              </a:t>
            </a:r>
            <a:r>
              <a:rPr lang="en-US" sz="4000" u="sng" dirty="0" smtClean="0">
                <a:latin typeface="Albertus Bold" pitchFamily="50" charset="-52"/>
              </a:rPr>
              <a:t>  |16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3656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Свертка графа конфигураций. </a:t>
            </a:r>
            <a:r>
              <a:rPr lang="ru-RU" b="1" dirty="0" smtClean="0">
                <a:latin typeface="PT Sans" panose="020B0503020203020204" pitchFamily="34" charset="-52"/>
              </a:rPr>
              <a:t>Обобщение.</a:t>
            </a:r>
          </a:p>
          <a:p>
            <a:pPr marL="0" indent="0">
              <a:buNone/>
            </a:pPr>
            <a:endParaRPr lang="ru-RU" dirty="0" smtClean="0">
              <a:latin typeface="PT Sans" panose="020B0503020203020204" pitchFamily="34" charset="-52"/>
            </a:endParaRPr>
          </a:p>
          <a:p>
            <a:pPr marL="0" indent="0">
              <a:buNone/>
            </a:pPr>
            <a:endParaRPr lang="ru-RU" dirty="0" smtClean="0">
              <a:latin typeface="PT Sans" panose="020B0503020203020204" pitchFamily="34" charset="-52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err="1" smtClean="0">
                <a:latin typeface="Albertus Bold" pitchFamily="50" charset="-52"/>
              </a:rPr>
              <a:t>Суперкомпиляция</a:t>
            </a:r>
            <a:r>
              <a:rPr lang="ru-RU" sz="4000" u="sng" dirty="0" smtClean="0">
                <a:latin typeface="Albertus Bold" pitchFamily="50" charset="-52"/>
              </a:rPr>
              <a:t>                              </a:t>
            </a:r>
            <a:r>
              <a:rPr lang="en-US" sz="4000" u="sng" dirty="0" smtClean="0">
                <a:latin typeface="Albertus Bold" pitchFamily="50" charset="-52"/>
              </a:rPr>
              <a:t>  |17</a:t>
            </a:r>
            <a:endParaRPr lang="ru-RU" sz="4000" u="sng" dirty="0">
              <a:latin typeface="Albertus Bold" pitchFamily="50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662238"/>
            <a:ext cx="5391150" cy="35147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815" y="3259296"/>
            <a:ext cx="4451985" cy="148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С учетом сказанного ранее, переформулируем </a:t>
            </a:r>
            <a:r>
              <a:rPr lang="ru-RU" b="1" dirty="0" smtClean="0">
                <a:latin typeface="PT Sans" panose="020B0503020203020204" pitchFamily="34" charset="-52"/>
              </a:rPr>
              <a:t>критерий полноты тестирования</a:t>
            </a:r>
            <a:r>
              <a:rPr lang="ru-RU" dirty="0" smtClean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3093353"/>
            <a:ext cx="1051560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i="1" dirty="0" smtClean="0">
                <a:latin typeface="PT Sans" panose="020B0503020203020204" pitchFamily="34" charset="-52"/>
              </a:rPr>
              <a:t>Тестирование синтаксического анализатора является полным тогда и только тогда, когда в процессе вывода слов из тестового набора окажутся посещены все ребра графа конфигураций.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err="1" smtClean="0">
                <a:latin typeface="Albertus Bold" pitchFamily="50" charset="-52"/>
              </a:rPr>
              <a:t>Суперкомпиляция</a:t>
            </a:r>
            <a:r>
              <a:rPr lang="ru-RU" sz="4000" u="sng" dirty="0" smtClean="0">
                <a:latin typeface="Albertus Bold" pitchFamily="50" charset="-52"/>
              </a:rPr>
              <a:t>                              </a:t>
            </a:r>
            <a:r>
              <a:rPr lang="en-US" sz="4000" u="sng" dirty="0" smtClean="0">
                <a:latin typeface="Albertus Bold" pitchFamily="50" charset="-52"/>
              </a:rPr>
              <a:t>  |18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782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u="sng" dirty="0">
                <a:latin typeface="Albertus Bold" pitchFamily="50" charset="-52"/>
              </a:rPr>
              <a:t>Пример 1</a:t>
            </a:r>
            <a:r>
              <a:rPr lang="ru-RU" sz="4000" u="sng" dirty="0" smtClean="0"/>
              <a:t>. </a:t>
            </a:r>
            <a:r>
              <a:rPr lang="ru-RU" sz="4000" u="sng" dirty="0" smtClean="0">
                <a:latin typeface="Albertus Bold" pitchFamily="50" charset="-52"/>
              </a:rPr>
              <a:t>Арифметические выражения </a:t>
            </a:r>
            <a:r>
              <a:rPr lang="en-US" sz="4000" u="sng" dirty="0" smtClean="0">
                <a:latin typeface="Albertus Bold" pitchFamily="50" charset="-52"/>
              </a:rPr>
              <a:t>|19</a:t>
            </a:r>
            <a:endParaRPr lang="ru-RU" sz="4000" u="sng" dirty="0">
              <a:latin typeface="Albertus Bold" pitchFamily="50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6" y="1329465"/>
            <a:ext cx="6830378" cy="55285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92059" y="2139134"/>
                <a:ext cx="3725091" cy="4453255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 smtClean="0"/>
                  <a:t>;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∷=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′+′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 </m:t>
                    </m:r>
                  </m:oMath>
                </a14:m>
                <a:r>
                  <a:rPr lang="en-US" dirty="0" smtClean="0"/>
                  <a:t>	</a:t>
                </a:r>
                <a:endParaRPr lang="ru-RU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 smtClean="0"/>
                  <a:t>;</a:t>
                </a:r>
                <a:endParaRPr lang="ru-RU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∷=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′∗′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; </m:t>
                      </m:r>
                    </m:oMath>
                  </m:oMathPara>
                </a14:m>
                <a:endParaRPr lang="ru-RU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|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(′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′)′</m:t>
                    </m:r>
                  </m:oMath>
                </a14:m>
                <a:r>
                  <a:rPr lang="en-US" b="0" dirty="0" smtClean="0"/>
                  <a:t>;</a:t>
                </a:r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2059" y="2139134"/>
                <a:ext cx="3725091" cy="4453255"/>
              </a:xfrm>
              <a:blipFill rotWithShape="0">
                <a:blip r:embed="rId3"/>
                <a:stretch>
                  <a:fillRect t="-1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69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u="sng" dirty="0" smtClean="0">
                <a:latin typeface="Albertus Bold" pitchFamily="50" charset="-52"/>
              </a:rPr>
              <a:t>Постановка задачи</a:t>
            </a:r>
            <a:r>
              <a:rPr lang="en-US" sz="4000" u="sng" dirty="0">
                <a:latin typeface="Albertus Bold" pitchFamily="50" charset="-52"/>
              </a:rPr>
              <a:t> </a:t>
            </a:r>
            <a:r>
              <a:rPr lang="en-US" sz="4000" u="sng" dirty="0" smtClean="0">
                <a:latin typeface="Albertus Bold" pitchFamily="50" charset="-52"/>
              </a:rPr>
              <a:t>                                |2</a:t>
            </a:r>
            <a:endParaRPr lang="ru-RU" sz="4000" u="sng" dirty="0">
              <a:latin typeface="Albertus Bold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Необходимо построить </a:t>
            </a:r>
            <a:r>
              <a:rPr lang="ru-RU" b="1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конечный набор тестов </a:t>
            </a:r>
            <a:r>
              <a:rPr lang="ru-RU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(строк языка) для заданной </a:t>
            </a:r>
            <a:r>
              <a:rPr lang="ru-RU" b="1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КС</a:t>
            </a:r>
            <a:r>
              <a:rPr lang="en-US" b="1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-</a:t>
            </a:r>
            <a:r>
              <a:rPr lang="ru-RU" b="1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грамматики</a:t>
            </a:r>
            <a:r>
              <a:rPr lang="ru-RU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, проверяющей </a:t>
            </a:r>
            <a:r>
              <a:rPr lang="ru-RU" b="1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всю</a:t>
            </a:r>
            <a:r>
              <a:rPr lang="ru-RU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 логику работы синтаксического анализатора.</a:t>
            </a: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endParaRPr lang="ru-RU" dirty="0" smtClean="0">
              <a:latin typeface="PT Sans" panose="020B0503020203020204" pitchFamily="34" charset="-52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В частности, далее будут рассмотрены </a:t>
            </a:r>
            <a:r>
              <a:rPr lang="en-US" b="1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LL(1)-</a:t>
            </a:r>
            <a:r>
              <a:rPr lang="ru-RU" b="1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грамматики</a:t>
            </a:r>
            <a:r>
              <a:rPr lang="ru-RU" dirty="0" smtClean="0">
                <a:latin typeface="PT Sans" panose="020B0503020203020204" pitchFamily="34" charset="-52"/>
                <a:ea typeface="Source Code Pro Medium" panose="020B050903040302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99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>
                <a:latin typeface="Albertus Bold" pitchFamily="50" charset="-52"/>
              </a:rPr>
              <a:t>Пример </a:t>
            </a:r>
            <a:r>
              <a:rPr lang="ru-RU" sz="4000" u="sng" dirty="0" smtClean="0">
                <a:latin typeface="Albertus Bold" pitchFamily="50" charset="-52"/>
              </a:rPr>
              <a:t>2</a:t>
            </a:r>
            <a:r>
              <a:rPr lang="ru-RU" sz="4000" u="sng" dirty="0" smtClean="0"/>
              <a:t>. </a:t>
            </a:r>
            <a:r>
              <a:rPr lang="ru-RU" sz="4000" u="sng" dirty="0" smtClean="0">
                <a:latin typeface="Albertus Bold" pitchFamily="50" charset="-52"/>
              </a:rPr>
              <a:t>Арифметические операторы </a:t>
            </a:r>
            <a:r>
              <a:rPr lang="en-US" sz="4000" u="sng" dirty="0" smtClean="0">
                <a:latin typeface="Albertus Bold" pitchFamily="50" charset="-52"/>
              </a:rPr>
              <a:t>|2</a:t>
            </a:r>
            <a:r>
              <a:rPr lang="ru-RU" sz="4000" u="sng" dirty="0" smtClean="0">
                <a:latin typeface="Albertus Bold" pitchFamily="50" charset="-52"/>
              </a:rPr>
              <a:t>0</a:t>
            </a:r>
            <a:endParaRPr lang="ru-RU" sz="4000" u="sng" dirty="0">
              <a:latin typeface="Albertus Bold" pitchFamily="50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92059" y="2139134"/>
                <a:ext cx="3725091" cy="445325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′;′</m:t>
                    </m:r>
                  </m:oMath>
                </a14:m>
                <a:r>
                  <a:rPr lang="en-US" dirty="0"/>
                  <a:t>;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 smtClean="0"/>
                  <a:t>;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∷=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′+′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 </m:t>
                    </m:r>
                  </m:oMath>
                </a14:m>
                <a:r>
                  <a:rPr lang="en-US" dirty="0" smtClean="0"/>
                  <a:t>	</a:t>
                </a:r>
                <a:endParaRPr lang="ru-RU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 smtClean="0"/>
                  <a:t>;</a:t>
                </a:r>
                <a:endParaRPr lang="ru-RU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∷=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′∗′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; </m:t>
                      </m:r>
                    </m:oMath>
                  </m:oMathPara>
                </a14:m>
                <a:endParaRPr lang="ru-RU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|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(′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′)′</m:t>
                    </m:r>
                  </m:oMath>
                </a14:m>
                <a:r>
                  <a:rPr lang="en-US" b="0" dirty="0" smtClean="0"/>
                  <a:t>;</a:t>
                </a:r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2059" y="2139134"/>
                <a:ext cx="3725091" cy="4453255"/>
              </a:xfrm>
              <a:blipFill rotWithShape="0"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704114" y="3522881"/>
            <a:ext cx="459812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 smtClean="0">
                <a:latin typeface="PT Sans" panose="020B0503020203020204" pitchFamily="34" charset="-52"/>
              </a:rPr>
              <a:t>Сгенерированный граф в файле:</a:t>
            </a:r>
          </a:p>
          <a:p>
            <a:r>
              <a:rPr lang="en-US" sz="2400" dirty="0" err="1" smtClean="0">
                <a:latin typeface="PT Sans" panose="020B0503020203020204" pitchFamily="34" charset="-52"/>
                <a:hlinkClick r:id="rId3" action="ppaction://hlinkfile"/>
              </a:rPr>
              <a:t>operator.svg</a:t>
            </a:r>
            <a:endParaRPr lang="ru-RU" sz="2400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677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>
                <a:latin typeface="Albertus Bold" pitchFamily="50" charset="-52"/>
              </a:rPr>
              <a:t>Пример 3</a:t>
            </a:r>
            <a:r>
              <a:rPr lang="ru-RU" sz="4000" u="sng" dirty="0" smtClean="0"/>
              <a:t>. </a:t>
            </a:r>
            <a:r>
              <a:rPr lang="en-US" sz="4000" u="sng" dirty="0" smtClean="0">
                <a:latin typeface="Albertus Bold" pitchFamily="50" charset="-52"/>
              </a:rPr>
              <a:t>JSON                                   |2</a:t>
            </a:r>
            <a:r>
              <a:rPr lang="en-US" sz="4000" u="sng" dirty="0">
                <a:latin typeface="Albertus Bold" pitchFamily="50" charset="-52"/>
              </a:rPr>
              <a:t>1</a:t>
            </a:r>
            <a:endParaRPr lang="ru-RU" sz="4000" u="sng" dirty="0">
              <a:latin typeface="Albertus Bold" pitchFamily="50" charset="-5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132714"/>
            <a:ext cx="9048206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i="1" dirty="0" err="1">
                <a:latin typeface="Cambria Math" panose="02040503050406030204" pitchFamily="18" charset="0"/>
              </a:rPr>
              <a:t>object</a:t>
            </a:r>
            <a:r>
              <a:rPr lang="ru-RU" altLang="ru-RU" sz="2400" i="1" dirty="0">
                <a:latin typeface="Cambria Math" panose="02040503050406030204" pitchFamily="18" charset="0"/>
              </a:rPr>
              <a:t> ::= '{' </a:t>
            </a:r>
            <a:r>
              <a:rPr lang="ru-RU" altLang="ru-RU" sz="2400" i="1" dirty="0" err="1">
                <a:latin typeface="Cambria Math" panose="02040503050406030204" pitchFamily="18" charset="0"/>
              </a:rPr>
              <a:t>pair</a:t>
            </a:r>
            <a:r>
              <a:rPr lang="ru-RU" altLang="ru-RU" sz="2400" i="1" dirty="0">
                <a:latin typeface="Cambria Math" panose="02040503050406030204" pitchFamily="18" charset="0"/>
              </a:rPr>
              <a:t> (',' </a:t>
            </a:r>
            <a:r>
              <a:rPr lang="ru-RU" altLang="ru-RU" sz="2400" i="1" dirty="0" err="1">
                <a:latin typeface="Cambria Math" panose="02040503050406030204" pitchFamily="18" charset="0"/>
              </a:rPr>
              <a:t>pair</a:t>
            </a:r>
            <a:r>
              <a:rPr lang="ru-RU" altLang="ru-RU" sz="2400" i="1" dirty="0">
                <a:latin typeface="Cambria Math" panose="02040503050406030204" pitchFamily="18" charset="0"/>
              </a:rPr>
              <a:t>)* 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'}';</a:t>
            </a:r>
            <a:endParaRPr lang="en-US" altLang="ru-RU" sz="2400" i="1" dirty="0" smtClean="0"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i="1" dirty="0" err="1" smtClean="0">
                <a:latin typeface="Cambria Math" panose="02040503050406030204" pitchFamily="18" charset="0"/>
              </a:rPr>
              <a:t>json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 </a:t>
            </a:r>
            <a:r>
              <a:rPr lang="ru-RU" altLang="ru-RU" sz="2400" i="1" dirty="0">
                <a:latin typeface="Cambria Math" panose="02040503050406030204" pitchFamily="18" charset="0"/>
              </a:rPr>
              <a:t>::= </a:t>
            </a:r>
            <a:r>
              <a:rPr lang="ru-RU" altLang="ru-RU" sz="2400" i="1" dirty="0" err="1">
                <a:latin typeface="Cambria Math" panose="02040503050406030204" pitchFamily="18" charset="0"/>
              </a:rPr>
              <a:t>object</a:t>
            </a:r>
            <a:r>
              <a:rPr lang="ru-RU" altLang="ru-RU" sz="2400" i="1" dirty="0">
                <a:latin typeface="Cambria Math" panose="02040503050406030204" pitchFamily="18" charset="0"/>
              </a:rPr>
              <a:t> | </a:t>
            </a:r>
            <a:r>
              <a:rPr lang="ru-RU" altLang="ru-RU" sz="2400" i="1" dirty="0" err="1">
                <a:latin typeface="Cambria Math" panose="02040503050406030204" pitchFamily="18" charset="0"/>
              </a:rPr>
              <a:t>array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;</a:t>
            </a:r>
            <a:endParaRPr lang="en-US" altLang="ru-RU" sz="2400" i="1" dirty="0" smtClean="0"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i="1" dirty="0" err="1" smtClean="0">
                <a:latin typeface="Cambria Math" panose="02040503050406030204" pitchFamily="18" charset="0"/>
              </a:rPr>
              <a:t>pair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 </a:t>
            </a:r>
            <a:r>
              <a:rPr lang="ru-RU" altLang="ru-RU" sz="2400" i="1" dirty="0">
                <a:latin typeface="Cambria Math" panose="02040503050406030204" pitchFamily="18" charset="0"/>
              </a:rPr>
              <a:t>::= STRING ':' </a:t>
            </a:r>
            <a:r>
              <a:rPr lang="ru-RU" altLang="ru-RU" sz="2400" i="1" dirty="0" err="1">
                <a:latin typeface="Cambria Math" panose="02040503050406030204" pitchFamily="18" charset="0"/>
              </a:rPr>
              <a:t>value</a:t>
            </a:r>
            <a:r>
              <a:rPr lang="ru-RU" altLang="ru-RU" sz="2400" i="1" dirty="0">
                <a:latin typeface="Cambria Math" panose="02040503050406030204" pitchFamily="18" charset="0"/>
              </a:rPr>
              <a:t> ;</a:t>
            </a:r>
            <a:br>
              <a:rPr lang="ru-RU" altLang="ru-RU" sz="2400" i="1" dirty="0">
                <a:latin typeface="Cambria Math" panose="02040503050406030204" pitchFamily="18" charset="0"/>
              </a:rPr>
            </a:br>
            <a:r>
              <a:rPr lang="ru-RU" altLang="ru-RU" sz="2400" i="1" dirty="0" err="1">
                <a:latin typeface="Cambria Math" panose="02040503050406030204" pitchFamily="18" charset="0"/>
              </a:rPr>
              <a:t>array</a:t>
            </a:r>
            <a:r>
              <a:rPr lang="ru-RU" altLang="ru-RU" sz="2400" i="1" dirty="0">
                <a:latin typeface="Cambria Math" panose="02040503050406030204" pitchFamily="18" charset="0"/>
              </a:rPr>
              <a:t> ::= '[' </a:t>
            </a:r>
            <a:r>
              <a:rPr lang="ru-RU" altLang="ru-RU" sz="2400" i="1" dirty="0" err="1">
                <a:latin typeface="Cambria Math" panose="02040503050406030204" pitchFamily="18" charset="0"/>
              </a:rPr>
              <a:t>value</a:t>
            </a:r>
            <a:r>
              <a:rPr lang="ru-RU" altLang="ru-RU" sz="2400" i="1" dirty="0">
                <a:latin typeface="Cambria Math" panose="02040503050406030204" pitchFamily="18" charset="0"/>
              </a:rPr>
              <a:t> (',' </a:t>
            </a:r>
            <a:r>
              <a:rPr lang="ru-RU" altLang="ru-RU" sz="2400" i="1" dirty="0" err="1">
                <a:latin typeface="Cambria Math" panose="02040503050406030204" pitchFamily="18" charset="0"/>
              </a:rPr>
              <a:t>value</a:t>
            </a:r>
            <a:r>
              <a:rPr lang="ru-RU" altLang="ru-RU" sz="2400" i="1" dirty="0">
                <a:latin typeface="Cambria Math" panose="02040503050406030204" pitchFamily="18" charset="0"/>
              </a:rPr>
              <a:t>)* 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']';</a:t>
            </a:r>
            <a:endParaRPr lang="en-US" altLang="ru-RU" sz="2400" i="1" dirty="0" smtClean="0"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i="1" dirty="0" err="1" smtClean="0">
                <a:latin typeface="Cambria Math" panose="02040503050406030204" pitchFamily="18" charset="0"/>
              </a:rPr>
              <a:t>value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 </a:t>
            </a:r>
            <a:r>
              <a:rPr lang="ru-RU" altLang="ru-RU" sz="2400" i="1" dirty="0">
                <a:latin typeface="Cambria Math" panose="02040503050406030204" pitchFamily="18" charset="0"/>
              </a:rPr>
              <a:t>::= STRING |   </a:t>
            </a:r>
            <a:endParaRPr lang="en-US" altLang="ru-RU" sz="2400" i="1" dirty="0"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i="1" dirty="0" smtClean="0">
                <a:latin typeface="Cambria Math" panose="02040503050406030204" pitchFamily="18" charset="0"/>
              </a:rPr>
              <a:t>	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NUMBER </a:t>
            </a:r>
            <a:r>
              <a:rPr lang="ru-RU" altLang="ru-RU" sz="2400" i="1" dirty="0">
                <a:latin typeface="Cambria Math" panose="02040503050406030204" pitchFamily="18" charset="0"/>
              </a:rPr>
              <a:t>|   </a:t>
            </a:r>
            <a:endParaRPr lang="en-US" altLang="ru-RU" sz="2400" i="1" dirty="0" smtClean="0"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i="1" dirty="0">
                <a:latin typeface="Cambria Math" panose="02040503050406030204" pitchFamily="18" charset="0"/>
              </a:rPr>
              <a:t>	</a:t>
            </a:r>
            <a:r>
              <a:rPr lang="ru-RU" altLang="ru-RU" sz="2400" i="1" dirty="0" err="1" smtClean="0">
                <a:latin typeface="Cambria Math" panose="02040503050406030204" pitchFamily="18" charset="0"/>
              </a:rPr>
              <a:t>object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 </a:t>
            </a:r>
            <a:r>
              <a:rPr lang="ru-RU" altLang="ru-RU" sz="2400" i="1" dirty="0">
                <a:latin typeface="Cambria Math" panose="02040503050406030204" pitchFamily="18" charset="0"/>
              </a:rPr>
              <a:t>|   </a:t>
            </a:r>
            <a:endParaRPr lang="en-US" altLang="ru-RU" sz="2400" i="1" dirty="0" smtClean="0"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i="1" dirty="0">
                <a:latin typeface="Cambria Math" panose="02040503050406030204" pitchFamily="18" charset="0"/>
              </a:rPr>
              <a:t>	</a:t>
            </a:r>
            <a:r>
              <a:rPr lang="ru-RU" altLang="ru-RU" sz="2400" i="1" dirty="0" err="1" smtClean="0">
                <a:latin typeface="Cambria Math" panose="02040503050406030204" pitchFamily="18" charset="0"/>
              </a:rPr>
              <a:t>array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 </a:t>
            </a:r>
            <a:r>
              <a:rPr lang="ru-RU" altLang="ru-RU" sz="2400" i="1" dirty="0">
                <a:latin typeface="Cambria Math" panose="02040503050406030204" pitchFamily="18" charset="0"/>
              </a:rPr>
              <a:t>| </a:t>
            </a:r>
            <a:endParaRPr lang="en-US" altLang="ru-RU" sz="2400" i="1" dirty="0" smtClean="0"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i="1" dirty="0">
                <a:latin typeface="Cambria Math" panose="02040503050406030204" pitchFamily="18" charset="0"/>
              </a:rPr>
              <a:t>	</a:t>
            </a:r>
            <a:r>
              <a:rPr lang="en-US" altLang="ru-RU" sz="2400" i="1" dirty="0" smtClean="0">
                <a:latin typeface="Cambria Math" panose="02040503050406030204" pitchFamily="18" charset="0"/>
              </a:rPr>
              <a:t>‘t</a:t>
            </a:r>
            <a:r>
              <a:rPr lang="ru-RU" altLang="ru-RU" sz="2400" i="1" dirty="0" err="1" smtClean="0">
                <a:latin typeface="Cambria Math" panose="02040503050406030204" pitchFamily="18" charset="0"/>
              </a:rPr>
              <a:t>rue</a:t>
            </a:r>
            <a:r>
              <a:rPr lang="en-US" altLang="ru-RU" sz="2400" i="1" dirty="0" smtClean="0">
                <a:latin typeface="Cambria Math" panose="02040503050406030204" pitchFamily="18" charset="0"/>
              </a:rPr>
              <a:t>’|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  </a:t>
            </a:r>
            <a:r>
              <a:rPr lang="en-US" altLang="ru-RU" sz="2400" i="1" dirty="0" smtClean="0">
                <a:latin typeface="Cambria Math" panose="02040503050406030204" pitchFamily="18" charset="0"/>
              </a:rPr>
              <a:t>‘</a:t>
            </a:r>
            <a:r>
              <a:rPr lang="ru-RU" altLang="ru-RU" sz="2400" i="1" dirty="0" err="1" smtClean="0">
                <a:latin typeface="Cambria Math" panose="02040503050406030204" pitchFamily="18" charset="0"/>
              </a:rPr>
              <a:t>false</a:t>
            </a:r>
            <a:r>
              <a:rPr lang="ru-RU" altLang="ru-RU" sz="2400" i="1" dirty="0" smtClean="0">
                <a:latin typeface="Cambria Math" panose="02040503050406030204" pitchFamily="18" charset="0"/>
              </a:rPr>
              <a:t>'| </a:t>
            </a:r>
            <a:endParaRPr lang="en-US" altLang="ru-RU" sz="2400" i="1" dirty="0"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i="1" dirty="0" smtClean="0">
                <a:latin typeface="Cambria Math" panose="02040503050406030204" pitchFamily="18" charset="0"/>
              </a:rPr>
              <a:t>	</a:t>
            </a:r>
            <a:r>
              <a:rPr lang="ru-RU" altLang="ru-RU" sz="2400" i="1" dirty="0" err="1" smtClean="0">
                <a:latin typeface="Cambria Math" panose="02040503050406030204" pitchFamily="18" charset="0"/>
              </a:rPr>
              <a:t>null</a:t>
            </a:r>
            <a:r>
              <a:rPr lang="ru-RU" altLang="ru-RU" sz="2400" i="1" dirty="0">
                <a:latin typeface="Cambria Math" panose="02040503050406030204" pitchFamily="18" charset="0"/>
              </a:rPr>
              <a:t>';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4114" y="3522881"/>
            <a:ext cx="459812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 smtClean="0">
                <a:latin typeface="PT Sans" panose="020B0503020203020204" pitchFamily="34" charset="-52"/>
              </a:rPr>
              <a:t>Сгенерированный граф в файле:</a:t>
            </a:r>
          </a:p>
          <a:p>
            <a:r>
              <a:rPr lang="en-US" sz="2400" dirty="0" err="1" smtClean="0">
                <a:latin typeface="PT Sans" panose="020B0503020203020204" pitchFamily="34" charset="-52"/>
                <a:hlinkClick r:id="rId2" action="ppaction://hlinkfile"/>
              </a:rPr>
              <a:t>json.svg</a:t>
            </a:r>
            <a:endParaRPr lang="ru-RU" sz="2400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1353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Дальнейшее развитие:</a:t>
            </a:r>
          </a:p>
          <a:p>
            <a:pPr marL="0" indent="0">
              <a:buNone/>
            </a:pPr>
            <a:endParaRPr lang="ru-RU" dirty="0">
              <a:latin typeface="PT Sans" panose="020B0503020203020204" pitchFamily="34" charset="-52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PT Sans" panose="020B0503020203020204" pitchFamily="34" charset="-52"/>
              </a:rPr>
              <a:t>Восстановление при ошибках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PT Sans" panose="020B0503020203020204" pitchFamily="34" charset="-52"/>
              </a:rPr>
              <a:t>Генерация остаточной грамматики</a:t>
            </a:r>
            <a:endParaRPr lang="ru-RU" dirty="0">
              <a:latin typeface="PT Sans" panose="020B0503020203020204" pitchFamily="34" charset="-52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PT Sans" panose="020B0503020203020204" pitchFamily="34" charset="-52"/>
              </a:rPr>
              <a:t>Поиск минимального набора тестов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smtClean="0">
                <a:latin typeface="Albertus Bold" pitchFamily="50" charset="-52"/>
              </a:rPr>
              <a:t>Заключение                              </a:t>
            </a:r>
            <a:r>
              <a:rPr lang="en-US" sz="4000" u="sng" dirty="0" smtClean="0">
                <a:latin typeface="Albertus Bold" pitchFamily="50" charset="-52"/>
              </a:rPr>
              <a:t>  </a:t>
            </a:r>
            <a:r>
              <a:rPr lang="ru-RU" sz="4000" u="sng" dirty="0" smtClean="0">
                <a:latin typeface="Albertus Bold" pitchFamily="50" charset="-52"/>
              </a:rPr>
              <a:t>       </a:t>
            </a:r>
            <a:r>
              <a:rPr lang="en-US" sz="4000" u="sng" dirty="0" smtClean="0">
                <a:latin typeface="Albertus Bold" pitchFamily="50" charset="-52"/>
              </a:rPr>
              <a:t>|</a:t>
            </a:r>
            <a:r>
              <a:rPr lang="ru-RU" sz="4000" u="sng" dirty="0" smtClean="0">
                <a:latin typeface="Albertus Bold" pitchFamily="50" charset="-52"/>
              </a:rPr>
              <a:t>22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33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68436"/>
            <a:ext cx="10515600" cy="2798036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latin typeface="PT Sans" panose="020B0503020203020204" pitchFamily="34" charset="-52"/>
              </a:rPr>
              <a:t>Благодарю за внимание!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smtClean="0">
                <a:latin typeface="Albertus Bold" pitchFamily="50" charset="-52"/>
              </a:rPr>
              <a:t>Заключение                              </a:t>
            </a:r>
            <a:r>
              <a:rPr lang="en-US" sz="4000" u="sng" dirty="0" smtClean="0">
                <a:latin typeface="Albertus Bold" pitchFamily="50" charset="-52"/>
              </a:rPr>
              <a:t>  </a:t>
            </a:r>
            <a:r>
              <a:rPr lang="ru-RU" sz="4000" u="sng" dirty="0" smtClean="0">
                <a:latin typeface="Albertus Bold" pitchFamily="50" charset="-52"/>
              </a:rPr>
              <a:t>       </a:t>
            </a:r>
            <a:r>
              <a:rPr lang="en-US" sz="4000" u="sng" dirty="0" smtClean="0">
                <a:latin typeface="Albertus Bold" pitchFamily="50" charset="-52"/>
              </a:rPr>
              <a:t>|</a:t>
            </a:r>
            <a:r>
              <a:rPr lang="ru-RU" sz="4000" u="sng" dirty="0" smtClean="0">
                <a:latin typeface="Albertus Bold" pitchFamily="50" charset="-52"/>
              </a:rPr>
              <a:t>23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51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u="sng" dirty="0" smtClean="0">
                <a:latin typeface="Albertus Bold" pitchFamily="50" charset="-52"/>
              </a:rPr>
              <a:t>КС-грамматика</a:t>
            </a:r>
            <a:r>
              <a:rPr lang="en-US" sz="4000" u="sng" dirty="0" smtClean="0">
                <a:latin typeface="Albertus Bold" pitchFamily="50" charset="-52"/>
              </a:rPr>
              <a:t>                                      |3</a:t>
            </a:r>
            <a:endParaRPr lang="ru-RU" sz="4000" u="sng" dirty="0">
              <a:latin typeface="Albertus Bold" pitchFamily="50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Контекстно свободная грамматика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– </a:t>
                </a:r>
                <a:r>
                  <a:rPr lang="ru-RU" dirty="0" smtClean="0">
                    <a:latin typeface="PT Sans" panose="020B0503020203020204" pitchFamily="34" charset="-52"/>
                  </a:rPr>
                  <a:t> кортеж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, </a:t>
                </a:r>
                <a:r>
                  <a:rPr lang="ru-RU" dirty="0" smtClean="0">
                    <a:latin typeface="PT Sans" panose="020B0503020203020204" pitchFamily="34" charset="-52"/>
                  </a:rPr>
                  <a:t>где:</a:t>
                </a:r>
                <a:endParaRPr lang="en-US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endParaRPr lang="ru-RU" dirty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 – </a:t>
                </a:r>
                <a:r>
                  <a:rPr lang="ru-RU" dirty="0" smtClean="0">
                    <a:latin typeface="PT Sans" panose="020B0503020203020204" pitchFamily="34" charset="-52"/>
                  </a:rPr>
                  <a:t>множество нетерминальных символов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 – </a:t>
                </a:r>
                <a:r>
                  <a:rPr lang="ru-RU" dirty="0" smtClean="0">
                    <a:latin typeface="PT Sans" panose="020B0503020203020204" pitchFamily="34" charset="-52"/>
                  </a:rPr>
                  <a:t>множество терминальных символов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 – </a:t>
                </a:r>
                <a:r>
                  <a:rPr lang="ru-RU" dirty="0" smtClean="0">
                    <a:latin typeface="PT Sans" panose="020B0503020203020204" pitchFamily="34" charset="-52"/>
                  </a:rPr>
                  <a:t>набор правил вывода: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, </a:t>
                </a:r>
                <a:r>
                  <a:rPr lang="ru-RU" i="1" dirty="0" smtClean="0">
                    <a:latin typeface="PT Sans" panose="020B0503020203020204" pitchFamily="34" charset="-52"/>
                  </a:rPr>
                  <a:t>где</a:t>
                </a:r>
                <a:r>
                  <a:rPr lang="ru-RU" dirty="0" smtClean="0">
                    <a:latin typeface="PT Sans" panose="020B0503020203020204" pitchFamily="34" charset="-5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ru-RU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 – </a:t>
                </a:r>
                <a:r>
                  <a:rPr lang="ru-RU" dirty="0" smtClean="0">
                    <a:latin typeface="PT Sans" panose="020B0503020203020204" pitchFamily="34" charset="-52"/>
                  </a:rPr>
                  <a:t>стартовое правило вывода (аксиома)</a:t>
                </a:r>
                <a:endParaRPr lang="en-US" dirty="0" smtClean="0">
                  <a:latin typeface="PT Sans" panose="020B0503020203020204" pitchFamily="34" charset="-52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80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49644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b="1" dirty="0" smtClean="0">
                    <a:latin typeface="PT Sans" panose="020B0503020203020204" pitchFamily="34" charset="-52"/>
                  </a:rPr>
                  <a:t>Пример</a:t>
                </a:r>
                <a:r>
                  <a:rPr lang="ru-RU" dirty="0" smtClean="0">
                    <a:latin typeface="PT Sans" panose="020B0503020203020204" pitchFamily="34" charset="-52"/>
                  </a:rPr>
                  <a:t>. Грамматика арифметических выражений: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 smtClean="0"/>
                  <a:t>;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∷=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′+′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 </m:t>
                    </m:r>
                  </m:oMath>
                </a14:m>
                <a:r>
                  <a:rPr lang="en-US" dirty="0" smtClean="0"/>
                  <a:t>		</a:t>
                </a:r>
                <a:r>
                  <a:rPr lang="ru-RU" dirty="0" smtClean="0"/>
                  <a:t>Пример выводимой цепочки:</a:t>
                </a:r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 smtClean="0"/>
                  <a:t>;</a:t>
                </a:r>
                <a:r>
                  <a:rPr lang="ru-RU" b="0" dirty="0" smtClean="0"/>
                  <a:t>	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∷=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′∗′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; 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∷=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|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(′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′)′</m:t>
                    </m:r>
                  </m:oMath>
                </a14:m>
                <a:r>
                  <a:rPr lang="en-US" b="0" dirty="0" smtClean="0"/>
                  <a:t>;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49644"/>
              </a:xfrm>
              <a:blipFill rotWithShape="0">
                <a:blip r:embed="rId2"/>
                <a:stretch>
                  <a:fillRect l="-1217" t="-1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smtClean="0">
                <a:latin typeface="Albertus Bold" pitchFamily="50" charset="-52"/>
              </a:rPr>
              <a:t>КС-грамматика</a:t>
            </a:r>
            <a:r>
              <a:rPr lang="en-US" sz="4000" u="sng" dirty="0" smtClean="0">
                <a:latin typeface="Albertus Bold" pitchFamily="50" charset="-52"/>
              </a:rPr>
              <a:t>                                      |</a:t>
            </a:r>
            <a:r>
              <a:rPr lang="ru-RU" sz="4000" u="sng" dirty="0" smtClean="0">
                <a:latin typeface="Albertus Bold" pitchFamily="50" charset="-52"/>
              </a:rPr>
              <a:t>4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706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49644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Множества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𝑭𝑰𝑹𝑺𝑻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𝑭𝑶𝑳𝑳𝑶𝑾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связаны с грамматикой языка и позволяют построить 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таблицу предсказывающего разбора</a:t>
                </a:r>
                <a:r>
                  <a:rPr lang="ru-RU" dirty="0" smtClean="0">
                    <a:latin typeface="PT Sans" panose="020B0503020203020204" pitchFamily="34" charset="-52"/>
                  </a:rPr>
                  <a:t>. </a:t>
                </a:r>
                <a:endParaRPr lang="en-US" dirty="0" smtClean="0">
                  <a:latin typeface="PT Sans" panose="020B0503020203020204" pitchFamily="34" charset="-5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latin typeface="PT Sans" panose="020B0503020203020204" pitchFamily="34" charset="-5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𝑭𝑰𝑹𝑺𝑻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-</a:t>
                </a:r>
                <a:r>
                  <a:rPr lang="ru-RU" dirty="0" smtClean="0">
                    <a:latin typeface="PT Sans" panose="020B0503020203020204" pitchFamily="34" charset="-52"/>
                  </a:rPr>
                  <a:t> множество терминалов, с которых начинаются цепочки, выводимые из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. </a:t>
                </a:r>
                <a:endParaRPr lang="en-US" dirty="0" smtClean="0">
                  <a:latin typeface="PT Sans" panose="020B0503020203020204" pitchFamily="34" charset="-5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dirty="0" smtClean="0">
                  <a:latin typeface="PT Sans" panose="020B0503020203020204" pitchFamily="34" charset="-5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𝑶𝑳𝑳𝑶𝑾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>
                    <a:latin typeface="PT Sans" panose="020B0503020203020204" pitchFamily="34" charset="-52"/>
                  </a:rPr>
                  <a:t> </a:t>
                </a:r>
                <a:r>
                  <a:rPr lang="en-US" dirty="0" smtClean="0">
                    <a:latin typeface="PT Sans" panose="020B0503020203020204" pitchFamily="34" charset="-52"/>
                  </a:rPr>
                  <a:t>-</a:t>
                </a:r>
                <a:r>
                  <a:rPr lang="ru-RU" dirty="0" smtClean="0">
                    <a:latin typeface="PT Sans" panose="020B0503020203020204" pitchFamily="34" charset="-52"/>
                  </a:rPr>
                  <a:t> множество терминалов таких, что существует вывод вида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⇒∗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𝒖𝑿𝒂𝒗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. </a:t>
                </a:r>
                <a:endParaRPr lang="en-US" dirty="0" smtClean="0">
                  <a:latin typeface="PT Sans" panose="020B0503020203020204" pitchFamily="34" charset="-52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49644"/>
              </a:xfrm>
              <a:blipFill rotWithShape="0">
                <a:blip r:embed="rId2"/>
                <a:stretch>
                  <a:fillRect l="-1217" t="-1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u="sng" dirty="0" smtClean="0">
                <a:latin typeface="Albertus Bold" pitchFamily="50" charset="-52"/>
              </a:rPr>
              <a:t>КС-грамматика</a:t>
            </a:r>
            <a:r>
              <a:rPr lang="en-US" sz="4000" u="sng" dirty="0" smtClean="0">
                <a:latin typeface="Albertus Bold" pitchFamily="50" charset="-52"/>
              </a:rPr>
              <a:t>                                      |</a:t>
            </a:r>
            <a:r>
              <a:rPr lang="ru-RU" sz="4000" u="sng" dirty="0" smtClean="0">
                <a:latin typeface="Albertus Bold" pitchFamily="50" charset="-52"/>
              </a:rPr>
              <a:t>5</a:t>
            </a:r>
            <a:endParaRPr lang="ru-RU" sz="4000" u="sng" dirty="0">
              <a:latin typeface="Albertus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5771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latin typeface="Albertus Bold" pitchFamily="50" charset="-52"/>
              </a:rPr>
              <a:t>LL(1)-</a:t>
            </a:r>
            <a:r>
              <a:rPr lang="ru-RU" sz="4000" b="1" u="sng" dirty="0" smtClean="0">
                <a:latin typeface="Albertus Bold" pitchFamily="50" charset="-52"/>
              </a:rPr>
              <a:t>грамматика</a:t>
            </a:r>
            <a:r>
              <a:rPr lang="en-US" sz="4000" b="1" u="sng" dirty="0">
                <a:latin typeface="Albertus Bold" pitchFamily="50" charset="-52"/>
              </a:rPr>
              <a:t> </a:t>
            </a:r>
            <a:r>
              <a:rPr lang="en-US" sz="4000" b="1" u="sng" dirty="0" smtClean="0">
                <a:latin typeface="Albertus Bold" pitchFamily="50" charset="-52"/>
              </a:rPr>
              <a:t>                               |</a:t>
            </a:r>
            <a:r>
              <a:rPr lang="ru-RU" sz="4000" b="1" u="sng" dirty="0" smtClean="0">
                <a:latin typeface="Albertus Bold" pitchFamily="50" charset="-52"/>
              </a:rPr>
              <a:t>6</a:t>
            </a:r>
            <a:endParaRPr lang="ru-RU" sz="4000" b="1" u="sng" dirty="0">
              <a:latin typeface="Albertus Bold" pitchFamily="50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37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Грамматика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является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𝑳𝑳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, </a:t>
                </a:r>
                <a:r>
                  <a:rPr lang="ru-RU" dirty="0" smtClean="0">
                    <a:latin typeface="PT Sans" panose="020B0503020203020204" pitchFamily="34" charset="-52"/>
                  </a:rPr>
                  <a:t>если для любого правила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PT Sans" panose="020B0503020203020204" pitchFamily="34" charset="-52"/>
                  </a:rPr>
                  <a:t>в</a:t>
                </a:r>
                <a:r>
                  <a:rPr lang="ru-RU" dirty="0" smtClean="0">
                    <a:latin typeface="PT Sans" panose="020B0503020203020204" pitchFamily="34" charset="-52"/>
                  </a:rPr>
                  <a:t>ыполняется:</a:t>
                </a:r>
              </a:p>
              <a:p>
                <a:pPr marL="0" indent="0">
                  <a:buNone/>
                </a:pPr>
                <a:endParaRPr lang="ru-RU" dirty="0">
                  <a:latin typeface="PT Sans" panose="020B0503020203020204" pitchFamily="34" charset="-52"/>
                </a:endParaRPr>
              </a:p>
              <a:p>
                <a:pPr marL="514350" indent="-514350">
                  <a:buAutoNum type="arabicPeriod"/>
                </a:pPr>
                <a:r>
                  <a:rPr lang="ru-RU" b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>
                  <a:latin typeface="PT Sans" panose="020B0503020203020204" pitchFamily="34" charset="-52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ru-RU" b="1" dirty="0" smtClean="0"/>
                  <a:t> </a:t>
                </a:r>
                <a:r>
                  <a:rPr lang="ru-RU" i="1" dirty="0" smtClean="0"/>
                  <a:t>Если 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i="1" dirty="0" smtClean="0">
                    <a:latin typeface="PT Sans" panose="020B0503020203020204" pitchFamily="34" charset="-52"/>
                  </a:rPr>
                  <a:t>то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𝐹𝑂𝐿𝐿𝑂𝑊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∅</m:t>
                    </m:r>
                  </m:oMath>
                </a14:m>
                <a:endParaRPr lang="ru-RU" dirty="0" smtClean="0">
                  <a:latin typeface="PT Sans" panose="020B0503020203020204" pitchFamily="34" charset="-52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ru-RU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endParaRPr lang="ru-RU" dirty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Предварительно в грамматике устраняют 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левую рекурсию </a:t>
                </a:r>
                <a:r>
                  <a:rPr lang="ru-RU" dirty="0" smtClean="0">
                    <a:latin typeface="PT Sans" panose="020B0503020203020204" pitchFamily="34" charset="-52"/>
                  </a:rPr>
                  <a:t>и выполняют 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левую факторизацию</a:t>
                </a:r>
                <a:r>
                  <a:rPr lang="ru-RU" dirty="0" smtClean="0">
                    <a:latin typeface="PT Sans" panose="020B0503020203020204" pitchFamily="34" charset="-52"/>
                  </a:rPr>
                  <a:t>.</a:t>
                </a:r>
                <a:endParaRPr lang="en-US" dirty="0" smtClean="0">
                  <a:latin typeface="PT Sans" panose="020B0503020203020204" pitchFamily="34" charset="-52"/>
                </a:endParaRPr>
              </a:p>
              <a:p>
                <a:pPr marL="514350" indent="-514350">
                  <a:buAutoNum type="arabicPeriod"/>
                </a:pPr>
                <a:endParaRPr lang="en-US" dirty="0" smtClean="0">
                  <a:latin typeface="PT Sans" panose="020B0503020203020204" pitchFamily="34" charset="-52"/>
                </a:endParaRPr>
              </a:p>
              <a:p>
                <a:pPr marL="514350" indent="-514350">
                  <a:buAutoNum type="arabicPeriod"/>
                </a:pPr>
                <a:endParaRPr lang="en-US" dirty="0" smtClean="0">
                  <a:latin typeface="PT Sans" panose="020B0503020203020204" pitchFamily="34" charset="-52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3714"/>
              </a:xfrm>
              <a:blipFill rotWithShape="0">
                <a:blip r:embed="rId2"/>
                <a:stretch>
                  <a:fillRect l="-1217" t="-2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3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Albertus Bold" pitchFamily="50" charset="-52"/>
              </a:rPr>
              <a:t>LL(1)-</a:t>
            </a:r>
            <a:r>
              <a:rPr lang="ru-RU" sz="4000" b="1" u="sng" dirty="0" smtClean="0">
                <a:latin typeface="Albertus Bold" pitchFamily="50" charset="-52"/>
              </a:rPr>
              <a:t>грамматика</a:t>
            </a:r>
            <a:r>
              <a:rPr lang="en-US" sz="4000" b="1" u="sng" dirty="0">
                <a:latin typeface="Albertus Bold" pitchFamily="50" charset="-52"/>
              </a:rPr>
              <a:t> </a:t>
            </a:r>
            <a:r>
              <a:rPr lang="en-US" sz="4000" b="1" u="sng" dirty="0" smtClean="0">
                <a:latin typeface="Albertus Bold" pitchFamily="50" charset="-52"/>
              </a:rPr>
              <a:t>                               |</a:t>
            </a:r>
            <a:r>
              <a:rPr lang="ru-RU" sz="4000" b="1" u="sng" dirty="0" smtClean="0">
                <a:latin typeface="Albertus Bold" pitchFamily="50" charset="-52"/>
              </a:rPr>
              <a:t>7</a:t>
            </a:r>
            <a:endParaRPr lang="ru-RU" sz="4000" b="1" u="sng" dirty="0">
              <a:latin typeface="Albertus Bold" pitchFamily="50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27947"/>
            <a:ext cx="9585670" cy="22113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37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>
                    <a:latin typeface="PT Sans" panose="020B0503020203020204" pitchFamily="34" charset="-52"/>
                  </a:rPr>
                  <a:t>Используя множества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𝑭𝑰𝑹𝑺𝑻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𝑭𝑶𝑳𝑳𝑶𝑾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>
                    <a:latin typeface="PT Sans" panose="020B0503020203020204" pitchFamily="34" charset="-52"/>
                  </a:rPr>
                  <a:t> строим таблицу предсказывающего разбора.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𝑬𝑹𝑹𝑶𝑹</m:t>
                    </m:r>
                  </m:oMath>
                </a14:m>
                <a:r>
                  <a:rPr lang="en-US" dirty="0" smtClean="0">
                    <a:latin typeface="PT Sans" panose="020B0503020203020204" pitchFamily="34" charset="-52"/>
                  </a:rPr>
                  <a:t> – </a:t>
                </a:r>
                <a:r>
                  <a:rPr lang="ru-RU" dirty="0" smtClean="0">
                    <a:latin typeface="PT Sans" panose="020B0503020203020204" pitchFamily="34" charset="-52"/>
                  </a:rPr>
                  <a:t>недопустимый переход, </a:t>
                </a:r>
                <a:r>
                  <a:rPr lang="ru-RU" b="1" dirty="0" smtClean="0">
                    <a:latin typeface="PT Sans" panose="020B0503020203020204" pitchFamily="34" charset="-52"/>
                  </a:rPr>
                  <a:t>синтаксическая ошибка</a:t>
                </a:r>
                <a:r>
                  <a:rPr lang="ru-RU" dirty="0" smtClean="0">
                    <a:latin typeface="PT Sans" panose="020B0503020203020204" pitchFamily="34" charset="-52"/>
                  </a:rPr>
                  <a:t>.</a:t>
                </a:r>
              </a:p>
              <a:p>
                <a:pPr marL="0" indent="0">
                  <a:buNone/>
                </a:pPr>
                <a:endParaRPr lang="ru-RU" dirty="0" smtClean="0">
                  <a:latin typeface="PT Sans" panose="020B0503020203020204" pitchFamily="34" charset="-52"/>
                </a:endParaRPr>
              </a:p>
              <a:p>
                <a:pPr marL="0" indent="0">
                  <a:buNone/>
                </a:pPr>
                <a:r>
                  <a:rPr lang="ru-RU" b="1" dirty="0" smtClean="0">
                    <a:latin typeface="PT Sans" panose="020B0503020203020204" pitchFamily="34" charset="-52"/>
                  </a:rPr>
                  <a:t>Пример. </a:t>
                </a:r>
                <a:r>
                  <a:rPr lang="ru-RU" dirty="0" smtClean="0">
                    <a:latin typeface="PT Sans" panose="020B0503020203020204" pitchFamily="34" charset="-52"/>
                  </a:rPr>
                  <a:t>Грамматика арифметических выражений:</a:t>
                </a:r>
                <a:endParaRPr lang="en-US" b="1" dirty="0" smtClean="0">
                  <a:latin typeface="PT Sans" panose="020B0503020203020204" pitchFamily="34" charset="-52"/>
                </a:endParaRPr>
              </a:p>
            </p:txBody>
          </p:sp>
        </mc:Choice>
        <mc:Fallback xmlns=""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3714"/>
              </a:xfrm>
              <a:blipFill rotWithShape="0">
                <a:blip r:embed="rId4"/>
                <a:stretch>
                  <a:fillRect l="-1217" t="-2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88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Albertus Bold" pitchFamily="50" charset="-52"/>
              </a:rPr>
              <a:t>LL(1)-</a:t>
            </a:r>
            <a:r>
              <a:rPr lang="ru-RU" sz="4000" b="1" u="sng" dirty="0" smtClean="0">
                <a:latin typeface="Albertus Bold" pitchFamily="50" charset="-52"/>
              </a:rPr>
              <a:t>грамматика</a:t>
            </a:r>
            <a:r>
              <a:rPr lang="en-US" sz="4000" b="1" u="sng" dirty="0">
                <a:latin typeface="Albertus Bold" pitchFamily="50" charset="-52"/>
              </a:rPr>
              <a:t> </a:t>
            </a:r>
            <a:r>
              <a:rPr lang="en-US" sz="4000" b="1" u="sng" dirty="0" smtClean="0">
                <a:latin typeface="Albertus Bold" pitchFamily="50" charset="-52"/>
              </a:rPr>
              <a:t>                               |</a:t>
            </a:r>
            <a:r>
              <a:rPr lang="ru-RU" sz="4000" b="1" u="sng" dirty="0" smtClean="0">
                <a:latin typeface="Albertus Bold" pitchFamily="50" charset="-52"/>
              </a:rPr>
              <a:t>8</a:t>
            </a:r>
            <a:endParaRPr lang="ru-RU" sz="4000" b="1" u="sng" dirty="0">
              <a:latin typeface="Albertus Bold" pitchFamily="50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925"/>
            <a:ext cx="5683273" cy="4191414"/>
          </a:xfrm>
          <a:prstGeom prst="rect">
            <a:avLst/>
          </a:prstGeom>
        </p:spPr>
      </p:pic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371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Структура предсказывающего анализатора:</a:t>
            </a:r>
            <a:endParaRPr lang="en-US" dirty="0" smtClean="0">
              <a:latin typeface="PT Sans" panose="020B0503020203020204" pitchFamily="34" charset="-52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1994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u="sng" dirty="0">
                <a:latin typeface="Albertus Bold" pitchFamily="50" charset="-52"/>
              </a:rPr>
              <a:t>Критерий полноты </a:t>
            </a:r>
            <a:r>
              <a:rPr lang="ru-RU" sz="4000" u="sng" dirty="0" smtClean="0">
                <a:latin typeface="Albertus Bold" pitchFamily="50" charset="-52"/>
              </a:rPr>
              <a:t>тестирования</a:t>
            </a:r>
            <a:r>
              <a:rPr lang="en-US" sz="4000" u="sng" dirty="0" smtClean="0">
                <a:latin typeface="Albertus Bold" pitchFamily="50" charset="-52"/>
              </a:rPr>
              <a:t>          |</a:t>
            </a:r>
            <a:r>
              <a:rPr lang="ru-RU" sz="4000" u="sng" dirty="0" smtClean="0">
                <a:latin typeface="Albertus Bold" pitchFamily="50" charset="-52"/>
              </a:rPr>
              <a:t>9</a:t>
            </a:r>
            <a:endParaRPr lang="ru-RU" sz="4000" u="sng" dirty="0">
              <a:latin typeface="Albertus Bold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5692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</a:rPr>
              <a:t>Критерии, по которым проводится классификация всех возможных вариантов выполнения программы с точки зрения проверки правильности </a:t>
            </a:r>
            <a:r>
              <a:rPr lang="ru-RU" dirty="0" smtClean="0">
                <a:latin typeface="PT Sans" panose="020B0503020203020204" pitchFamily="34" charset="-52"/>
              </a:rPr>
              <a:t>программы – </a:t>
            </a:r>
            <a:r>
              <a:rPr lang="ru-RU" b="1" dirty="0" smtClean="0">
                <a:latin typeface="PT Sans" panose="020B0503020203020204" pitchFamily="34" charset="-52"/>
              </a:rPr>
              <a:t>критерии </a:t>
            </a:r>
            <a:r>
              <a:rPr lang="ru-RU" b="1" dirty="0">
                <a:latin typeface="PT Sans" panose="020B0503020203020204" pitchFamily="34" charset="-52"/>
              </a:rPr>
              <a:t>полноты тестирования</a:t>
            </a:r>
            <a:r>
              <a:rPr lang="ru-RU" dirty="0" smtClean="0">
                <a:latin typeface="PT Sans" panose="020B0503020203020204" pitchFamily="34" charset="-52"/>
              </a:rPr>
              <a:t>.</a:t>
            </a:r>
          </a:p>
          <a:p>
            <a:pPr marL="0" indent="0">
              <a:buNone/>
            </a:pPr>
            <a:endParaRPr lang="ru-RU" dirty="0" smtClean="0">
              <a:latin typeface="PT Sans" panose="020B0503020203020204" pitchFamily="34" charset="-52"/>
            </a:endParaRPr>
          </a:p>
          <a:p>
            <a:pPr marL="0" indent="0">
              <a:buNone/>
            </a:pPr>
            <a:r>
              <a:rPr lang="ru-RU" dirty="0" smtClean="0">
                <a:latin typeface="PT Sans" panose="020B0503020203020204" pitchFamily="34" charset="-52"/>
              </a:rPr>
              <a:t>Критерий полноты тестирования (первое приближение):</a:t>
            </a:r>
            <a:endParaRPr lang="ru-RU" dirty="0">
              <a:latin typeface="PT Sans" panose="020B0503020203020204" pitchFamily="3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4617485"/>
            <a:ext cx="105156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i="1" dirty="0" smtClean="0">
                <a:latin typeface="PT Sans" panose="020B0503020203020204" pitchFamily="34" charset="-52"/>
              </a:rPr>
              <a:t>Тестирование синтаксического анализатора является полным тогда и только тогда, когда в процессе вывода слов из тестового набора окажутся посещены все ячейки таблицы предсказывающего разбора.</a:t>
            </a:r>
          </a:p>
        </p:txBody>
      </p:sp>
    </p:spTree>
    <p:extLst>
      <p:ext uri="{BB962C8B-B14F-4D97-AF65-F5344CB8AC3E}">
        <p14:creationId xmlns:p14="http://schemas.microsoft.com/office/powerpoint/2010/main" val="422906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693</Words>
  <Application>Microsoft Office PowerPoint</Application>
  <PresentationFormat>Широкоэкранный</PresentationFormat>
  <Paragraphs>141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1" baseType="lpstr">
      <vt:lpstr>Albertus Bold</vt:lpstr>
      <vt:lpstr>Arial</vt:lpstr>
      <vt:lpstr>Calibri</vt:lpstr>
      <vt:lpstr>Calibri Light</vt:lpstr>
      <vt:lpstr>Cambria Math</vt:lpstr>
      <vt:lpstr>PT Sans</vt:lpstr>
      <vt:lpstr>Source Code Pro Medium</vt:lpstr>
      <vt:lpstr>Тема Office</vt:lpstr>
      <vt:lpstr>СУПЕРКОМПИЛЯЦИЯ  LL(1)-ГРАММАТИК </vt:lpstr>
      <vt:lpstr>Постановка задачи                                 |2</vt:lpstr>
      <vt:lpstr>КС-грамматика                                      |3</vt:lpstr>
      <vt:lpstr>КС-грамматика                                      |4</vt:lpstr>
      <vt:lpstr>КС-грамматика                                      |5</vt:lpstr>
      <vt:lpstr>LL(1)-грамматика                                |6</vt:lpstr>
      <vt:lpstr>LL(1)-грамматика                                |7</vt:lpstr>
      <vt:lpstr>LL(1)-грамматика                                |8</vt:lpstr>
      <vt:lpstr>Критерий полноты тестирования          |9</vt:lpstr>
      <vt:lpstr>Граф состояний                                   |10</vt:lpstr>
      <vt:lpstr>Граф состояний                                   |11</vt:lpstr>
      <vt:lpstr>Граф состояний                                   |12</vt:lpstr>
      <vt:lpstr>Суперкомпиляция                                |13</vt:lpstr>
      <vt:lpstr>Суперкомпиляция                                |14</vt:lpstr>
      <vt:lpstr>Суперкомпиляция                                |15</vt:lpstr>
      <vt:lpstr>Суперкомпиляция                                |16</vt:lpstr>
      <vt:lpstr>Суперкомпиляция                                |17</vt:lpstr>
      <vt:lpstr>Суперкомпиляция                                |18</vt:lpstr>
      <vt:lpstr>Пример 1. Арифметические выражения |19</vt:lpstr>
      <vt:lpstr>Пример 2. Арифметические операторы |20</vt:lpstr>
      <vt:lpstr>Пример 3. JSON                                   |21</vt:lpstr>
      <vt:lpstr>Заключение                                       |22</vt:lpstr>
      <vt:lpstr>Заключение                                       |23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СУПЕРКОМПИЛЯЦИЯ LL(1)-ГРАММАТИК  и её применение для генерации тестов синтаксического анализа</dc:title>
  <dc:creator>Sergey</dc:creator>
  <cp:lastModifiedBy>Sergey</cp:lastModifiedBy>
  <cp:revision>241</cp:revision>
  <dcterms:created xsi:type="dcterms:W3CDTF">2018-06-04T14:11:04Z</dcterms:created>
  <dcterms:modified xsi:type="dcterms:W3CDTF">2018-06-08T01:44:28Z</dcterms:modified>
</cp:coreProperties>
</file>