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81" r:id="rId6"/>
    <p:sldId id="259" r:id="rId7"/>
    <p:sldId id="262" r:id="rId8"/>
    <p:sldId id="260" r:id="rId9"/>
    <p:sldId id="261" r:id="rId10"/>
    <p:sldId id="263" r:id="rId11"/>
    <p:sldId id="269" r:id="rId12"/>
    <p:sldId id="265" r:id="rId13"/>
    <p:sldId id="267" r:id="rId14"/>
    <p:sldId id="273" r:id="rId15"/>
    <p:sldId id="272" r:id="rId16"/>
    <p:sldId id="282" r:id="rId17"/>
    <p:sldId id="284" r:id="rId18"/>
    <p:sldId id="271" r:id="rId19"/>
    <p:sldId id="268" r:id="rId20"/>
    <p:sldId id="276" r:id="rId21"/>
    <p:sldId id="275" r:id="rId22"/>
    <p:sldId id="283" r:id="rId23"/>
    <p:sldId id="28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47F8-8F26-4303-B72B-2DE34C3C26F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DDD7-9B62-4255-9458-727220A99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DDD7-9B62-4255-9458-727220A995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6BFD-C536-4E19-99B4-5891DE8B8D7E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operator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json.sv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36873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lbertus Bold" pitchFamily="50" charset="-52"/>
              </a:rPr>
              <a:t>СУПЕРКОМПИЛЯЦИЯ </a:t>
            </a:r>
            <a:br>
              <a:rPr lang="ru-RU" sz="4000" dirty="0" smtClean="0">
                <a:latin typeface="Albertus Bold" pitchFamily="50" charset="-52"/>
              </a:rPr>
            </a:br>
            <a:r>
              <a:rPr lang="ru-RU" sz="4000" dirty="0" smtClean="0">
                <a:latin typeface="Albertus Bold" pitchFamily="50" charset="-52"/>
              </a:rPr>
              <a:t>LL(1)-ГРАММАТИК </a:t>
            </a:r>
            <a:endParaRPr lang="ru-RU" b="1" dirty="0">
              <a:latin typeface="Albertus Bold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03863"/>
            <a:ext cx="9144000" cy="404513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lbertus Bold" pitchFamily="50" charset="-52"/>
              </a:rPr>
              <a:t>Автор: Сергей Головань</a:t>
            </a:r>
          </a:p>
          <a:p>
            <a:r>
              <a:rPr lang="ru-RU" sz="2000" dirty="0" smtClean="0">
                <a:latin typeface="Albertus Bold" pitchFamily="50" charset="-52"/>
              </a:rPr>
              <a:t>Руководитель: Александр Коновалов</a:t>
            </a:r>
          </a:p>
          <a:p>
            <a:endParaRPr lang="ru-RU" dirty="0"/>
          </a:p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МГТУ им. Н.Э.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Баумана</a:t>
            </a:r>
            <a:endParaRPr lang="ru-RU" sz="1400" dirty="0" smtClean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14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|1</a:t>
            </a:r>
            <a:r>
              <a:rPr lang="ru-RU" sz="4000" u="sng" dirty="0" smtClean="0">
                <a:latin typeface="Albertus Bold" pitchFamily="50" charset="-52"/>
              </a:rPr>
              <a:t>0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2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Рассматривая процесс работы анализатора, можно представить его в виде графа (в общем случае бесконечного):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2" y="3265763"/>
            <a:ext cx="10526264" cy="28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Состояние – </a:t>
            </a:r>
            <a:r>
              <a:rPr lang="ru-RU" dirty="0" smtClean="0">
                <a:latin typeface="PT Sans" panose="020B0503020203020204" pitchFamily="34" charset="-52"/>
              </a:rPr>
              <a:t>вершина в графе, описываемая состоянием магазина.</a:t>
            </a: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en-US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Состояния</a:t>
            </a:r>
            <a:r>
              <a:rPr lang="ru-RU" b="1" dirty="0" smtClean="0">
                <a:latin typeface="PT Sans" panose="020B0503020203020204" pitchFamily="34" charset="-52"/>
              </a:rPr>
              <a:t> </a:t>
            </a:r>
            <a:r>
              <a:rPr lang="en-US" b="1" dirty="0" smtClean="0">
                <a:latin typeface="PT Sans" panose="020B0503020203020204" pitchFamily="34" charset="-52"/>
              </a:rPr>
              <a:t>A </a:t>
            </a:r>
            <a:r>
              <a:rPr lang="ru-RU" dirty="0" smtClean="0">
                <a:latin typeface="PT Sans" panose="020B0503020203020204" pitchFamily="34" charset="-52"/>
              </a:rPr>
              <a:t>и</a:t>
            </a:r>
            <a:r>
              <a:rPr lang="ru-RU" b="1" dirty="0" smtClean="0">
                <a:latin typeface="PT Sans" panose="020B0503020203020204" pitchFamily="34" charset="-52"/>
              </a:rPr>
              <a:t> </a:t>
            </a:r>
            <a:r>
              <a:rPr lang="en-US" b="1" dirty="0" smtClean="0">
                <a:latin typeface="PT Sans" panose="020B0503020203020204" pitchFamily="34" charset="-52"/>
              </a:rPr>
              <a:t>B </a:t>
            </a:r>
            <a:r>
              <a:rPr lang="ru-RU" b="1" dirty="0" smtClean="0">
                <a:latin typeface="PT Sans" panose="020B0503020203020204" pitchFamily="34" charset="-52"/>
              </a:rPr>
              <a:t>эквивалентны, </a:t>
            </a:r>
            <a:r>
              <a:rPr lang="ru-RU" dirty="0" smtClean="0">
                <a:latin typeface="PT Sans" panose="020B0503020203020204" pitchFamily="34" charset="-52"/>
              </a:rPr>
              <a:t>если их магазины совпадают</a:t>
            </a:r>
            <a:r>
              <a:rPr lang="ru-RU" b="1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Транзитный переход </a:t>
            </a:r>
            <a:r>
              <a:rPr lang="ru-RU" dirty="0" smtClean="0">
                <a:latin typeface="PT Sans" panose="020B0503020203020204" pitchFamily="34" charset="-52"/>
              </a:rPr>
              <a:t>– переход магазина из состояния </a:t>
            </a:r>
            <a:r>
              <a:rPr lang="en-US" b="1" dirty="0" smtClean="0">
                <a:latin typeface="PT Sans" panose="020B0503020203020204" pitchFamily="34" charset="-52"/>
              </a:rPr>
              <a:t>A</a:t>
            </a:r>
            <a:r>
              <a:rPr lang="en-US" dirty="0" smtClean="0">
                <a:latin typeface="PT Sans" panose="020B0503020203020204" pitchFamily="34" charset="-52"/>
              </a:rPr>
              <a:t> </a:t>
            </a:r>
            <a:r>
              <a:rPr lang="ru-RU" dirty="0" smtClean="0">
                <a:latin typeface="PT Sans" panose="020B0503020203020204" pitchFamily="34" charset="-52"/>
              </a:rPr>
              <a:t>в состояние </a:t>
            </a:r>
            <a:r>
              <a:rPr lang="en-US" b="1" dirty="0" smtClean="0">
                <a:latin typeface="PT Sans" panose="020B0503020203020204" pitchFamily="34" charset="-52"/>
              </a:rPr>
              <a:t>B</a:t>
            </a:r>
            <a:r>
              <a:rPr lang="en-US" dirty="0" smtClean="0">
                <a:latin typeface="PT Sans" panose="020B0503020203020204" pitchFamily="34" charset="-52"/>
              </a:rPr>
              <a:t>, </a:t>
            </a:r>
            <a:r>
              <a:rPr lang="ru-RU" dirty="0" smtClean="0">
                <a:latin typeface="PT Sans" panose="020B0503020203020204" pitchFamily="34" charset="-52"/>
              </a:rPr>
              <a:t>при котором входной символ не потребляется.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Выполняя удаление транзитных узлов в графе, а также образуя циклы к эквивалентным вершинам, получаем </a:t>
            </a:r>
            <a:r>
              <a:rPr lang="ru-RU" b="1" dirty="0" smtClean="0">
                <a:latin typeface="PT Sans" panose="020B0503020203020204" pitchFamily="34" charset="-52"/>
              </a:rPr>
              <a:t>граф состояний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|1</a:t>
            </a:r>
            <a:r>
              <a:rPr lang="ru-RU" sz="4000" u="sng" dirty="0" smtClean="0">
                <a:latin typeface="Albertus Bold" pitchFamily="50" charset="-52"/>
              </a:rPr>
              <a:t>1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67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|1</a:t>
            </a:r>
            <a:r>
              <a:rPr lang="ru-RU" sz="4000" u="sng" dirty="0" smtClean="0">
                <a:latin typeface="Albertus Bold" pitchFamily="50" charset="-52"/>
              </a:rPr>
              <a:t>2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47" y="1339920"/>
            <a:ext cx="6941646" cy="55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</a:t>
            </a:r>
            <a:r>
              <a:rPr lang="ru-RU" sz="4000" u="sng" dirty="0" smtClean="0">
                <a:latin typeface="Albertus Bold" pitchFamily="50" charset="-52"/>
              </a:rPr>
              <a:t>3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анализа и преобразования программ, основанный на следующих действиях: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Построение дерева конфигураций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Свертка дерева в граф конфигураций (</a:t>
            </a:r>
            <a:r>
              <a:rPr lang="ru-RU" b="1" dirty="0" smtClean="0"/>
              <a:t>вложение</a:t>
            </a:r>
            <a:r>
              <a:rPr lang="ru-RU" dirty="0" smtClean="0"/>
              <a:t>, </a:t>
            </a:r>
            <a:r>
              <a:rPr lang="ru-RU" b="1" dirty="0" smtClean="0"/>
              <a:t>обобщение</a:t>
            </a:r>
            <a:r>
              <a:rPr lang="ru-RU" dirty="0" smtClean="0"/>
              <a:t>)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Построение остаточной программы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Применительно к синтаксическому анализу, </a:t>
            </a:r>
            <a:r>
              <a:rPr lang="ru-RU" b="1" dirty="0" smtClean="0"/>
              <a:t>граф конфигураций</a:t>
            </a:r>
            <a:r>
              <a:rPr lang="ru-RU" dirty="0" smtClean="0"/>
              <a:t> есть </a:t>
            </a:r>
            <a:r>
              <a:rPr lang="ru-RU" b="1" dirty="0" smtClean="0"/>
              <a:t>свернутый</a:t>
            </a:r>
            <a:r>
              <a:rPr lang="ru-RU" dirty="0" smtClean="0"/>
              <a:t> </a:t>
            </a:r>
            <a:r>
              <a:rPr lang="ru-RU" b="1" dirty="0" smtClean="0"/>
              <a:t>граф состояний </a:t>
            </a:r>
            <a:r>
              <a:rPr lang="ru-RU" dirty="0" smtClean="0"/>
              <a:t>автомата с магазинной памятью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Свертка графа конфигураций. 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Вложение</a:t>
            </a:r>
            <a:r>
              <a:rPr lang="ru-RU" dirty="0" smtClean="0">
                <a:latin typeface="PT Sans" panose="020B0503020203020204" pitchFamily="34" charset="-52"/>
              </a:rPr>
              <a:t> – выделение уже вычисленной ранее части данной конфигурации (элементов стека).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Обобщение </a:t>
            </a:r>
            <a:r>
              <a:rPr lang="ru-RU" dirty="0" smtClean="0">
                <a:latin typeface="PT Sans" panose="020B0503020203020204" pitchFamily="34" charset="-52"/>
              </a:rPr>
              <a:t>– сведение к «более общей» конфигурации.</a:t>
            </a:r>
            <a:endParaRPr lang="en-US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en-US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b="1" dirty="0" smtClean="0">
                <a:latin typeface="PT Sans" panose="020B0503020203020204" pitchFamily="34" charset="-52"/>
              </a:rPr>
              <a:t>Let-</a:t>
            </a:r>
            <a:r>
              <a:rPr lang="ru-RU" b="1" dirty="0" smtClean="0">
                <a:latin typeface="PT Sans" panose="020B0503020203020204" pitchFamily="34" charset="-52"/>
              </a:rPr>
              <a:t>вершина</a:t>
            </a:r>
            <a:r>
              <a:rPr lang="en-US" b="1" dirty="0" smtClean="0">
                <a:latin typeface="PT Sans" panose="020B0503020203020204" pitchFamily="34" charset="-52"/>
              </a:rPr>
              <a:t> </a:t>
            </a:r>
            <a:r>
              <a:rPr lang="en-US" dirty="0" smtClean="0">
                <a:latin typeface="PT Sans" panose="020B0503020203020204" pitchFamily="34" charset="-52"/>
              </a:rPr>
              <a:t>–</a:t>
            </a:r>
            <a:r>
              <a:rPr lang="ru-RU" dirty="0" smtClean="0">
                <a:latin typeface="PT Sans" panose="020B0503020203020204" pitchFamily="34" charset="-52"/>
              </a:rPr>
              <a:t> вершина графа конфигураций, из которой исходят два ребра, каждое из которых развивается согласно вложению или обобщению.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</a:t>
            </a:r>
            <a:r>
              <a:rPr lang="ru-RU" sz="4000" u="sng" dirty="0" smtClean="0">
                <a:latin typeface="Albertus Bold" pitchFamily="50" charset="-52"/>
              </a:rPr>
              <a:t>4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5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Вложение.</a:t>
                </a:r>
              </a:p>
              <a:p>
                <a:pPr marL="0" indent="0">
                  <a:buNone/>
                </a:pPr>
                <a:endParaRPr lang="ru-RU" b="1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где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имеется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вершина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заменяется </a:t>
                </a:r>
                <a:r>
                  <a:rPr lang="en-US" b="1" dirty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вершиной</a:t>
                </a:r>
                <a:r>
                  <a:rPr lang="en-US" dirty="0" smtClean="0">
                    <a:latin typeface="PT Sans" panose="020B0503020203020204" pitchFamily="34" charset="-52"/>
                  </a:rPr>
                  <a:t>,</a:t>
                </a:r>
                <a:r>
                  <a:rPr lang="ru-RU" dirty="0" smtClean="0">
                    <a:latin typeface="PT Sans" panose="020B0503020203020204" pitchFamily="34" charset="-52"/>
                  </a:rPr>
                  <a:t> одна ветвь которых ссылается 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вторая - на отдельное развитие стека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b="1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|15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8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</a:t>
                </a:r>
                <a:r>
                  <a:rPr lang="ru-RU" dirty="0">
                    <a:latin typeface="PT Sans" panose="020B0503020203020204" pitchFamily="34" charset="-52"/>
                  </a:rPr>
                  <a:t>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где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>
                    <a:latin typeface="PT Sans" panose="020B0503020203020204" pitchFamily="34" charset="-52"/>
                  </a:rPr>
                  <a:t>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то </a:t>
                </a:r>
                <a:r>
                  <a:rPr lang="ru-RU" dirty="0" smtClean="0">
                    <a:latin typeface="PT Sans" panose="020B0503020203020204" pitchFamily="34" charset="-52"/>
                  </a:rPr>
                  <a:t>требуется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есть вычисленный подграф с корнем 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заменяется на </a:t>
                </a:r>
                <a:r>
                  <a:rPr lang="en-US" b="1" dirty="0" smtClean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вершину</a:t>
                </a:r>
                <a:r>
                  <a:rPr lang="ru-RU" dirty="0" smtClean="0">
                    <a:latin typeface="PT Sans" panose="020B0503020203020204" pitchFamily="34" charset="-52"/>
                  </a:rPr>
                  <a:t>, развитие которой начинается с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 со стеками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 </a:t>
                </a:r>
                <a:r>
                  <a:rPr lang="ru-RU" dirty="0" smtClean="0">
                    <a:latin typeface="PT Sans" panose="020B0503020203020204" pitchFamily="34" charset="-52"/>
                  </a:rPr>
                  <a:t>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|16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6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Свертка графа конфигураций. </a:t>
            </a:r>
            <a:r>
              <a:rPr lang="ru-RU" b="1" dirty="0" smtClean="0">
                <a:latin typeface="PT Sans" panose="020B0503020203020204" pitchFamily="34" charset="-52"/>
              </a:rPr>
              <a:t>Обобщение.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|17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662238"/>
            <a:ext cx="5391150" cy="3514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15" y="3259296"/>
            <a:ext cx="4451985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 учетом сказанного ранее, переформулируем </a:t>
            </a:r>
            <a:r>
              <a:rPr lang="ru-RU" b="1" dirty="0" smtClean="0">
                <a:latin typeface="PT Sans" panose="020B0503020203020204" pitchFamily="34" charset="-52"/>
              </a:rPr>
              <a:t>критерий 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093353"/>
            <a:ext cx="105156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ребра графа конфигураций.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|18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82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1</a:t>
            </a:r>
            <a:r>
              <a:rPr lang="ru-RU" sz="4000" u="sng" dirty="0" smtClean="0"/>
              <a:t>. </a:t>
            </a:r>
            <a:r>
              <a:rPr lang="ru-RU" sz="4000" u="sng" dirty="0" smtClean="0">
                <a:latin typeface="Albertus Bold" pitchFamily="50" charset="-52"/>
              </a:rPr>
              <a:t>Арифметические выражения </a:t>
            </a:r>
            <a:r>
              <a:rPr lang="en-US" sz="4000" u="sng" dirty="0" smtClean="0">
                <a:latin typeface="Albertus Bold" pitchFamily="50" charset="-52"/>
              </a:rPr>
              <a:t>|19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  <a:blipFill rotWithShape="0"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50" y="2818038"/>
            <a:ext cx="6591584" cy="20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Постановка задачи</a:t>
            </a:r>
            <a:r>
              <a:rPr lang="en-US" sz="4000" u="sng" dirty="0">
                <a:latin typeface="Albertus Bold" pitchFamily="50" charset="-52"/>
              </a:rPr>
              <a:t> </a:t>
            </a:r>
            <a:r>
              <a:rPr lang="en-US" sz="4000" u="sng" dirty="0" smtClean="0">
                <a:latin typeface="Albertus Bold" pitchFamily="50" charset="-52"/>
              </a:rPr>
              <a:t>                                |2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Необходимо построить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конечный набор тестов 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(строк языка) для заданной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КС</a:t>
            </a:r>
            <a:r>
              <a:rPr lang="en-US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-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, проверяющей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всю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 логику работы синтаксического анализатора.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В частности, далее будут рассмотрены </a:t>
            </a:r>
            <a:r>
              <a:rPr lang="en-US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LL(1)-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</a:t>
            </a:r>
            <a:r>
              <a:rPr lang="ru-RU" sz="4000" u="sng" dirty="0" smtClean="0">
                <a:latin typeface="Albertus Bold" pitchFamily="50" charset="-52"/>
              </a:rPr>
              <a:t>2</a:t>
            </a:r>
            <a:r>
              <a:rPr lang="ru-RU" sz="4000" u="sng" dirty="0" smtClean="0"/>
              <a:t>. </a:t>
            </a:r>
            <a:r>
              <a:rPr lang="ru-RU" sz="4000" u="sng" dirty="0" smtClean="0">
                <a:latin typeface="Albertus Bold" pitchFamily="50" charset="-52"/>
              </a:rPr>
              <a:t>Арифметические операторы </a:t>
            </a:r>
            <a:r>
              <a:rPr lang="en-US" sz="4000" u="sng" dirty="0" smtClean="0">
                <a:latin typeface="Albertus Bold" pitchFamily="50" charset="-52"/>
              </a:rPr>
              <a:t>|2</a:t>
            </a:r>
            <a:r>
              <a:rPr lang="ru-RU" sz="4000" u="sng" dirty="0" smtClean="0">
                <a:latin typeface="Albertus Bold" pitchFamily="50" charset="-52"/>
              </a:rPr>
              <a:t>0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′;′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  <a:blipFill rotWithShape="0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04114" y="3522881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3" action="ppaction://hlinkfile"/>
              </a:rPr>
              <a:t>operator.svg</a:t>
            </a:r>
            <a:endParaRPr lang="ru-RU" sz="24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677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3</a:t>
            </a:r>
            <a:r>
              <a:rPr lang="ru-RU" sz="4000" u="sng" dirty="0" smtClean="0"/>
              <a:t>. </a:t>
            </a:r>
            <a:r>
              <a:rPr lang="en-US" sz="4000" u="sng" dirty="0" smtClean="0">
                <a:latin typeface="Albertus Bold" pitchFamily="50" charset="-52"/>
              </a:rPr>
              <a:t>JSON                                   |2</a:t>
            </a:r>
            <a:r>
              <a:rPr lang="en-US" sz="4000" u="sng" dirty="0">
                <a:latin typeface="Albertus Bold" pitchFamily="50" charset="-52"/>
              </a:rPr>
              <a:t>1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132714"/>
            <a:ext cx="9048206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::= '{'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'}';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json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|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pair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':'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;</a:t>
            </a:r>
            <a:br>
              <a:rPr lang="ru-RU" altLang="ru-RU" sz="2400" i="1" dirty="0">
                <a:latin typeface="Cambria Math" panose="02040503050406030204" pitchFamily="18" charset="0"/>
              </a:rPr>
            </a:b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>
                <a:latin typeface="Cambria Math" panose="02040503050406030204" pitchFamily="18" charset="0"/>
              </a:rPr>
              <a:t> ::= '['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']';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value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|  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NUMBER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‘t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rue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’|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 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false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'|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null</a:t>
            </a:r>
            <a:r>
              <a:rPr lang="ru-RU" altLang="ru-RU" sz="2400" i="1" dirty="0">
                <a:latin typeface="Cambria Math" panose="02040503050406030204" pitchFamily="18" charset="0"/>
              </a:rPr>
              <a:t>';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114" y="3522881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2" action="ppaction://hlinkfile"/>
              </a:rPr>
              <a:t>json.svg</a:t>
            </a:r>
            <a:endParaRPr lang="ru-RU" sz="24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135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Дальнейшее развитие: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Восстановление при ошибках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Генерация остаточной грамматики</a:t>
            </a:r>
            <a:endParaRPr lang="ru-RU" dirty="0">
              <a:latin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Поиск минимального набора тестов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22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8436"/>
            <a:ext cx="10515600" cy="279803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Благодарю за внимание!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23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|3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Контекстно свободная грамматика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– </a:t>
                </a:r>
                <a:r>
                  <a:rPr lang="ru-RU" dirty="0" smtClean="0">
                    <a:latin typeface="PT Sans" panose="020B0503020203020204" pitchFamily="34" charset="-52"/>
                  </a:rPr>
                  <a:t> кортеж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где: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множество нетерминальных символов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множество терминальных символов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набор правил вывода: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i="1" dirty="0" smtClean="0">
                    <a:latin typeface="PT Sans" panose="020B0503020203020204" pitchFamily="34" charset="-52"/>
                  </a:rPr>
                  <a:t>где</a:t>
                </a:r>
                <a:r>
                  <a:rPr lang="ru-RU" dirty="0" smtClean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стартовое правило вывода (аксиома)</a:t>
                </a: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</a:t>
                </a:r>
                <a:r>
                  <a:rPr lang="ru-RU" dirty="0" smtClean="0">
                    <a:latin typeface="PT Sans" panose="020B0503020203020204" pitchFamily="34" charset="-52"/>
                  </a:rPr>
                  <a:t>. Грамматика арифметических выражений: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ru-RU" dirty="0" smtClean="0"/>
                  <a:t>Пример выводимой цепочки: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r>
                  <a:rPr lang="ru-RU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  <a:blipFill rotWithShape="0">
                <a:blip r:embed="rId2"/>
                <a:stretch>
                  <a:fillRect l="-1217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|</a:t>
            </a:r>
            <a:r>
              <a:rPr lang="ru-RU" sz="4000" u="sng" dirty="0" smtClean="0">
                <a:latin typeface="Albertus Bold" pitchFamily="50" charset="-52"/>
              </a:rPr>
              <a:t>4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0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связаны с грамматикой языка и позволяют построить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таблицу предсказывающего разбора</a:t>
                </a:r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-</a:t>
                </a:r>
                <a:r>
                  <a:rPr lang="ru-RU" dirty="0" smtClean="0">
                    <a:latin typeface="PT Sans" panose="020B0503020203020204" pitchFamily="34" charset="-52"/>
                  </a:rPr>
                  <a:t> множество терминалов, с которых начинаются цепочки, выводимые из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latin typeface="PT Sans" panose="020B0503020203020204" pitchFamily="34" charset="-52"/>
                  </a:rPr>
                  <a:t> </a:t>
                </a:r>
                <a:r>
                  <a:rPr lang="en-US" dirty="0" smtClean="0">
                    <a:latin typeface="PT Sans" panose="020B0503020203020204" pitchFamily="34" charset="-52"/>
                  </a:rPr>
                  <a:t>-</a:t>
                </a:r>
                <a:r>
                  <a:rPr lang="ru-RU" dirty="0" smtClean="0">
                    <a:latin typeface="PT Sans" panose="020B0503020203020204" pitchFamily="34" charset="-52"/>
                  </a:rPr>
                  <a:t> множество терминалов таких, что существует вывод вида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𝒖𝑿𝒂𝒗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  <a:blipFill rotWithShape="0">
                <a:blip r:embed="rId2"/>
                <a:stretch>
                  <a:fillRect l="-1217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|</a:t>
            </a:r>
            <a:r>
              <a:rPr lang="ru-RU" sz="4000" u="sng" dirty="0" smtClean="0">
                <a:latin typeface="Albertus Bold" pitchFamily="50" charset="-52"/>
              </a:rPr>
              <a:t>5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77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|</a:t>
            </a:r>
            <a:r>
              <a:rPr lang="ru-RU" sz="4000" b="1" u="sng" dirty="0" smtClean="0">
                <a:latin typeface="Albertus Bold" pitchFamily="50" charset="-52"/>
              </a:rPr>
              <a:t>6</a:t>
            </a:r>
            <a:endParaRPr lang="ru-RU" sz="4000" b="1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Грамматика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является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если для любого правила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PT Sans" panose="020B0503020203020204" pitchFamily="34" charset="-52"/>
                  </a:rPr>
                  <a:t>в</a:t>
                </a:r>
                <a:r>
                  <a:rPr lang="ru-RU" dirty="0" smtClean="0">
                    <a:latin typeface="PT Sans" panose="020B0503020203020204" pitchFamily="34" charset="-52"/>
                  </a:rPr>
                  <a:t>ыполняется:</a:t>
                </a: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ru-RU" b="1" dirty="0" smtClean="0"/>
                  <a:t> </a:t>
                </a:r>
                <a:r>
                  <a:rPr lang="ru-RU" i="1" dirty="0" smtClean="0"/>
                  <a:t>Если 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i="1" dirty="0" smtClean="0">
                    <a:latin typeface="PT Sans" panose="020B0503020203020204" pitchFamily="34" charset="-52"/>
                  </a:rPr>
                  <a:t>то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Предварительно в грамматике устраняют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левую рекурсию </a:t>
                </a:r>
                <a:r>
                  <a:rPr lang="ru-RU" dirty="0" smtClean="0">
                    <a:latin typeface="PT Sans" panose="020B0503020203020204" pitchFamily="34" charset="-52"/>
                  </a:rPr>
                  <a:t>и выполняют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левую факторизацию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2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|</a:t>
            </a:r>
            <a:r>
              <a:rPr lang="ru-RU" sz="4000" b="1" u="sng" dirty="0" smtClean="0">
                <a:latin typeface="Albertus Bold" pitchFamily="50" charset="-52"/>
              </a:rPr>
              <a:t>7</a:t>
            </a:r>
            <a:endParaRPr lang="ru-RU" sz="4000" b="1" u="sng" dirty="0">
              <a:latin typeface="Albertus 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7947"/>
            <a:ext cx="9585670" cy="2211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Используя 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строим таблицу предсказывающего разбора.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𝑬𝑹𝑹𝑶𝑹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недопустимый переход,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синтаксическая ошибка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Пример. </a:t>
                </a:r>
                <a:r>
                  <a:rPr lang="ru-RU" dirty="0" smtClean="0">
                    <a:latin typeface="PT Sans" panose="020B0503020203020204" pitchFamily="34" charset="-52"/>
                  </a:rPr>
                  <a:t>Грамматика арифметических выражений:</a:t>
                </a:r>
                <a:endParaRPr lang="en-US" b="1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4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|</a:t>
            </a:r>
            <a:r>
              <a:rPr lang="ru-RU" sz="4000" b="1" u="sng" dirty="0" smtClean="0">
                <a:latin typeface="Albertus Bold" pitchFamily="50" charset="-52"/>
              </a:rPr>
              <a:t>8</a:t>
            </a:r>
            <a:endParaRPr lang="ru-RU" sz="4000" b="1" u="sng" dirty="0">
              <a:latin typeface="Albertus Bold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5683273" cy="4191414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Структура предсказывающего анализатора:</a:t>
            </a:r>
            <a:endParaRPr lang="en-US" dirty="0" smtClean="0">
              <a:latin typeface="PT Sans" panose="020B0503020203020204" pitchFamily="34" charset="-52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19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Критерий полноты </a:t>
            </a:r>
            <a:r>
              <a:rPr lang="ru-RU" sz="4000" u="sng" dirty="0" smtClean="0">
                <a:latin typeface="Albertus Bold" pitchFamily="50" charset="-52"/>
              </a:rPr>
              <a:t>тестирования</a:t>
            </a:r>
            <a:r>
              <a:rPr lang="en-US" sz="4000" u="sng" dirty="0" smtClean="0">
                <a:latin typeface="Albertus Bold" pitchFamily="50" charset="-52"/>
              </a:rPr>
              <a:t>          |</a:t>
            </a:r>
            <a:r>
              <a:rPr lang="ru-RU" sz="4000" u="sng" dirty="0" smtClean="0">
                <a:latin typeface="Albertus Bold" pitchFamily="50" charset="-52"/>
              </a:rPr>
              <a:t>9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692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Критерии, по которым проводится классификация всех возможных вариантов выполнения программы с точки зрения проверки правильности </a:t>
            </a:r>
            <a:r>
              <a:rPr lang="ru-RU" dirty="0" smtClean="0">
                <a:latin typeface="PT Sans" panose="020B0503020203020204" pitchFamily="34" charset="-52"/>
              </a:rPr>
              <a:t>программы – </a:t>
            </a:r>
            <a:r>
              <a:rPr lang="ru-RU" b="1" dirty="0" smtClean="0">
                <a:latin typeface="PT Sans" panose="020B0503020203020204" pitchFamily="34" charset="-52"/>
              </a:rPr>
              <a:t>критерии </a:t>
            </a:r>
            <a:r>
              <a:rPr lang="ru-RU" b="1" dirty="0">
                <a:latin typeface="PT Sans" panose="020B0503020203020204" pitchFamily="34" charset="-52"/>
              </a:rPr>
              <a:t>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Критерий полноты тестирования (первое приближение):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617485"/>
            <a:ext cx="10515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ячейки таблицы предсказывающего разбора.</a:t>
            </a:r>
          </a:p>
        </p:txBody>
      </p:sp>
    </p:spTree>
    <p:extLst>
      <p:ext uri="{BB962C8B-B14F-4D97-AF65-F5344CB8AC3E}">
        <p14:creationId xmlns:p14="http://schemas.microsoft.com/office/powerpoint/2010/main" val="4229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669</Words>
  <Application>Microsoft Office PowerPoint</Application>
  <PresentationFormat>Широкоэкранный</PresentationFormat>
  <Paragraphs>134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Albertus Bold</vt:lpstr>
      <vt:lpstr>Arial</vt:lpstr>
      <vt:lpstr>Calibri</vt:lpstr>
      <vt:lpstr>Calibri Light</vt:lpstr>
      <vt:lpstr>Cambria Math</vt:lpstr>
      <vt:lpstr>PT Sans</vt:lpstr>
      <vt:lpstr>Source Code Pro Medium</vt:lpstr>
      <vt:lpstr>Тема Office</vt:lpstr>
      <vt:lpstr>СУПЕРКОМПИЛЯЦИЯ  LL(1)-ГРАММАТИК </vt:lpstr>
      <vt:lpstr>Постановка задачи                                 |2</vt:lpstr>
      <vt:lpstr>КС-грамматика                                      |3</vt:lpstr>
      <vt:lpstr>КС-грамматика                                      |4</vt:lpstr>
      <vt:lpstr>КС-грамматика                                      |5</vt:lpstr>
      <vt:lpstr>LL(1)-грамматика                                |6</vt:lpstr>
      <vt:lpstr>LL(1)-грамматика                                |7</vt:lpstr>
      <vt:lpstr>LL(1)-грамматика                                |8</vt:lpstr>
      <vt:lpstr>Критерий полноты тестирования          |9</vt:lpstr>
      <vt:lpstr>Граф состояний                                   |10</vt:lpstr>
      <vt:lpstr>Граф состояний                                   |11</vt:lpstr>
      <vt:lpstr>Граф состояний                                   |12</vt:lpstr>
      <vt:lpstr>Суперкомпиляция                                |13</vt:lpstr>
      <vt:lpstr>Суперкомпиляция                                |14</vt:lpstr>
      <vt:lpstr>Суперкомпиляция                                |15</vt:lpstr>
      <vt:lpstr>Суперкомпиляция                                |16</vt:lpstr>
      <vt:lpstr>Суперкомпиляция                                |17</vt:lpstr>
      <vt:lpstr>Суперкомпиляция                                |18</vt:lpstr>
      <vt:lpstr>Пример 1. Арифметические выражения |19</vt:lpstr>
      <vt:lpstr>Пример 2. Арифметические операторы |20</vt:lpstr>
      <vt:lpstr>Пример 3. JSON                                   |21</vt:lpstr>
      <vt:lpstr>Заключение                                       |22</vt:lpstr>
      <vt:lpstr>Заключение                                       |23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СУПЕРКОМПИЛЯЦИЯ LL(1)-ГРАММАТИК  и её применение для генерации тестов синтаксического анализа</dc:title>
  <dc:creator>Sergey</dc:creator>
  <cp:lastModifiedBy>Sergey</cp:lastModifiedBy>
  <cp:revision>243</cp:revision>
  <dcterms:created xsi:type="dcterms:W3CDTF">2018-06-04T14:11:04Z</dcterms:created>
  <dcterms:modified xsi:type="dcterms:W3CDTF">2018-06-13T07:20:27Z</dcterms:modified>
</cp:coreProperties>
</file>