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0" r:id="rId4"/>
    <p:sldId id="259" r:id="rId5"/>
    <p:sldId id="260" r:id="rId6"/>
    <p:sldId id="262" r:id="rId7"/>
    <p:sldId id="286" r:id="rId8"/>
    <p:sldId id="261" r:id="rId9"/>
    <p:sldId id="263" r:id="rId10"/>
    <p:sldId id="265" r:id="rId11"/>
    <p:sldId id="267" r:id="rId12"/>
    <p:sldId id="273" r:id="rId13"/>
    <p:sldId id="272" r:id="rId14"/>
    <p:sldId id="282" r:id="rId15"/>
    <p:sldId id="271" r:id="rId16"/>
    <p:sldId id="276" r:id="rId17"/>
    <p:sldId id="275" r:id="rId18"/>
    <p:sldId id="283" r:id="rId19"/>
    <p:sldId id="28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F47F8-8F26-4303-B72B-2DE34C3C26FE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7DDD7-9B62-4255-9458-727220A995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9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7DDD7-9B62-4255-9458-727220A9958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377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7DDD7-9B62-4255-9458-727220A9958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64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7DDD7-9B62-4255-9458-727220A9958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76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86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75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47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53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59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95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92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5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23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33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0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26BFD-C536-4E19-99B4-5891DE8B8D7E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28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../graph-builder/images/oper.sv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../../graph-builder/images/json.sv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818607"/>
            <a:ext cx="12192000" cy="2368730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Albertus Bold" pitchFamily="50" charset="-52"/>
              </a:rPr>
              <a:t>ГЕНЕРАЦИЯ ТЕСТОВ </a:t>
            </a:r>
            <a:br>
              <a:rPr lang="ru-RU" sz="3600" dirty="0" smtClean="0">
                <a:latin typeface="Albertus Bold" pitchFamily="50" charset="-52"/>
              </a:rPr>
            </a:br>
            <a:r>
              <a:rPr lang="ru-RU" sz="3600" dirty="0" smtClean="0">
                <a:latin typeface="Albertus Bold" pitchFamily="50" charset="-52"/>
              </a:rPr>
              <a:t>ДЛЯ СИНТАКСИЧЕСКОГО АНАЛИЗА</a:t>
            </a:r>
            <a:r>
              <a:rPr lang="ru-RU" sz="3600" dirty="0" smtClean="0">
                <a:latin typeface="Albertus Bold" pitchFamily="50" charset="-52"/>
              </a:rPr>
              <a:t>ТОРА</a:t>
            </a:r>
            <a:r>
              <a:rPr lang="ru-RU" sz="3600" dirty="0" smtClean="0">
                <a:latin typeface="Albertus Bold" pitchFamily="50" charset="-52"/>
              </a:rPr>
              <a:t/>
            </a:r>
            <a:br>
              <a:rPr lang="ru-RU" sz="3600" dirty="0" smtClean="0">
                <a:latin typeface="Albertus Bold" pitchFamily="50" charset="-52"/>
              </a:rPr>
            </a:br>
            <a:r>
              <a:rPr lang="ru-RU" sz="3600" dirty="0" smtClean="0">
                <a:latin typeface="Albertus Bold" pitchFamily="50" charset="-52"/>
              </a:rPr>
              <a:t>МЕТОДАМИ СУПЕРКОМПИЛЯЦИИ</a:t>
            </a:r>
            <a:endParaRPr lang="ru-RU" sz="5400" b="1" dirty="0">
              <a:latin typeface="Albertus Bold" pitchFamily="50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400698"/>
            <a:ext cx="9144000" cy="3457302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Albertus Bold" pitchFamily="50" charset="-52"/>
              </a:rPr>
              <a:t>Автор: Сергей Головань</a:t>
            </a:r>
          </a:p>
          <a:p>
            <a:r>
              <a:rPr lang="ru-RU" sz="2000" dirty="0" smtClean="0">
                <a:latin typeface="Albertus Bold" pitchFamily="50" charset="-52"/>
              </a:rPr>
              <a:t>Руководитель: Александр Коновалов</a:t>
            </a:r>
          </a:p>
          <a:p>
            <a:endParaRPr lang="ru-RU" dirty="0"/>
          </a:p>
          <a:p>
            <a:endParaRPr lang="ru-RU" sz="1400" dirty="0" smtClean="0">
              <a:solidFill>
                <a:schemeClr val="bg2">
                  <a:lumMod val="50000"/>
                </a:schemeClr>
              </a:solidFill>
              <a:latin typeface="PT Sans" panose="020B0503020203020204" pitchFamily="34" charset="-52"/>
            </a:endParaRPr>
          </a:p>
          <a:p>
            <a:endParaRPr lang="ru-RU" sz="1400" dirty="0">
              <a:solidFill>
                <a:schemeClr val="bg2">
                  <a:lumMod val="50000"/>
                </a:schemeClr>
              </a:solidFill>
              <a:latin typeface="PT Sans" panose="020B0503020203020204" pitchFamily="34" charset="-52"/>
            </a:endParaRPr>
          </a:p>
          <a:p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latin typeface="PT Sans" panose="020B0503020203020204" pitchFamily="34" charset="-52"/>
              </a:rPr>
              <a:t>МГТУ 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latin typeface="PT Sans" panose="020B0503020203020204" pitchFamily="34" charset="-52"/>
              </a:rPr>
              <a:t>им. Н.Э. 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latin typeface="PT Sans" panose="020B0503020203020204" pitchFamily="34" charset="-52"/>
              </a:rPr>
              <a:t>Баумана</a:t>
            </a:r>
          </a:p>
          <a:p>
            <a:endParaRPr lang="ru-RU" sz="1400" dirty="0">
              <a:solidFill>
                <a:schemeClr val="bg2">
                  <a:lumMod val="50000"/>
                </a:schemeClr>
              </a:solidFill>
              <a:latin typeface="PT Sans" panose="020B0503020203020204" pitchFamily="34" charset="-52"/>
            </a:endParaRPr>
          </a:p>
          <a:p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latin typeface="PT Sans" panose="020B0503020203020204" pitchFamily="34" charset="-52"/>
              </a:rPr>
              <a:t>2018</a:t>
            </a:r>
            <a:endParaRPr lang="ru-RU" sz="1400" dirty="0" smtClean="0">
              <a:solidFill>
                <a:schemeClr val="bg2">
                  <a:lumMod val="50000"/>
                </a:schemeClr>
              </a:solidFill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714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>
                <a:latin typeface="Albertus Bold" pitchFamily="50" charset="-52"/>
              </a:rPr>
              <a:t>Граф </a:t>
            </a:r>
            <a:r>
              <a:rPr lang="ru-RU" sz="4000" u="sng" dirty="0" smtClean="0">
                <a:latin typeface="Albertus Bold" pitchFamily="50" charset="-52"/>
              </a:rPr>
              <a:t>состояний</a:t>
            </a:r>
            <a:r>
              <a:rPr lang="en-US" sz="4000" u="sng" dirty="0" smtClean="0">
                <a:latin typeface="Albertus Bold" pitchFamily="50" charset="-52"/>
              </a:rPr>
              <a:t>. </a:t>
            </a:r>
            <a:r>
              <a:rPr lang="ru-RU" sz="4000" u="sng" dirty="0" smtClean="0">
                <a:latin typeface="Albertus Bold" pitchFamily="50" charset="-52"/>
              </a:rPr>
              <a:t>Пример</a:t>
            </a:r>
            <a:r>
              <a:rPr lang="ru-RU" sz="4000" u="sng" dirty="0" smtClean="0">
                <a:latin typeface="Albertus Bold" pitchFamily="50" charset="-52"/>
              </a:rPr>
              <a:t>                      </a:t>
            </a:r>
            <a:r>
              <a:rPr lang="en-US" sz="4000" u="sng" dirty="0" smtClean="0">
                <a:latin typeface="Albertus Bold" pitchFamily="50" charset="-52"/>
              </a:rPr>
              <a:t>|</a:t>
            </a:r>
            <a:r>
              <a:rPr lang="ru-RU" sz="4000" u="sng" dirty="0" smtClean="0">
                <a:latin typeface="Albertus Bold" pitchFamily="50" charset="-52"/>
              </a:rPr>
              <a:t>10</a:t>
            </a:r>
            <a:endParaRPr lang="ru-RU" sz="4000" u="sng" dirty="0">
              <a:latin typeface="Albertus Bold" pitchFamily="50" charset="-52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98069" y="2197281"/>
            <a:ext cx="6493806" cy="37158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1091360" y="2197281"/>
                <a:ext cx="3768634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  ∷=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 smtClean="0"/>
                  <a:t>;</a:t>
                </a:r>
                <a:endParaRPr lang="ru-RU" sz="2400" dirty="0" smtClean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 ∷=</m:t>
                    </m:r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′+′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 </m:t>
                    </m:r>
                  </m:oMath>
                </a14:m>
                <a:r>
                  <a:rPr lang="en-US" sz="2400" dirty="0"/>
                  <a:t>		</a:t>
                </a:r>
                <a:endParaRPr lang="ru-RU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   ∷=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 smtClean="0"/>
                  <a:t>;</a:t>
                </a:r>
                <a:endParaRPr lang="ru-RU" sz="2400" dirty="0" smtClean="0"/>
              </a:p>
              <a:p>
                <a:endParaRPr lang="ru-R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  ∷=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</a:rPr>
                        <m:t> ′∗′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;  </m:t>
                      </m:r>
                    </m:oMath>
                  </m:oMathPara>
                </a14:m>
                <a:endParaRPr lang="ru-RU" sz="2400" dirty="0" smtClean="0"/>
              </a:p>
              <a:p>
                <a:pPr/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360" y="2197281"/>
                <a:ext cx="3768634" cy="3416320"/>
              </a:xfrm>
              <a:prstGeom prst="rect">
                <a:avLst/>
              </a:prstGeom>
              <a:blipFill rotWithShape="0">
                <a:blip r:embed="rId3"/>
                <a:stretch>
                  <a:fillRect l="-324" t="-1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53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u="sng" dirty="0" err="1" smtClean="0">
                <a:latin typeface="Albertus Bold" pitchFamily="50" charset="-52"/>
              </a:rPr>
              <a:t>Суперкомпиляция</a:t>
            </a:r>
            <a:r>
              <a:rPr lang="ru-RU" sz="4000" u="sng" dirty="0" smtClean="0">
                <a:latin typeface="Albertus Bold" pitchFamily="50" charset="-52"/>
              </a:rPr>
              <a:t>                              </a:t>
            </a:r>
            <a:r>
              <a:rPr lang="en-US" sz="4000" u="sng" dirty="0" smtClean="0">
                <a:latin typeface="Albertus Bold" pitchFamily="50" charset="-52"/>
              </a:rPr>
              <a:t>  |</a:t>
            </a:r>
            <a:r>
              <a:rPr lang="en-US" sz="4000" u="sng" dirty="0" smtClean="0">
                <a:latin typeface="Albertus Bold" pitchFamily="50" charset="-52"/>
              </a:rPr>
              <a:t>1</a:t>
            </a:r>
            <a:r>
              <a:rPr lang="ru-RU" sz="4000" u="sng" dirty="0">
                <a:latin typeface="Albertus Bold" pitchFamily="50" charset="-52"/>
              </a:rPr>
              <a:t>1</a:t>
            </a:r>
            <a:endParaRPr lang="ru-RU" sz="4000" u="sng" dirty="0">
              <a:latin typeface="Albertus Bold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Процесс анализа и преобразования программ, основанный на следующих действиях: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Построение дерева конфигураций</a:t>
            </a:r>
          </a:p>
          <a:p>
            <a:pPr marL="514350" indent="-514350">
              <a:buAutoNum type="arabicPeriod"/>
            </a:pPr>
            <a:r>
              <a:rPr lang="ru-RU" dirty="0" smtClean="0"/>
              <a:t>Свертка дерева в граф конфигураций (</a:t>
            </a:r>
            <a:r>
              <a:rPr lang="ru-RU" b="1" dirty="0" smtClean="0"/>
              <a:t>вложение</a:t>
            </a:r>
            <a:r>
              <a:rPr lang="ru-RU" dirty="0" smtClean="0"/>
              <a:t>, </a:t>
            </a:r>
            <a:r>
              <a:rPr lang="ru-RU" b="1" dirty="0" smtClean="0"/>
              <a:t>обобщение</a:t>
            </a:r>
            <a:r>
              <a:rPr lang="ru-RU" dirty="0" smtClean="0"/>
              <a:t>)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Построение остаточной программы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Применительно к синтаксическому анализу, </a:t>
            </a:r>
            <a:r>
              <a:rPr lang="ru-RU" b="1" dirty="0" smtClean="0"/>
              <a:t>граф конфигураций</a:t>
            </a:r>
            <a:r>
              <a:rPr lang="ru-RU" dirty="0" smtClean="0"/>
              <a:t> есть </a:t>
            </a:r>
            <a:r>
              <a:rPr lang="ru-RU" b="1" dirty="0" smtClean="0"/>
              <a:t>свернутый</a:t>
            </a:r>
            <a:r>
              <a:rPr lang="ru-RU" dirty="0" smtClean="0"/>
              <a:t> </a:t>
            </a:r>
            <a:r>
              <a:rPr lang="ru-RU" b="1" dirty="0" smtClean="0"/>
              <a:t>граф состояний </a:t>
            </a:r>
            <a:r>
              <a:rPr lang="ru-RU" dirty="0" smtClean="0"/>
              <a:t>автомата с магазинной памятью</a:t>
            </a:r>
            <a:r>
              <a:rPr lang="ru-RU" b="1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73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Свертка графа конфигураций. </a:t>
            </a:r>
            <a:endParaRPr lang="ru-RU" b="1" dirty="0" smtClean="0">
              <a:latin typeface="PT Sans" panose="020B0503020203020204" pitchFamily="34" charset="-52"/>
            </a:endParaRPr>
          </a:p>
          <a:p>
            <a:pPr marL="0" indent="0">
              <a:buNone/>
            </a:pPr>
            <a:endParaRPr lang="ru-RU" dirty="0" smtClean="0"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b="1" dirty="0" smtClean="0">
                <a:latin typeface="PT Sans" panose="020B0503020203020204" pitchFamily="34" charset="-52"/>
              </a:rPr>
              <a:t>Вложение</a:t>
            </a:r>
            <a:r>
              <a:rPr lang="ru-RU" dirty="0" smtClean="0">
                <a:latin typeface="PT Sans" panose="020B0503020203020204" pitchFamily="34" charset="-52"/>
              </a:rPr>
              <a:t> – выделение уже вычисленной ранее части данной конфигурации (элементов стека).</a:t>
            </a:r>
            <a:endParaRPr lang="ru-RU" b="1" dirty="0" smtClean="0"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b="1" dirty="0" smtClean="0">
                <a:latin typeface="PT Sans" panose="020B0503020203020204" pitchFamily="34" charset="-52"/>
              </a:rPr>
              <a:t>Обобщение </a:t>
            </a:r>
            <a:r>
              <a:rPr lang="ru-RU" dirty="0" smtClean="0">
                <a:latin typeface="PT Sans" panose="020B0503020203020204" pitchFamily="34" charset="-52"/>
              </a:rPr>
              <a:t>– сведение к «более общей» конфигурации.</a:t>
            </a:r>
            <a:endParaRPr lang="en-US" b="1" dirty="0" smtClean="0">
              <a:latin typeface="PT Sans" panose="020B0503020203020204" pitchFamily="34" charset="-52"/>
            </a:endParaRPr>
          </a:p>
          <a:p>
            <a:pPr marL="0" indent="0">
              <a:buNone/>
            </a:pPr>
            <a:endParaRPr lang="en-US" b="1" dirty="0"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en-US" b="1" dirty="0" smtClean="0">
                <a:latin typeface="PT Sans" panose="020B0503020203020204" pitchFamily="34" charset="-52"/>
              </a:rPr>
              <a:t>Let-</a:t>
            </a:r>
            <a:r>
              <a:rPr lang="ru-RU" b="1" dirty="0" smtClean="0">
                <a:latin typeface="PT Sans" panose="020B0503020203020204" pitchFamily="34" charset="-52"/>
              </a:rPr>
              <a:t>вершина</a:t>
            </a:r>
            <a:r>
              <a:rPr lang="en-US" b="1" dirty="0" smtClean="0">
                <a:latin typeface="PT Sans" panose="020B0503020203020204" pitchFamily="34" charset="-52"/>
              </a:rPr>
              <a:t> </a:t>
            </a:r>
            <a:r>
              <a:rPr lang="en-US" dirty="0" smtClean="0">
                <a:latin typeface="PT Sans" panose="020B0503020203020204" pitchFamily="34" charset="-52"/>
              </a:rPr>
              <a:t>–</a:t>
            </a:r>
            <a:r>
              <a:rPr lang="ru-RU" dirty="0" smtClean="0">
                <a:latin typeface="PT Sans" panose="020B0503020203020204" pitchFamily="34" charset="-52"/>
              </a:rPr>
              <a:t> вершина графа конфигураций, из которой исходят два ребра, каждое из которых развивается согласно вложению или обобщению.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err="1" smtClean="0">
                <a:latin typeface="Albertus Bold" pitchFamily="50" charset="-52"/>
              </a:rPr>
              <a:t>Суперкомпиляция</a:t>
            </a:r>
            <a:r>
              <a:rPr lang="ru-RU" sz="4000" u="sng" dirty="0" smtClean="0">
                <a:latin typeface="Albertus Bold" pitchFamily="50" charset="-52"/>
              </a:rPr>
              <a:t>                              </a:t>
            </a:r>
            <a:r>
              <a:rPr lang="en-US" sz="4000" u="sng" dirty="0" smtClean="0">
                <a:latin typeface="Albertus Bold" pitchFamily="50" charset="-52"/>
              </a:rPr>
              <a:t>  |</a:t>
            </a:r>
            <a:r>
              <a:rPr lang="en-US" sz="4000" u="sng" dirty="0" smtClean="0">
                <a:latin typeface="Albertus Bold" pitchFamily="50" charset="-52"/>
              </a:rPr>
              <a:t>1</a:t>
            </a:r>
            <a:r>
              <a:rPr lang="ru-RU" sz="4000" u="sng" dirty="0" smtClean="0">
                <a:latin typeface="Albertus Bold" pitchFamily="50" charset="-52"/>
              </a:rPr>
              <a:t>2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754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Свертка графа конфигураций. 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Вложение.</a:t>
                </a:r>
              </a:p>
              <a:p>
                <a:pPr marL="0" indent="0">
                  <a:buNone/>
                </a:pPr>
                <a:endParaRPr lang="ru-RU" b="1" dirty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Пусть на некотором шаге построения в некоторой вершине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имеется непустой стек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 = [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], </a:t>
                </a:r>
                <a:r>
                  <a:rPr lang="ru-RU" dirty="0" smtClean="0">
                    <a:latin typeface="PT Sans" panose="020B0503020203020204" pitchFamily="34" charset="-52"/>
                  </a:rPr>
                  <a:t>где</a:t>
                </a:r>
                <a:r>
                  <a:rPr lang="en-US" dirty="0" smtClean="0">
                    <a:latin typeface="PT Sans" panose="020B0503020203020204" pitchFamily="34" charset="-5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ru-RU" dirty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Если среди предков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имеется</a:t>
                </a:r>
                <a:r>
                  <a:rPr lang="en-US" dirty="0">
                    <a:latin typeface="PT Sans" panose="020B0503020203020204" pitchFamily="34" charset="-52"/>
                  </a:rPr>
                  <a:t> </a:t>
                </a:r>
                <a:r>
                  <a:rPr lang="ru-RU" dirty="0" smtClean="0">
                    <a:latin typeface="PT Sans" panose="020B0503020203020204" pitchFamily="34" charset="-52"/>
                  </a:rPr>
                  <a:t>вершина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со стеком </a:t>
                </a:r>
                <a:r>
                  <a:rPr lang="en-US" dirty="0" smtClean="0">
                    <a:latin typeface="PT Sans" panose="020B0503020203020204" pitchFamily="34" charset="-5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], </a:t>
                </a:r>
                <a:r>
                  <a:rPr lang="ru-RU" dirty="0" smtClean="0">
                    <a:latin typeface="PT Sans" panose="020B0503020203020204" pitchFamily="34" charset="-52"/>
                  </a:rPr>
                  <a:t>то имеется 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вложение</a:t>
                </a:r>
                <a:r>
                  <a:rPr lang="en-US" dirty="0" smtClean="0">
                    <a:latin typeface="PT Sans" panose="020B0503020203020204" pitchFamily="34" charset="-52"/>
                  </a:rPr>
                  <a:t>, </a:t>
                </a:r>
                <a:r>
                  <a:rPr lang="ru-RU" dirty="0" smtClean="0">
                    <a:latin typeface="PT Sans" panose="020B0503020203020204" pitchFamily="34" charset="-52"/>
                  </a:rPr>
                  <a:t>а вершина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заменяется </a:t>
                </a:r>
                <a:r>
                  <a:rPr lang="en-US" b="1" dirty="0">
                    <a:latin typeface="PT Sans" panose="020B0503020203020204" pitchFamily="34" charset="-52"/>
                  </a:rPr>
                  <a:t>let-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вершиной</a:t>
                </a:r>
                <a:r>
                  <a:rPr lang="en-US" dirty="0" smtClean="0">
                    <a:latin typeface="PT Sans" panose="020B0503020203020204" pitchFamily="34" charset="-52"/>
                  </a:rPr>
                  <a:t>,</a:t>
                </a:r>
                <a:r>
                  <a:rPr lang="ru-RU" dirty="0" smtClean="0">
                    <a:latin typeface="PT Sans" panose="020B0503020203020204" pitchFamily="34" charset="-52"/>
                  </a:rPr>
                  <a:t> одна ветвь которых ссылается на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 </a:t>
                </a:r>
                <a:r>
                  <a:rPr lang="ru-RU" dirty="0" smtClean="0">
                    <a:latin typeface="PT Sans" panose="020B0503020203020204" pitchFamily="34" charset="-52"/>
                  </a:rPr>
                  <a:t>а вторая - на отдельное развитие стека </a:t>
                </a:r>
                <a:r>
                  <a:rPr lang="en-US" dirty="0" smtClean="0">
                    <a:latin typeface="PT Sans" panose="020B0503020203020204" pitchFamily="34" charset="-5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]</a:t>
                </a:r>
                <a:r>
                  <a:rPr lang="ru-RU" dirty="0" smtClean="0">
                    <a:latin typeface="PT Sans" panose="020B0503020203020204" pitchFamily="34" charset="-52"/>
                  </a:rPr>
                  <a:t>.</a:t>
                </a:r>
              </a:p>
              <a:p>
                <a:pPr marL="0" indent="0">
                  <a:buNone/>
                </a:pPr>
                <a:endParaRPr lang="ru-RU" b="1" dirty="0" smtClean="0">
                  <a:latin typeface="PT Sans" panose="020B0503020203020204" pitchFamily="34" charset="-52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err="1" smtClean="0">
                <a:latin typeface="Albertus Bold" pitchFamily="50" charset="-52"/>
              </a:rPr>
              <a:t>Суперкомпиляция</a:t>
            </a:r>
            <a:r>
              <a:rPr lang="ru-RU" sz="4000" u="sng" dirty="0" smtClean="0">
                <a:latin typeface="Albertus Bold" pitchFamily="50" charset="-52"/>
              </a:rPr>
              <a:t>                              </a:t>
            </a:r>
            <a:r>
              <a:rPr lang="en-US" sz="4000" u="sng" dirty="0" smtClean="0">
                <a:latin typeface="Albertus Bold" pitchFamily="50" charset="-52"/>
              </a:rPr>
              <a:t>  |</a:t>
            </a:r>
            <a:r>
              <a:rPr lang="en-US" sz="4000" u="sng" dirty="0" smtClean="0">
                <a:latin typeface="Albertus Bold" pitchFamily="50" charset="-52"/>
              </a:rPr>
              <a:t>1</a:t>
            </a:r>
            <a:r>
              <a:rPr lang="ru-RU" sz="4000" u="sng" dirty="0" smtClean="0">
                <a:latin typeface="Albertus Bold" pitchFamily="50" charset="-52"/>
              </a:rPr>
              <a:t>3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08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Свертка графа конфигураций. 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Обобщение.</a:t>
                </a:r>
              </a:p>
              <a:p>
                <a:pPr marL="0" indent="0">
                  <a:buNone/>
                </a:pPr>
                <a:endParaRPr lang="ru-RU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Пусть </a:t>
                </a:r>
                <a:r>
                  <a:rPr lang="ru-RU" dirty="0">
                    <a:latin typeface="PT Sans" panose="020B0503020203020204" pitchFamily="34" charset="-52"/>
                  </a:rPr>
                  <a:t>на некотором шаге построения в некоторой вершине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ru-RU" dirty="0">
                    <a:latin typeface="PT Sans" panose="020B0503020203020204" pitchFamily="34" charset="-52"/>
                  </a:rPr>
                  <a:t> имеется непустой стек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PT Sans" panose="020B0503020203020204" pitchFamily="34" charset="-52"/>
                  </a:rPr>
                  <a:t> = [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>
                    <a:latin typeface="PT Sans" panose="020B0503020203020204" pitchFamily="34" charset="-52"/>
                  </a:rPr>
                  <a:t>], </a:t>
                </a:r>
                <a:r>
                  <a:rPr lang="ru-RU" dirty="0">
                    <a:latin typeface="PT Sans" panose="020B0503020203020204" pitchFamily="34" charset="-52"/>
                  </a:rPr>
                  <a:t>где</a:t>
                </a:r>
                <a:r>
                  <a:rPr lang="en-US" dirty="0">
                    <a:latin typeface="PT Sans" panose="020B0503020203020204" pitchFamily="34" charset="-5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ru-RU" dirty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endParaRPr lang="ru-RU" dirty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PT Sans" panose="020B0503020203020204" pitchFamily="34" charset="-52"/>
                  </a:rPr>
                  <a:t>Если среди предков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ru-RU" dirty="0">
                    <a:latin typeface="PT Sans" panose="020B0503020203020204" pitchFamily="34" charset="-52"/>
                  </a:rPr>
                  <a:t> имеется</a:t>
                </a:r>
                <a:r>
                  <a:rPr lang="en-US" dirty="0">
                    <a:latin typeface="PT Sans" panose="020B0503020203020204" pitchFamily="34" charset="-52"/>
                  </a:rPr>
                  <a:t> </a:t>
                </a:r>
                <a:r>
                  <a:rPr lang="ru-RU" dirty="0" smtClean="0">
                    <a:latin typeface="PT Sans" panose="020B0503020203020204" pitchFamily="34" charset="-52"/>
                  </a:rPr>
                  <a:t>вершина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</a:t>
                </a:r>
                <a:r>
                  <a:rPr lang="ru-RU" dirty="0">
                    <a:latin typeface="PT Sans" panose="020B0503020203020204" pitchFamily="34" charset="-52"/>
                  </a:rPr>
                  <a:t>со стеком </a:t>
                </a:r>
                <a:r>
                  <a:rPr lang="en-US" dirty="0" smtClean="0">
                    <a:latin typeface="PT Sans" panose="020B0503020203020204" pitchFamily="34" charset="-5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], </a:t>
                </a:r>
                <a:r>
                  <a:rPr lang="ru-RU" dirty="0">
                    <a:latin typeface="PT Sans" panose="020B0503020203020204" pitchFamily="34" charset="-52"/>
                  </a:rPr>
                  <a:t>то </a:t>
                </a:r>
                <a:r>
                  <a:rPr lang="ru-RU" dirty="0" smtClean="0">
                    <a:latin typeface="PT Sans" panose="020B0503020203020204" pitchFamily="34" charset="-52"/>
                  </a:rPr>
                  <a:t>требуется 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обобщение</a:t>
                </a:r>
                <a:r>
                  <a:rPr lang="en-US" dirty="0" smtClean="0">
                    <a:latin typeface="PT Sans" panose="020B0503020203020204" pitchFamily="34" charset="-52"/>
                  </a:rPr>
                  <a:t>, </a:t>
                </a:r>
                <a:r>
                  <a:rPr lang="ru-RU" dirty="0" smtClean="0">
                    <a:latin typeface="PT Sans" panose="020B0503020203020204" pitchFamily="34" charset="-52"/>
                  </a:rPr>
                  <a:t>то есть вычисленный подграф с корнем в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b="1" dirty="0" smtClean="0">
                    <a:latin typeface="PT Sans" panose="020B0503020203020204" pitchFamily="34" charset="-52"/>
                  </a:rPr>
                  <a:t> </a:t>
                </a:r>
                <a:r>
                  <a:rPr lang="ru-RU" dirty="0" smtClean="0">
                    <a:latin typeface="PT Sans" panose="020B0503020203020204" pitchFamily="34" charset="-52"/>
                  </a:rPr>
                  <a:t>заменяется на </a:t>
                </a:r>
                <a:r>
                  <a:rPr lang="en-US" b="1" dirty="0" smtClean="0">
                    <a:latin typeface="PT Sans" panose="020B0503020203020204" pitchFamily="34" charset="-52"/>
                  </a:rPr>
                  <a:t>let-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вершину</a:t>
                </a:r>
                <a:r>
                  <a:rPr lang="ru-RU" dirty="0" smtClean="0">
                    <a:latin typeface="PT Sans" panose="020B0503020203020204" pitchFamily="34" charset="-52"/>
                  </a:rPr>
                  <a:t>, развитие которой начинается с</a:t>
                </a:r>
                <a:r>
                  <a:rPr lang="en-US" dirty="0" smtClean="0">
                    <a:latin typeface="PT Sans" panose="020B0503020203020204" pitchFamily="34" charset="-52"/>
                  </a:rPr>
                  <a:t> </a:t>
                </a:r>
                <a:r>
                  <a:rPr lang="ru-RU" dirty="0" smtClean="0">
                    <a:latin typeface="PT Sans" panose="020B0503020203020204" pitchFamily="34" charset="-52"/>
                  </a:rPr>
                  <a:t>вершин со стеками </a:t>
                </a:r>
                <a:r>
                  <a:rPr lang="en-US" dirty="0" smtClean="0">
                    <a:latin typeface="PT Sans" panose="020B0503020203020204" pitchFamily="34" charset="-5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] </a:t>
                </a:r>
                <a:r>
                  <a:rPr lang="ru-RU" dirty="0" smtClean="0">
                    <a:latin typeface="PT Sans" panose="020B0503020203020204" pitchFamily="34" charset="-52"/>
                  </a:rPr>
                  <a:t>и </a:t>
                </a:r>
                <a:r>
                  <a:rPr lang="en-US" dirty="0" smtClean="0">
                    <a:latin typeface="PT Sans" panose="020B0503020203020204" pitchFamily="34" charset="-5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]</a:t>
                </a:r>
                <a:r>
                  <a:rPr lang="ru-RU" dirty="0" smtClean="0">
                    <a:latin typeface="PT Sans" panose="020B0503020203020204" pitchFamily="34" charset="-52"/>
                  </a:rPr>
                  <a:t>.</a:t>
                </a:r>
                <a:endParaRPr lang="en-US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err="1" smtClean="0">
                <a:latin typeface="Albertus Bold" pitchFamily="50" charset="-52"/>
              </a:rPr>
              <a:t>Суперкомпиляция</a:t>
            </a:r>
            <a:r>
              <a:rPr lang="ru-RU" sz="4000" u="sng" dirty="0" smtClean="0">
                <a:latin typeface="Albertus Bold" pitchFamily="50" charset="-52"/>
              </a:rPr>
              <a:t>                              </a:t>
            </a:r>
            <a:r>
              <a:rPr lang="en-US" sz="4000" u="sng" dirty="0" smtClean="0">
                <a:latin typeface="Albertus Bold" pitchFamily="50" charset="-52"/>
              </a:rPr>
              <a:t>  |</a:t>
            </a:r>
            <a:r>
              <a:rPr lang="en-US" sz="4000" u="sng" dirty="0" smtClean="0">
                <a:latin typeface="Albertus Bold" pitchFamily="50" charset="-52"/>
              </a:rPr>
              <a:t>1</a:t>
            </a:r>
            <a:r>
              <a:rPr lang="ru-RU" sz="4000" u="sng" dirty="0" smtClean="0">
                <a:latin typeface="Albertus Bold" pitchFamily="50" charset="-52"/>
              </a:rPr>
              <a:t>4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3656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С учетом сказанного ранее, переформулируем </a:t>
            </a:r>
            <a:r>
              <a:rPr lang="ru-RU" b="1" dirty="0" smtClean="0">
                <a:latin typeface="PT Sans" panose="020B0503020203020204" pitchFamily="34" charset="-52"/>
              </a:rPr>
              <a:t>критерий полноты тестирования</a:t>
            </a:r>
            <a:r>
              <a:rPr lang="ru-RU" dirty="0" smtClean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3093353"/>
            <a:ext cx="1051560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i="1" dirty="0" smtClean="0">
                <a:latin typeface="PT Sans" panose="020B0503020203020204" pitchFamily="34" charset="-52"/>
              </a:rPr>
              <a:t>Тестирование синтаксического анализатора является полным тогда и только тогда, когда в процессе вывода слов из тестового набора окажутся посещены все ребра графа конфигураций.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err="1" smtClean="0">
                <a:latin typeface="Albertus Bold" pitchFamily="50" charset="-52"/>
              </a:rPr>
              <a:t>Суперкомпиляция</a:t>
            </a:r>
            <a:r>
              <a:rPr lang="ru-RU" sz="4000" u="sng" dirty="0" smtClean="0">
                <a:latin typeface="Albertus Bold" pitchFamily="50" charset="-52"/>
              </a:rPr>
              <a:t>                              </a:t>
            </a:r>
            <a:r>
              <a:rPr lang="en-US" sz="4000" u="sng" dirty="0" smtClean="0">
                <a:latin typeface="Albertus Bold" pitchFamily="50" charset="-52"/>
              </a:rPr>
              <a:t>  |</a:t>
            </a:r>
            <a:r>
              <a:rPr lang="en-US" sz="4000" u="sng" dirty="0" smtClean="0">
                <a:latin typeface="Albertus Bold" pitchFamily="50" charset="-52"/>
              </a:rPr>
              <a:t>1</a:t>
            </a:r>
            <a:r>
              <a:rPr lang="ru-RU" sz="4000" u="sng" dirty="0" smtClean="0">
                <a:latin typeface="Albertus Bold" pitchFamily="50" charset="-52"/>
              </a:rPr>
              <a:t>5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782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>
                <a:latin typeface="Albertus Bold" pitchFamily="50" charset="-52"/>
              </a:rPr>
              <a:t>Пример </a:t>
            </a:r>
            <a:r>
              <a:rPr lang="en-US" sz="4000" u="sng" dirty="0">
                <a:latin typeface="Albertus Bold" pitchFamily="50" charset="-52"/>
              </a:rPr>
              <a:t>1</a:t>
            </a:r>
            <a:r>
              <a:rPr lang="ru-RU" sz="4000" u="sng" dirty="0" smtClean="0"/>
              <a:t>. </a:t>
            </a:r>
            <a:r>
              <a:rPr lang="ru-RU" sz="4000" u="sng" dirty="0" smtClean="0">
                <a:latin typeface="Albertus Bold" pitchFamily="50" charset="-52"/>
              </a:rPr>
              <a:t>Арифметические операторы </a:t>
            </a:r>
            <a:r>
              <a:rPr lang="en-US" sz="4000" u="sng" dirty="0" smtClean="0">
                <a:latin typeface="Albertus Bold" pitchFamily="50" charset="-52"/>
              </a:rPr>
              <a:t>|</a:t>
            </a:r>
            <a:r>
              <a:rPr lang="ru-RU" sz="4000" u="sng" dirty="0" smtClean="0">
                <a:latin typeface="Albertus Bold" pitchFamily="50" charset="-52"/>
              </a:rPr>
              <a:t>16</a:t>
            </a:r>
            <a:endParaRPr lang="ru-RU" sz="4000" u="sng" dirty="0">
              <a:latin typeface="Albertus Bold" pitchFamily="50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92059" y="2139134"/>
                <a:ext cx="3725091" cy="445325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′;′</m:t>
                    </m:r>
                  </m:oMath>
                </a14:m>
                <a:r>
                  <a:rPr lang="en-US" dirty="0"/>
                  <a:t>;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 smtClean="0"/>
                  <a:t>;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∷=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′+′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 </m:t>
                    </m:r>
                  </m:oMath>
                </a14:m>
                <a:r>
                  <a:rPr lang="en-US" dirty="0" smtClean="0"/>
                  <a:t>	</a:t>
                </a:r>
                <a:endParaRPr lang="ru-RU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 smtClean="0"/>
                  <a:t>;</a:t>
                </a:r>
                <a:endParaRPr lang="ru-RU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∷=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′∗′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; </m:t>
                      </m:r>
                    </m:oMath>
                  </m:oMathPara>
                </a14:m>
                <a:endParaRPr lang="ru-RU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|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(′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′)′</m:t>
                    </m:r>
                  </m:oMath>
                </a14:m>
                <a:r>
                  <a:rPr lang="en-US" b="0" dirty="0" smtClean="0"/>
                  <a:t>;</a:t>
                </a:r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2059" y="2139134"/>
                <a:ext cx="3725091" cy="4453255"/>
              </a:xfrm>
              <a:blipFill rotWithShape="0"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780314" y="2558234"/>
            <a:ext cx="459812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 smtClean="0">
                <a:latin typeface="PT Sans" panose="020B0503020203020204" pitchFamily="34" charset="-52"/>
              </a:rPr>
              <a:t>Сгенерированный граф в файле:</a:t>
            </a:r>
          </a:p>
          <a:p>
            <a:r>
              <a:rPr lang="en-US" sz="2400" dirty="0" err="1" smtClean="0">
                <a:latin typeface="PT Sans" panose="020B0503020203020204" pitchFamily="34" charset="-52"/>
                <a:hlinkClick r:id="rId3" action="ppaction://hlinkfile"/>
              </a:rPr>
              <a:t>oper.svg</a:t>
            </a:r>
            <a:endParaRPr lang="ru-RU" sz="2400" dirty="0">
              <a:latin typeface="PT Sans" panose="020B0503020203020204" pitchFamily="34" charset="-5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780314" y="4256777"/>
                <a:ext cx="4598126" cy="15696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400" dirty="0" smtClean="0">
                    <a:latin typeface="PT Sans" panose="020B0503020203020204" pitchFamily="34" charset="-52"/>
                  </a:rPr>
                  <a:t>Позитивные тесты:</a:t>
                </a:r>
                <a:endParaRPr lang="ru-RU" sz="2400" dirty="0" smtClean="0">
                  <a:latin typeface="PT Sans" panose="020B0503020203020204" pitchFamily="34" charset="-5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</m:t>
                      </m:r>
                    </m:oMath>
                  </m:oMathPara>
                </a14:m>
                <a:endParaRPr lang="en-US" sz="2400" dirty="0" smtClean="0">
                  <a:latin typeface="PT Sans" panose="020B0503020203020204" pitchFamily="34" charset="-5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dirty="0" smtClean="0">
                  <a:latin typeface="PT Sans" panose="020B0503020203020204" pitchFamily="34" charset="-5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(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+(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∗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) 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dirty="0">
                  <a:latin typeface="PT Sans" panose="020B0503020203020204" pitchFamily="34" charset="-52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314" y="4256777"/>
                <a:ext cx="4598126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849" t="-2692" b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7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>
                <a:latin typeface="Albertus Bold" pitchFamily="50" charset="-52"/>
              </a:rPr>
              <a:t>Пример </a:t>
            </a:r>
            <a:r>
              <a:rPr lang="en-US" sz="4000" u="sng" dirty="0" smtClean="0">
                <a:latin typeface="Albertus Bold" pitchFamily="50" charset="-52"/>
              </a:rPr>
              <a:t>2</a:t>
            </a:r>
            <a:r>
              <a:rPr lang="ru-RU" sz="4000" u="sng" dirty="0" smtClean="0"/>
              <a:t>. </a:t>
            </a:r>
            <a:r>
              <a:rPr lang="en-US" sz="4000" u="sng" dirty="0" smtClean="0">
                <a:latin typeface="Albertus Bold" pitchFamily="50" charset="-52"/>
              </a:rPr>
              <a:t>JSON                                   </a:t>
            </a:r>
            <a:r>
              <a:rPr lang="en-US" sz="4000" u="sng" dirty="0" smtClean="0">
                <a:latin typeface="Albertus Bold" pitchFamily="50" charset="-52"/>
              </a:rPr>
              <a:t>|</a:t>
            </a:r>
            <a:r>
              <a:rPr lang="ru-RU" sz="4000" u="sng" dirty="0" smtClean="0">
                <a:latin typeface="Albertus Bold" pitchFamily="50" charset="-52"/>
              </a:rPr>
              <a:t>17</a:t>
            </a:r>
            <a:endParaRPr lang="ru-RU" sz="4000" u="sng" dirty="0">
              <a:latin typeface="Albertus Bold" pitchFamily="50" charset="-5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132714"/>
            <a:ext cx="9048206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i="1" dirty="0" err="1">
                <a:latin typeface="Cambria Math" panose="02040503050406030204" pitchFamily="18" charset="0"/>
              </a:rPr>
              <a:t>object</a:t>
            </a:r>
            <a:r>
              <a:rPr lang="ru-RU" altLang="ru-RU" sz="2400" i="1" dirty="0">
                <a:latin typeface="Cambria Math" panose="02040503050406030204" pitchFamily="18" charset="0"/>
              </a:rPr>
              <a:t> ::= '{' </a:t>
            </a:r>
            <a:r>
              <a:rPr lang="ru-RU" altLang="ru-RU" sz="2400" i="1" dirty="0" err="1">
                <a:latin typeface="Cambria Math" panose="02040503050406030204" pitchFamily="18" charset="0"/>
              </a:rPr>
              <a:t>pair</a:t>
            </a:r>
            <a:r>
              <a:rPr lang="ru-RU" altLang="ru-RU" sz="2400" i="1" dirty="0">
                <a:latin typeface="Cambria Math" panose="02040503050406030204" pitchFamily="18" charset="0"/>
              </a:rPr>
              <a:t> (',' </a:t>
            </a:r>
            <a:r>
              <a:rPr lang="ru-RU" altLang="ru-RU" sz="2400" i="1" dirty="0" err="1">
                <a:latin typeface="Cambria Math" panose="02040503050406030204" pitchFamily="18" charset="0"/>
              </a:rPr>
              <a:t>pair</a:t>
            </a:r>
            <a:r>
              <a:rPr lang="ru-RU" altLang="ru-RU" sz="2400" i="1" dirty="0">
                <a:latin typeface="Cambria Math" panose="02040503050406030204" pitchFamily="18" charset="0"/>
              </a:rPr>
              <a:t>)* 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'}';</a:t>
            </a:r>
            <a:endParaRPr lang="en-US" altLang="ru-RU" sz="2400" i="1" dirty="0" smtClean="0"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i="1" dirty="0" err="1" smtClean="0">
                <a:latin typeface="Cambria Math" panose="02040503050406030204" pitchFamily="18" charset="0"/>
              </a:rPr>
              <a:t>json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 </a:t>
            </a:r>
            <a:r>
              <a:rPr lang="ru-RU" altLang="ru-RU" sz="2400" i="1" dirty="0">
                <a:latin typeface="Cambria Math" panose="02040503050406030204" pitchFamily="18" charset="0"/>
              </a:rPr>
              <a:t>::= </a:t>
            </a:r>
            <a:r>
              <a:rPr lang="ru-RU" altLang="ru-RU" sz="2400" i="1" dirty="0" err="1">
                <a:latin typeface="Cambria Math" panose="02040503050406030204" pitchFamily="18" charset="0"/>
              </a:rPr>
              <a:t>object</a:t>
            </a:r>
            <a:r>
              <a:rPr lang="ru-RU" altLang="ru-RU" sz="2400" i="1" dirty="0">
                <a:latin typeface="Cambria Math" panose="02040503050406030204" pitchFamily="18" charset="0"/>
              </a:rPr>
              <a:t> | </a:t>
            </a:r>
            <a:r>
              <a:rPr lang="ru-RU" altLang="ru-RU" sz="2400" i="1" dirty="0" err="1">
                <a:latin typeface="Cambria Math" panose="02040503050406030204" pitchFamily="18" charset="0"/>
              </a:rPr>
              <a:t>array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;</a:t>
            </a:r>
            <a:endParaRPr lang="en-US" altLang="ru-RU" sz="2400" i="1" dirty="0" smtClean="0"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i="1" dirty="0" err="1" smtClean="0">
                <a:latin typeface="Cambria Math" panose="02040503050406030204" pitchFamily="18" charset="0"/>
              </a:rPr>
              <a:t>pair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 </a:t>
            </a:r>
            <a:r>
              <a:rPr lang="ru-RU" altLang="ru-RU" sz="2400" i="1" dirty="0">
                <a:latin typeface="Cambria Math" panose="02040503050406030204" pitchFamily="18" charset="0"/>
              </a:rPr>
              <a:t>::= STRING ':' </a:t>
            </a:r>
            <a:r>
              <a:rPr lang="ru-RU" altLang="ru-RU" sz="2400" i="1" dirty="0" err="1">
                <a:latin typeface="Cambria Math" panose="02040503050406030204" pitchFamily="18" charset="0"/>
              </a:rPr>
              <a:t>value</a:t>
            </a:r>
            <a:r>
              <a:rPr lang="ru-RU" altLang="ru-RU" sz="2400" i="1" dirty="0">
                <a:latin typeface="Cambria Math" panose="02040503050406030204" pitchFamily="18" charset="0"/>
              </a:rPr>
              <a:t> ;</a:t>
            </a:r>
            <a:br>
              <a:rPr lang="ru-RU" altLang="ru-RU" sz="2400" i="1" dirty="0">
                <a:latin typeface="Cambria Math" panose="02040503050406030204" pitchFamily="18" charset="0"/>
              </a:rPr>
            </a:br>
            <a:r>
              <a:rPr lang="ru-RU" altLang="ru-RU" sz="2400" i="1" dirty="0" err="1">
                <a:latin typeface="Cambria Math" panose="02040503050406030204" pitchFamily="18" charset="0"/>
              </a:rPr>
              <a:t>array</a:t>
            </a:r>
            <a:r>
              <a:rPr lang="ru-RU" altLang="ru-RU" sz="2400" i="1" dirty="0">
                <a:latin typeface="Cambria Math" panose="02040503050406030204" pitchFamily="18" charset="0"/>
              </a:rPr>
              <a:t> ::= '[' </a:t>
            </a:r>
            <a:r>
              <a:rPr lang="ru-RU" altLang="ru-RU" sz="2400" i="1" dirty="0" err="1">
                <a:latin typeface="Cambria Math" panose="02040503050406030204" pitchFamily="18" charset="0"/>
              </a:rPr>
              <a:t>value</a:t>
            </a:r>
            <a:r>
              <a:rPr lang="ru-RU" altLang="ru-RU" sz="2400" i="1" dirty="0">
                <a:latin typeface="Cambria Math" panose="02040503050406030204" pitchFamily="18" charset="0"/>
              </a:rPr>
              <a:t> (',' </a:t>
            </a:r>
            <a:r>
              <a:rPr lang="ru-RU" altLang="ru-RU" sz="2400" i="1" dirty="0" err="1">
                <a:latin typeface="Cambria Math" panose="02040503050406030204" pitchFamily="18" charset="0"/>
              </a:rPr>
              <a:t>value</a:t>
            </a:r>
            <a:r>
              <a:rPr lang="ru-RU" altLang="ru-RU" sz="2400" i="1" dirty="0">
                <a:latin typeface="Cambria Math" panose="02040503050406030204" pitchFamily="18" charset="0"/>
              </a:rPr>
              <a:t>)* 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']';</a:t>
            </a:r>
            <a:endParaRPr lang="en-US" altLang="ru-RU" sz="2400" i="1" dirty="0" smtClean="0"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i="1" dirty="0" err="1" smtClean="0">
                <a:latin typeface="Cambria Math" panose="02040503050406030204" pitchFamily="18" charset="0"/>
              </a:rPr>
              <a:t>value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 </a:t>
            </a:r>
            <a:r>
              <a:rPr lang="ru-RU" altLang="ru-RU" sz="2400" i="1" dirty="0">
                <a:latin typeface="Cambria Math" panose="02040503050406030204" pitchFamily="18" charset="0"/>
              </a:rPr>
              <a:t>::= STRING |   </a:t>
            </a:r>
            <a:endParaRPr lang="en-US" altLang="ru-RU" sz="2400" i="1" dirty="0"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i="1" dirty="0" smtClean="0">
                <a:latin typeface="Cambria Math" panose="02040503050406030204" pitchFamily="18" charset="0"/>
              </a:rPr>
              <a:t>	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NUMBER </a:t>
            </a:r>
            <a:r>
              <a:rPr lang="ru-RU" altLang="ru-RU" sz="2400" i="1" dirty="0">
                <a:latin typeface="Cambria Math" panose="02040503050406030204" pitchFamily="18" charset="0"/>
              </a:rPr>
              <a:t>|   </a:t>
            </a:r>
            <a:endParaRPr lang="en-US" altLang="ru-RU" sz="2400" i="1" dirty="0" smtClean="0"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i="1" dirty="0">
                <a:latin typeface="Cambria Math" panose="02040503050406030204" pitchFamily="18" charset="0"/>
              </a:rPr>
              <a:t>	</a:t>
            </a:r>
            <a:r>
              <a:rPr lang="ru-RU" altLang="ru-RU" sz="2400" i="1" dirty="0" err="1" smtClean="0">
                <a:latin typeface="Cambria Math" panose="02040503050406030204" pitchFamily="18" charset="0"/>
              </a:rPr>
              <a:t>object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 </a:t>
            </a:r>
            <a:r>
              <a:rPr lang="ru-RU" altLang="ru-RU" sz="2400" i="1" dirty="0">
                <a:latin typeface="Cambria Math" panose="02040503050406030204" pitchFamily="18" charset="0"/>
              </a:rPr>
              <a:t>|   </a:t>
            </a:r>
            <a:endParaRPr lang="en-US" altLang="ru-RU" sz="2400" i="1" dirty="0" smtClean="0"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i="1" dirty="0">
                <a:latin typeface="Cambria Math" panose="02040503050406030204" pitchFamily="18" charset="0"/>
              </a:rPr>
              <a:t>	</a:t>
            </a:r>
            <a:r>
              <a:rPr lang="ru-RU" altLang="ru-RU" sz="2400" i="1" dirty="0" err="1" smtClean="0">
                <a:latin typeface="Cambria Math" panose="02040503050406030204" pitchFamily="18" charset="0"/>
              </a:rPr>
              <a:t>array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 </a:t>
            </a:r>
            <a:r>
              <a:rPr lang="ru-RU" altLang="ru-RU" sz="2400" i="1" dirty="0">
                <a:latin typeface="Cambria Math" panose="02040503050406030204" pitchFamily="18" charset="0"/>
              </a:rPr>
              <a:t>| </a:t>
            </a:r>
            <a:endParaRPr lang="en-US" altLang="ru-RU" sz="2400" i="1" dirty="0" smtClean="0"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i="1" dirty="0">
                <a:latin typeface="Cambria Math" panose="02040503050406030204" pitchFamily="18" charset="0"/>
              </a:rPr>
              <a:t>	</a:t>
            </a:r>
            <a:r>
              <a:rPr lang="en-US" altLang="ru-RU" sz="2400" i="1" dirty="0" smtClean="0">
                <a:latin typeface="Cambria Math" panose="02040503050406030204" pitchFamily="18" charset="0"/>
              </a:rPr>
              <a:t>‘t</a:t>
            </a:r>
            <a:r>
              <a:rPr lang="ru-RU" altLang="ru-RU" sz="2400" i="1" dirty="0" err="1" smtClean="0">
                <a:latin typeface="Cambria Math" panose="02040503050406030204" pitchFamily="18" charset="0"/>
              </a:rPr>
              <a:t>rue</a:t>
            </a:r>
            <a:r>
              <a:rPr lang="en-US" altLang="ru-RU" sz="2400" i="1" dirty="0" smtClean="0">
                <a:latin typeface="Cambria Math" panose="02040503050406030204" pitchFamily="18" charset="0"/>
              </a:rPr>
              <a:t>’|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  </a:t>
            </a:r>
            <a:r>
              <a:rPr lang="en-US" altLang="ru-RU" sz="2400" i="1" dirty="0" smtClean="0">
                <a:latin typeface="Cambria Math" panose="02040503050406030204" pitchFamily="18" charset="0"/>
              </a:rPr>
              <a:t>‘</a:t>
            </a:r>
            <a:r>
              <a:rPr lang="ru-RU" altLang="ru-RU" sz="2400" i="1" dirty="0" err="1" smtClean="0">
                <a:latin typeface="Cambria Math" panose="02040503050406030204" pitchFamily="18" charset="0"/>
              </a:rPr>
              <a:t>false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'| </a:t>
            </a:r>
            <a:endParaRPr lang="en-US" altLang="ru-RU" sz="2400" i="1" dirty="0"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i="1" dirty="0" smtClean="0">
                <a:latin typeface="Cambria Math" panose="02040503050406030204" pitchFamily="18" charset="0"/>
              </a:rPr>
              <a:t>	</a:t>
            </a:r>
            <a:r>
              <a:rPr lang="ru-RU" altLang="ru-RU" sz="2400" i="1" dirty="0" err="1" smtClean="0">
                <a:latin typeface="Cambria Math" panose="02040503050406030204" pitchFamily="18" charset="0"/>
              </a:rPr>
              <a:t>null</a:t>
            </a:r>
            <a:r>
              <a:rPr lang="ru-RU" altLang="ru-RU" sz="2400" i="1" dirty="0">
                <a:latin typeface="Cambria Math" panose="02040503050406030204" pitchFamily="18" charset="0"/>
              </a:rPr>
              <a:t>';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314" y="2558234"/>
            <a:ext cx="459812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 smtClean="0">
                <a:latin typeface="PT Sans" panose="020B0503020203020204" pitchFamily="34" charset="-52"/>
              </a:rPr>
              <a:t>Сгенерированный граф в файле:</a:t>
            </a:r>
          </a:p>
          <a:p>
            <a:r>
              <a:rPr lang="en-US" sz="2400" dirty="0" err="1" smtClean="0">
                <a:latin typeface="PT Sans" panose="020B0503020203020204" pitchFamily="34" charset="-52"/>
                <a:hlinkClick r:id="rId2" action="ppaction://hlinkfile"/>
              </a:rPr>
              <a:t>json</a:t>
            </a:r>
            <a:r>
              <a:rPr lang="en-US" sz="2400" dirty="0" err="1" smtClean="0">
                <a:latin typeface="PT Sans" panose="020B0503020203020204" pitchFamily="34" charset="-52"/>
                <a:hlinkClick r:id="rId2" action="ppaction://hlinkfile"/>
              </a:rPr>
              <a:t>.svg</a:t>
            </a:r>
            <a:endParaRPr lang="ru-RU" sz="2400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1353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7823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Результатом выполнения данной работы является генератор тестов для синтаксических анализаторов </a:t>
            </a:r>
            <a:r>
              <a:rPr lang="en-US" dirty="0" smtClean="0">
                <a:latin typeface="PT Sans" panose="020B0503020203020204" pitchFamily="34" charset="-52"/>
              </a:rPr>
              <a:t>LL(1)-</a:t>
            </a:r>
            <a:r>
              <a:rPr lang="ru-RU" dirty="0" smtClean="0">
                <a:latin typeface="PT Sans" panose="020B0503020203020204" pitchFamily="34" charset="-52"/>
              </a:rPr>
              <a:t>грамматик.</a:t>
            </a:r>
          </a:p>
          <a:p>
            <a:pPr marL="0" indent="0">
              <a:buNone/>
            </a:pPr>
            <a:endParaRPr lang="ru-RU" dirty="0" smtClean="0"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В дальнейшем возможно применить использованные техники для более широких классов грамматик, накладывая дополнительные начальные условия и корректируя построение и обход графа конфигураций.</a:t>
            </a:r>
            <a:endParaRPr lang="ru-RU" dirty="0" smtClean="0">
              <a:latin typeface="PT Sans" panose="020B0503020203020204" pitchFamily="34" charset="-52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smtClean="0">
                <a:latin typeface="Albertus Bold" pitchFamily="50" charset="-52"/>
              </a:rPr>
              <a:t>Заключение                              </a:t>
            </a:r>
            <a:r>
              <a:rPr lang="en-US" sz="4000" u="sng" dirty="0" smtClean="0">
                <a:latin typeface="Albertus Bold" pitchFamily="50" charset="-52"/>
              </a:rPr>
              <a:t>  </a:t>
            </a:r>
            <a:r>
              <a:rPr lang="ru-RU" sz="4000" u="sng" dirty="0" smtClean="0">
                <a:latin typeface="Albertus Bold" pitchFamily="50" charset="-52"/>
              </a:rPr>
              <a:t>       </a:t>
            </a:r>
            <a:r>
              <a:rPr lang="en-US" sz="4000" u="sng" dirty="0" smtClean="0">
                <a:latin typeface="Albertus Bold" pitchFamily="50" charset="-52"/>
              </a:rPr>
              <a:t>|</a:t>
            </a:r>
            <a:r>
              <a:rPr lang="ru-RU" sz="4000" u="sng" dirty="0" smtClean="0">
                <a:latin typeface="Albertus Bold" pitchFamily="50" charset="-52"/>
              </a:rPr>
              <a:t>18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33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68436"/>
            <a:ext cx="10515600" cy="546189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latin typeface="PT Sans" panose="020B0503020203020204" pitchFamily="34" charset="-52"/>
              </a:rPr>
              <a:t>Благодарю за внимание</a:t>
            </a:r>
            <a:r>
              <a:rPr lang="ru-RU" b="1" dirty="0" smtClean="0">
                <a:latin typeface="PT Sans" panose="020B0503020203020204" pitchFamily="34" charset="-52"/>
              </a:rPr>
              <a:t>!</a:t>
            </a:r>
            <a:endParaRPr lang="ru-RU" b="1" dirty="0">
              <a:latin typeface="PT Sans" panose="020B0503020203020204" pitchFamily="34" charset="-52"/>
            </a:endParaRPr>
          </a:p>
          <a:p>
            <a:pPr marL="0" indent="0">
              <a:buNone/>
            </a:pPr>
            <a:endParaRPr lang="ru-RU" b="1" dirty="0" smtClean="0">
              <a:latin typeface="PT Sans" panose="020B0503020203020204" pitchFamily="34" charset="-52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smtClean="0">
                <a:latin typeface="Albertus Bold" pitchFamily="50" charset="-52"/>
              </a:rPr>
              <a:t>Заключение                              </a:t>
            </a:r>
            <a:r>
              <a:rPr lang="en-US" sz="4000" u="sng" dirty="0" smtClean="0">
                <a:latin typeface="Albertus Bold" pitchFamily="50" charset="-52"/>
              </a:rPr>
              <a:t>  </a:t>
            </a:r>
            <a:r>
              <a:rPr lang="ru-RU" sz="4000" u="sng" dirty="0" smtClean="0">
                <a:latin typeface="Albertus Bold" pitchFamily="50" charset="-52"/>
              </a:rPr>
              <a:t>       </a:t>
            </a:r>
            <a:r>
              <a:rPr lang="en-US" sz="4000" u="sng" dirty="0" smtClean="0">
                <a:latin typeface="Albertus Bold" pitchFamily="50" charset="-52"/>
              </a:rPr>
              <a:t>|</a:t>
            </a:r>
            <a:r>
              <a:rPr lang="ru-RU" sz="4000" u="sng" dirty="0" smtClean="0">
                <a:latin typeface="Albertus Bold" pitchFamily="50" charset="-52"/>
              </a:rPr>
              <a:t>19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51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u="sng" dirty="0" smtClean="0">
                <a:latin typeface="Albertus Bold" pitchFamily="50" charset="-52"/>
              </a:rPr>
              <a:t>Постановка задачи</a:t>
            </a:r>
            <a:r>
              <a:rPr lang="en-US" sz="4000" u="sng" dirty="0">
                <a:latin typeface="Albertus Bold" pitchFamily="50" charset="-52"/>
              </a:rPr>
              <a:t> </a:t>
            </a:r>
            <a:r>
              <a:rPr lang="en-US" sz="4000" u="sng" dirty="0" smtClean="0">
                <a:latin typeface="Albertus Bold" pitchFamily="50" charset="-52"/>
              </a:rPr>
              <a:t>                                |2</a:t>
            </a:r>
            <a:endParaRPr lang="ru-RU" sz="4000" u="sng" dirty="0">
              <a:latin typeface="Albertus Bold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Для заданной входной грамматики требуется построить два набора тестов: позитивные и негативные, проверяющие всю логику работы синтаксического анализатора.</a:t>
            </a:r>
            <a:endParaRPr lang="ru-RU" dirty="0" smtClean="0">
              <a:latin typeface="PT Sans" panose="020B0503020203020204" pitchFamily="34" charset="-52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endParaRPr lang="ru-RU" dirty="0" smtClean="0">
              <a:latin typeface="PT Sans" panose="020B0503020203020204" pitchFamily="34" charset="-52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endParaRPr lang="ru-RU" dirty="0" smtClean="0">
              <a:latin typeface="PT Sans" panose="020B0503020203020204" pitchFamily="34" charset="-52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В качестве входных рассматриваются </a:t>
            </a:r>
            <a:r>
              <a:rPr lang="en-US" b="1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LL(1)-</a:t>
            </a:r>
            <a:r>
              <a:rPr lang="ru-RU" b="1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грамматики</a:t>
            </a:r>
            <a:r>
              <a:rPr lang="ru-RU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.</a:t>
            </a:r>
            <a:endParaRPr lang="ru-RU" dirty="0" smtClean="0">
              <a:latin typeface="PT Sans" panose="020B0503020203020204" pitchFamily="34" charset="-52"/>
              <a:ea typeface="Source Code Pro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953206" cy="72598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b="1" dirty="0" smtClean="0">
                <a:latin typeface="PT Sans" panose="020B0503020203020204" pitchFamily="34" charset="-52"/>
              </a:rPr>
              <a:t>Пример</a:t>
            </a:r>
            <a:r>
              <a:rPr lang="ru-RU" dirty="0" smtClean="0">
                <a:latin typeface="PT Sans" panose="020B0503020203020204" pitchFamily="34" charset="-52"/>
              </a:rPr>
              <a:t>. Грамматика арифметических выражений:</a:t>
            </a:r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>
                <a:latin typeface="Albertus Bold" pitchFamily="50" charset="-52"/>
              </a:rPr>
              <a:t>Пример 1</a:t>
            </a:r>
            <a:r>
              <a:rPr lang="ru-RU" sz="4000" u="sng" dirty="0"/>
              <a:t>. </a:t>
            </a:r>
            <a:r>
              <a:rPr lang="ru-RU" sz="4000" u="sng" dirty="0">
                <a:latin typeface="Albertus Bold" pitchFamily="50" charset="-52"/>
              </a:rPr>
              <a:t>Арифметические выражения </a:t>
            </a:r>
            <a:r>
              <a:rPr lang="ru-RU" sz="4000" u="sng" dirty="0" smtClean="0">
                <a:latin typeface="Albertus Bold" pitchFamily="50" charset="-52"/>
              </a:rPr>
              <a:t> </a:t>
            </a:r>
            <a:r>
              <a:rPr lang="en-US" sz="4000" u="sng" dirty="0" smtClean="0">
                <a:latin typeface="Albertus Bold" pitchFamily="50" charset="-52"/>
              </a:rPr>
              <a:t>|</a:t>
            </a:r>
            <a:r>
              <a:rPr lang="ru-RU" sz="4000" u="sng" dirty="0">
                <a:latin typeface="Albertus Bold" pitchFamily="50" charset="-52"/>
              </a:rPr>
              <a:t>3</a:t>
            </a:r>
            <a:endParaRPr lang="ru-RU" sz="4000" u="sng" dirty="0">
              <a:latin typeface="Albertus Bold" pitchFamily="50" charset="-5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1918064" y="2869427"/>
                <a:ext cx="3768634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  ∷=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 smtClean="0"/>
                  <a:t>;</a:t>
                </a:r>
                <a:endParaRPr lang="ru-RU" sz="2400" dirty="0" smtClean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 ∷=</m:t>
                    </m:r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′+′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 </m:t>
                    </m:r>
                  </m:oMath>
                </a14:m>
                <a:r>
                  <a:rPr lang="en-US" sz="2400" dirty="0"/>
                  <a:t>		</a:t>
                </a:r>
                <a:endParaRPr lang="ru-RU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   ∷=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 smtClean="0"/>
                  <a:t>;</a:t>
                </a:r>
                <a:endParaRPr lang="ru-RU" sz="2400" dirty="0" smtClean="0"/>
              </a:p>
              <a:p>
                <a:endParaRPr lang="ru-R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  ∷=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</a:rPr>
                        <m:t> ′∗′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;  </m:t>
                      </m:r>
                    </m:oMath>
                  </m:oMathPara>
                </a14:m>
                <a:endParaRPr lang="ru-RU" sz="2400" dirty="0" smtClean="0"/>
              </a:p>
              <a:p>
                <a:pPr/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∷=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 |</m:t>
                    </m:r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  ′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(′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′)′</m:t>
                    </m:r>
                  </m:oMath>
                </a14:m>
                <a:r>
                  <a:rPr lang="en-US" sz="2400" dirty="0"/>
                  <a:t>;</a:t>
                </a:r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064" y="2869427"/>
                <a:ext cx="3768634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485" t="-1429" b="-32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5686698" y="2805719"/>
                <a:ext cx="376863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Позитивные тесты:</m:t>
                      </m:r>
                    </m:oMath>
                  </m:oMathPara>
                </a14:m>
                <a:endParaRPr lang="ru-RU" sz="2400" i="1" dirty="0" smtClean="0"/>
              </a:p>
              <a:p>
                <a:pPr/>
                <a:endParaRPr lang="ru-RU" sz="2400" i="1" dirty="0" smtClean="0"/>
              </a:p>
              <a:p>
                <a:pPr/>
                <a:r>
                  <a:rPr lang="ru-RU" sz="2400" i="1" dirty="0" smtClean="0"/>
                  <a:t>«</a:t>
                </a:r>
                <a:r>
                  <a:rPr lang="en-US" sz="2400" b="1" i="1" dirty="0" smtClean="0"/>
                  <a:t>n + n * n</a:t>
                </a:r>
                <a:r>
                  <a:rPr lang="ru-RU" sz="2400" i="1" dirty="0" smtClean="0"/>
                  <a:t>»</a:t>
                </a:r>
                <a:r>
                  <a:rPr lang="en-US" sz="2400" i="1" dirty="0" smtClean="0"/>
                  <a:t>,</a:t>
                </a:r>
              </a:p>
              <a:p>
                <a:pPr/>
                <a:r>
                  <a:rPr lang="ru-RU" sz="2400" i="1" dirty="0" smtClean="0"/>
                  <a:t>«</a:t>
                </a:r>
                <a:r>
                  <a:rPr lang="en-US" sz="2400" b="1" i="1" dirty="0" smtClean="0"/>
                  <a:t>( n + ( n * ( n ) ) )</a:t>
                </a:r>
                <a:r>
                  <a:rPr lang="ru-RU" sz="2400" i="1" dirty="0" smtClean="0"/>
                  <a:t>»</a:t>
                </a: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698" y="2805719"/>
                <a:ext cx="3768634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2589" b="-7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5686698" y="4730398"/>
                <a:ext cx="376863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ru-RU" sz="2400" b="0" dirty="0" smtClean="0"/>
                  <a:t>Негативные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тесты:</m:t>
                    </m:r>
                  </m:oMath>
                </a14:m>
                <a:endParaRPr lang="ru-RU" sz="2400" i="1" dirty="0" smtClean="0"/>
              </a:p>
              <a:p>
                <a:pPr/>
                <a:endParaRPr lang="ru-RU" sz="2400" i="1" dirty="0" smtClean="0"/>
              </a:p>
              <a:p>
                <a:pPr/>
                <a:r>
                  <a:rPr lang="ru-RU" sz="2400" i="1" dirty="0" smtClean="0"/>
                  <a:t>«</a:t>
                </a:r>
                <a:r>
                  <a:rPr lang="en-US" sz="2400" b="1" i="1" dirty="0" smtClean="0"/>
                  <a:t>n + +</a:t>
                </a:r>
                <a:r>
                  <a:rPr lang="ru-RU" sz="2400" i="1" dirty="0" smtClean="0"/>
                  <a:t>»</a:t>
                </a:r>
                <a:r>
                  <a:rPr lang="en-US" sz="2400" i="1" dirty="0" smtClean="0"/>
                  <a:t>,  </a:t>
                </a:r>
                <a:r>
                  <a:rPr lang="ru-RU" sz="2400" i="1" dirty="0" smtClean="0"/>
                  <a:t>«</a:t>
                </a:r>
                <a:r>
                  <a:rPr lang="en-US" sz="2400" b="1" i="1" dirty="0" smtClean="0"/>
                  <a:t>n </a:t>
                </a:r>
                <a:r>
                  <a:rPr lang="en-US" sz="2400" b="1" i="1" dirty="0" err="1" smtClean="0"/>
                  <a:t>n</a:t>
                </a:r>
                <a:r>
                  <a:rPr lang="ru-RU" sz="2400" i="1" dirty="0" smtClean="0"/>
                  <a:t>»</a:t>
                </a:r>
                <a:r>
                  <a:rPr lang="en-US" sz="2400" i="1" dirty="0" smtClean="0"/>
                  <a:t>, </a:t>
                </a:r>
                <a:r>
                  <a:rPr lang="ru-RU" sz="2400" i="1" dirty="0" smtClean="0"/>
                  <a:t>«</a:t>
                </a:r>
                <a:r>
                  <a:rPr lang="ru-RU" sz="2400" b="1" i="1" dirty="0" smtClean="0"/>
                  <a:t>( </a:t>
                </a:r>
                <a:r>
                  <a:rPr lang="en-US" sz="2400" b="1" i="1" dirty="0" smtClean="0"/>
                  <a:t>n * )</a:t>
                </a:r>
                <a:r>
                  <a:rPr lang="ru-RU" sz="2400" i="1" dirty="0" smtClean="0"/>
                  <a:t>»</a:t>
                </a:r>
                <a:r>
                  <a:rPr lang="en-US" sz="2400" i="1" dirty="0" smtClean="0"/>
                  <a:t>, …</a:t>
                </a:r>
                <a:endParaRPr lang="ru-RU" sz="2400" i="1" dirty="0" smtClean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698" y="4730398"/>
                <a:ext cx="376863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2589" t="-4061" b="-10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6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latin typeface="Albertus Bold" pitchFamily="50" charset="-52"/>
              </a:rPr>
              <a:t>LL(1)-</a:t>
            </a:r>
            <a:r>
              <a:rPr lang="ru-RU" sz="4000" b="1" u="sng" dirty="0" smtClean="0">
                <a:latin typeface="Albertus Bold" pitchFamily="50" charset="-52"/>
              </a:rPr>
              <a:t>грамматик</a:t>
            </a:r>
            <a:r>
              <a:rPr lang="ru-RU" sz="4000" b="1" u="sng" dirty="0">
                <a:latin typeface="Albertus Bold" pitchFamily="50" charset="-52"/>
              </a:rPr>
              <a:t>а</a:t>
            </a:r>
            <a:r>
              <a:rPr lang="en-US" sz="4000" b="1" u="sng" dirty="0" smtClean="0">
                <a:latin typeface="Albertus Bold" pitchFamily="50" charset="-52"/>
              </a:rPr>
              <a:t>                                |</a:t>
            </a:r>
            <a:r>
              <a:rPr lang="ru-RU" sz="4000" b="1" u="sng" dirty="0" smtClean="0">
                <a:latin typeface="Albertus Bold" pitchFamily="50" charset="-52"/>
              </a:rPr>
              <a:t>4</a:t>
            </a:r>
            <a:endParaRPr lang="ru-RU" sz="4000" b="1" u="sng" dirty="0">
              <a:latin typeface="Albertus Bold" pitchFamily="50" charset="-5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37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КС-грамматика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является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𝑳𝑳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, </a:t>
                </a:r>
                <a:endParaRPr lang="ru-RU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если </a:t>
                </a:r>
                <a:r>
                  <a:rPr lang="ru-RU" dirty="0" smtClean="0">
                    <a:latin typeface="PT Sans" panose="020B0503020203020204" pitchFamily="34" charset="-52"/>
                  </a:rPr>
                  <a:t>для любого правила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PT Sans" panose="020B0503020203020204" pitchFamily="34" charset="-52"/>
                  </a:rPr>
                  <a:t>в</a:t>
                </a:r>
                <a:r>
                  <a:rPr lang="ru-RU" dirty="0" smtClean="0">
                    <a:latin typeface="PT Sans" panose="020B0503020203020204" pitchFamily="34" charset="-52"/>
                  </a:rPr>
                  <a:t>ыполняется:</a:t>
                </a:r>
              </a:p>
              <a:p>
                <a:pPr marL="0" indent="0">
                  <a:buNone/>
                </a:pPr>
                <a:endParaRPr lang="ru-RU" dirty="0">
                  <a:latin typeface="PT Sans" panose="020B0503020203020204" pitchFamily="34" charset="-52"/>
                </a:endParaRPr>
              </a:p>
              <a:p>
                <a:pPr marL="514350" indent="-514350">
                  <a:buAutoNum type="arabicPeriod"/>
                </a:pPr>
                <a:r>
                  <a:rPr lang="ru-RU" b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>
                  <a:latin typeface="PT Sans" panose="020B0503020203020204" pitchFamily="34" charset="-52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ru-RU" b="1" dirty="0" smtClean="0"/>
                  <a:t> </a:t>
                </a:r>
                <a:r>
                  <a:rPr lang="ru-RU" i="1" dirty="0" smtClean="0"/>
                  <a:t>Если 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i="1" dirty="0" smtClean="0">
                    <a:latin typeface="PT Sans" panose="020B0503020203020204" pitchFamily="34" charset="-52"/>
                  </a:rPr>
                  <a:t>то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𝐹𝑂𝐿𝐿𝑂𝑊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∅</m:t>
                    </m:r>
                  </m:oMath>
                </a14:m>
                <a:endParaRPr lang="ru-RU" dirty="0" smtClean="0">
                  <a:latin typeface="PT Sans" panose="020B0503020203020204" pitchFamily="34" charset="-52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ru-RU" dirty="0">
                  <a:latin typeface="PT Sans" panose="020B0503020203020204" pitchFamily="34" charset="-52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ru-RU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Для таких грамматик возможно построить таблицу предсказывающего анализатора</a:t>
                </a:r>
                <a:endParaRPr lang="en-US" dirty="0" smtClean="0">
                  <a:latin typeface="PT Sans" panose="020B0503020203020204" pitchFamily="34" charset="-52"/>
                </a:endParaRPr>
              </a:p>
              <a:p>
                <a:pPr marL="514350" indent="-514350">
                  <a:buAutoNum type="arabicPeriod"/>
                </a:pPr>
                <a:endParaRPr lang="en-US" dirty="0" smtClean="0">
                  <a:latin typeface="PT Sans" panose="020B0503020203020204" pitchFamily="34" charset="-52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3714"/>
              </a:xfrm>
              <a:blipFill rotWithShape="0">
                <a:blip r:embed="rId2"/>
                <a:stretch>
                  <a:fillRect l="-1217" t="-2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3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Albertus Bold" pitchFamily="50" charset="-52"/>
              </a:rPr>
              <a:t>LL(1)-</a:t>
            </a:r>
            <a:r>
              <a:rPr lang="ru-RU" sz="4000" b="1" u="sng" dirty="0" smtClean="0">
                <a:latin typeface="Albertus Bold" pitchFamily="50" charset="-52"/>
              </a:rPr>
              <a:t>грамматика</a:t>
            </a:r>
            <a:r>
              <a:rPr lang="en-US" sz="4000" b="1" u="sng" dirty="0">
                <a:latin typeface="Albertus Bold" pitchFamily="50" charset="-52"/>
              </a:rPr>
              <a:t> </a:t>
            </a:r>
            <a:r>
              <a:rPr lang="en-US" sz="4000" b="1" u="sng" dirty="0" smtClean="0">
                <a:latin typeface="Albertus Bold" pitchFamily="50" charset="-52"/>
              </a:rPr>
              <a:t>                               </a:t>
            </a:r>
            <a:r>
              <a:rPr lang="en-US" sz="4000" b="1" u="sng" dirty="0" smtClean="0">
                <a:latin typeface="Albertus Bold" pitchFamily="50" charset="-52"/>
              </a:rPr>
              <a:t>|</a:t>
            </a:r>
            <a:r>
              <a:rPr lang="ru-RU" sz="4000" b="1" u="sng" dirty="0">
                <a:latin typeface="Albertus Bold" pitchFamily="50" charset="-52"/>
              </a:rPr>
              <a:t>5</a:t>
            </a:r>
            <a:endParaRPr lang="ru-RU" sz="4000" b="1" u="sng" dirty="0">
              <a:latin typeface="Albertus Bold" pitchFamily="50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363" y="2735308"/>
            <a:ext cx="5683273" cy="4191414"/>
          </a:xfrm>
          <a:prstGeom prst="rect">
            <a:avLst/>
          </a:prstGeom>
        </p:spPr>
      </p:pic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7080" cy="48137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PT Sans" panose="020B0503020203020204" pitchFamily="34" charset="-52"/>
              </a:rPr>
              <a:t>LL(1)-</a:t>
            </a:r>
            <a:r>
              <a:rPr lang="ru-RU" dirty="0" smtClean="0">
                <a:latin typeface="PT Sans" panose="020B0503020203020204" pitchFamily="34" charset="-52"/>
              </a:rPr>
              <a:t>грамматики распознаются предсказывающим анализатором – автоматом с магазинной памятью.</a:t>
            </a:r>
            <a:endParaRPr lang="en-US" dirty="0" smtClean="0">
              <a:latin typeface="PT Sans" panose="020B0503020203020204" pitchFamily="34" charset="-52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1994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Albertus Bold" pitchFamily="50" charset="-52"/>
              </a:rPr>
              <a:t>LL(1)-</a:t>
            </a:r>
            <a:r>
              <a:rPr lang="ru-RU" sz="4000" b="1" u="sng" dirty="0" smtClean="0">
                <a:latin typeface="Albertus Bold" pitchFamily="50" charset="-52"/>
              </a:rPr>
              <a:t>грамматика</a:t>
            </a:r>
            <a:r>
              <a:rPr lang="en-US" sz="4000" b="1" u="sng" dirty="0">
                <a:latin typeface="Albertus Bold" pitchFamily="50" charset="-52"/>
              </a:rPr>
              <a:t> </a:t>
            </a:r>
            <a:r>
              <a:rPr lang="en-US" sz="4000" b="1" u="sng" dirty="0" smtClean="0">
                <a:latin typeface="Albertus Bold" pitchFamily="50" charset="-52"/>
              </a:rPr>
              <a:t>                               </a:t>
            </a:r>
            <a:r>
              <a:rPr lang="en-US" sz="4000" b="1" u="sng" dirty="0" smtClean="0">
                <a:latin typeface="Albertus Bold" pitchFamily="50" charset="-52"/>
              </a:rPr>
              <a:t>|</a:t>
            </a:r>
            <a:r>
              <a:rPr lang="ru-RU" sz="4000" b="1" u="sng" dirty="0">
                <a:latin typeface="Albertus Bold" pitchFamily="50" charset="-52"/>
              </a:rPr>
              <a:t>6</a:t>
            </a:r>
            <a:endParaRPr lang="ru-RU" sz="4000" b="1" u="sng" dirty="0">
              <a:latin typeface="Albertus Bold" pitchFamily="50" charset="-5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371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𝑬𝑹𝑹𝑶𝑹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 – </a:t>
                </a:r>
                <a:r>
                  <a:rPr lang="ru-RU" dirty="0" smtClean="0">
                    <a:latin typeface="PT Sans" panose="020B0503020203020204" pitchFamily="34" charset="-52"/>
                  </a:rPr>
                  <a:t>недопустимый переход, 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синтаксическая ошибка</a:t>
                </a:r>
                <a:r>
                  <a:rPr lang="ru-RU" dirty="0" smtClean="0">
                    <a:latin typeface="PT Sans" panose="020B0503020203020204" pitchFamily="34" charset="-52"/>
                  </a:rPr>
                  <a:t>.</a:t>
                </a:r>
              </a:p>
              <a:p>
                <a:pPr marL="0" indent="0">
                  <a:buNone/>
                </a:pPr>
                <a:endParaRPr lang="ru-RU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r>
                  <a:rPr lang="ru-RU" b="1" dirty="0" smtClean="0">
                    <a:latin typeface="PT Sans" panose="020B0503020203020204" pitchFamily="34" charset="-52"/>
                  </a:rPr>
                  <a:t>Пример. </a:t>
                </a:r>
                <a:r>
                  <a:rPr lang="ru-RU" dirty="0" smtClean="0">
                    <a:latin typeface="PT Sans" panose="020B0503020203020204" pitchFamily="34" charset="-52"/>
                  </a:rPr>
                  <a:t>Грамматика арифметических выражений:</a:t>
                </a:r>
                <a:endParaRPr lang="en-US" b="1" dirty="0" smtClean="0">
                  <a:latin typeface="PT Sans" panose="020B0503020203020204" pitchFamily="34" charset="-52"/>
                </a:endParaRPr>
              </a:p>
            </p:txBody>
          </p:sp>
        </mc:Choice>
        <mc:Fallback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3714"/>
              </a:xfrm>
              <a:blipFill rotWithShape="0">
                <a:blip r:embed="rId3"/>
                <a:stretch>
                  <a:fillRect l="-1217" t="-2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171195"/>
                  </p:ext>
                </p:extLst>
              </p:nvPr>
            </p:nvGraphicFramePr>
            <p:xfrm>
              <a:off x="949235" y="3489222"/>
              <a:ext cx="10180870" cy="2650320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634226"/>
                    <a:gridCol w="1521430"/>
                    <a:gridCol w="1610506"/>
                    <a:gridCol w="1611694"/>
                    <a:gridCol w="1612882"/>
                    <a:gridCol w="1611694"/>
                    <a:gridCol w="1578438"/>
                  </a:tblGrid>
                  <a:tr h="4236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6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>
                                    <a:effectLst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>
                                    <a:effectLst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effectLst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>
                                    <a:effectLst/>
                                  </a:rPr>
                                  <m:t>(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600">
                              <a:effectLst/>
                            </a:rPr>
                            <a:t>)</a:t>
                          </a:r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>
                                    <a:effectLst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</a:tr>
                  <a:tr h="4269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>
                                    <a:effectLst/>
                                  </a:rPr>
                                  <m:t>𝑬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>
                                    <a:effectLst/>
                                  </a:rPr>
                                  <m:t>𝑒𝑟𝑟𝑜𝑟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>
                                    <a:effectLst/>
                                  </a:rPr>
                                  <m:t>𝑒𝑟𝑟𝑜𝑟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600">
                                    <a:effectLst/>
                                  </a:rPr>
                                  <m:t>𝑻</m:t>
                                </m:r>
                                <m:r>
                                  <a:rPr lang="ru-RU" sz="2600">
                                    <a:effectLst/>
                                  </a:rPr>
                                  <m:t> </m:t>
                                </m:r>
                                <m:r>
                                  <a:rPr lang="ru-RU" sz="2600">
                                    <a:effectLst/>
                                  </a:rPr>
                                  <m:t>𝑬</m:t>
                                </m:r>
                                <m:r>
                                  <a:rPr lang="ru-RU" sz="2600">
                                    <a:effectLst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600">
                                    <a:effectLst/>
                                  </a:rPr>
                                  <m:t>𝑻</m:t>
                                </m:r>
                                <m:r>
                                  <a:rPr lang="ru-RU" sz="2600">
                                    <a:effectLst/>
                                  </a:rPr>
                                  <m:t> </m:t>
                                </m:r>
                                <m:r>
                                  <a:rPr lang="ru-RU" sz="2600">
                                    <a:effectLst/>
                                  </a:rPr>
                                  <m:t>𝑬</m:t>
                                </m:r>
                                <m:r>
                                  <a:rPr lang="ru-RU" sz="2600">
                                    <a:effectLst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>
                                    <a:effectLst/>
                                  </a:rPr>
                                  <m:t>𝑒𝑟𝑟𝑜𝑟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>
                                    <a:effectLst/>
                                  </a:rPr>
                                  <m:t>𝑒𝑟𝑟𝑜𝑟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</a:tr>
                  <a:tr h="4269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>
                                    <a:effectLst/>
                                  </a:rPr>
                                  <m:t>𝑬</m:t>
                                </m:r>
                                <m:r>
                                  <a:rPr lang="en-US" sz="2600">
                                    <a:effectLst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600">
                                    <a:effectLst/>
                                  </a:rPr>
                                  <m:t>+ </m:t>
                                </m:r>
                                <m:r>
                                  <a:rPr lang="ru-RU" sz="2600">
                                    <a:effectLst/>
                                  </a:rPr>
                                  <m:t>𝑻</m:t>
                                </m:r>
                                <m:r>
                                  <a:rPr lang="ru-RU" sz="2600">
                                    <a:effectLst/>
                                  </a:rPr>
                                  <m:t> </m:t>
                                </m:r>
                                <m:r>
                                  <a:rPr lang="ru-RU" sz="2600">
                                    <a:effectLst/>
                                  </a:rPr>
                                  <m:t>𝑬</m:t>
                                </m:r>
                                <m:r>
                                  <a:rPr lang="ru-RU" sz="2600">
                                    <a:effectLst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>
                                    <a:effectLst/>
                                  </a:rPr>
                                  <m:t>𝑒𝑟𝑟𝑜𝑟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>
                                    <a:effectLst/>
                                  </a:rPr>
                                  <m:t>𝑒𝑟𝑟𝑜𝑟</m:t>
                                </m:r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>
                                    <a:effectLst/>
                                  </a:rPr>
                                  <m:t>𝑒𝑟𝑟𝑜𝑟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600">
                                    <a:effectLst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600">
                                    <a:effectLst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</a:tr>
                  <a:tr h="4738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600">
                                    <a:effectLst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>
                                    <a:effectLst/>
                                  </a:rPr>
                                  <m:t>𝑒𝑟𝑟𝑜𝑟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>
                                    <a:effectLst/>
                                  </a:rPr>
                                  <m:t>𝑒𝑟𝑟𝑜𝑟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600">
                                    <a:effectLst/>
                                  </a:rPr>
                                  <m:t>𝑭</m:t>
                                </m:r>
                                <m:r>
                                  <a:rPr lang="ru-RU" sz="2600">
                                    <a:effectLst/>
                                  </a:rPr>
                                  <m:t> </m:t>
                                </m:r>
                                <m:r>
                                  <a:rPr lang="ru-RU" sz="2600">
                                    <a:effectLst/>
                                  </a:rPr>
                                  <m:t>𝑻</m:t>
                                </m:r>
                                <m:r>
                                  <a:rPr lang="ru-RU" sz="2600">
                                    <a:effectLst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600">
                                    <a:effectLst/>
                                  </a:rPr>
                                  <m:t>𝑭</m:t>
                                </m:r>
                                <m:r>
                                  <a:rPr lang="ru-RU" sz="2600">
                                    <a:effectLst/>
                                  </a:rPr>
                                  <m:t> </m:t>
                                </m:r>
                                <m:r>
                                  <a:rPr lang="ru-RU" sz="2600">
                                    <a:effectLst/>
                                  </a:rPr>
                                  <m:t>𝑻</m:t>
                                </m:r>
                                <m:r>
                                  <a:rPr lang="ru-RU" sz="2600">
                                    <a:effectLst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>
                                    <a:effectLst/>
                                  </a:rPr>
                                  <m:t>𝑒𝑟𝑟𝑜𝑟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>
                                    <a:effectLst/>
                                  </a:rPr>
                                  <m:t>𝑒𝑟𝑟𝑜𝑟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</a:tr>
                  <a:tr h="4269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600">
                                    <a:effectLst/>
                                  </a:rPr>
                                  <m:t>𝑻</m:t>
                                </m:r>
                                <m:r>
                                  <a:rPr lang="ru-RU" sz="2600">
                                    <a:effectLst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600">
                                    <a:effectLst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600">
                                    <a:effectLst/>
                                  </a:rPr>
                                  <m:t>∗</m:t>
                                </m:r>
                                <m:r>
                                  <a:rPr lang="ru-RU" sz="2600">
                                    <a:effectLst/>
                                  </a:rPr>
                                  <m:t>𝑭</m:t>
                                </m:r>
                                <m:r>
                                  <a:rPr lang="ru-RU" sz="2600">
                                    <a:effectLst/>
                                  </a:rPr>
                                  <m:t> </m:t>
                                </m:r>
                                <m:r>
                                  <a:rPr lang="ru-RU" sz="2600">
                                    <a:effectLst/>
                                  </a:rPr>
                                  <m:t>𝑻</m:t>
                                </m:r>
                                <m:r>
                                  <a:rPr lang="ru-RU" sz="2600">
                                    <a:effectLst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>
                                    <a:effectLst/>
                                  </a:rPr>
                                  <m:t>𝑒𝑟𝑟𝑜𝑟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>
                                    <a:effectLst/>
                                  </a:rPr>
                                  <m:t>𝑒𝑟𝑟𝑜𝑟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600">
                                    <a:effectLst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600">
                                    <a:effectLst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</a:tr>
                  <a:tr h="4715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600">
                                    <a:effectLst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>
                                    <a:effectLst/>
                                  </a:rPr>
                                  <m:t>𝑒𝑟𝑟𝑜𝑟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>
                                    <a:effectLst/>
                                  </a:rPr>
                                  <m:t>𝑒𝑟𝑟𝑜𝑟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600">
                                    <a:effectLst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600">
                                    <a:effectLst/>
                                  </a:rPr>
                                  <m:t>( </m:t>
                                </m:r>
                                <m:r>
                                  <a:rPr lang="ru-RU" sz="2600">
                                    <a:effectLst/>
                                  </a:rPr>
                                  <m:t>𝑬</m:t>
                                </m:r>
                                <m:r>
                                  <a:rPr lang="ru-RU" sz="2600">
                                    <a:effectLst/>
                                  </a:rPr>
                                  <m:t> )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>
                                    <a:effectLst/>
                                  </a:rPr>
                                  <m:t>𝑒𝑟𝑟𝑜𝑟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>
                                    <a:effectLst/>
                                  </a:rPr>
                                  <m:t>𝑒𝑟𝑟𝑜𝑟</m:t>
                                </m:r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171195"/>
                  </p:ext>
                </p:extLst>
              </p:nvPr>
            </p:nvGraphicFramePr>
            <p:xfrm>
              <a:off x="949235" y="3489222"/>
              <a:ext cx="10180870" cy="2650320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634226"/>
                    <a:gridCol w="1521430"/>
                    <a:gridCol w="1610506"/>
                    <a:gridCol w="1611694"/>
                    <a:gridCol w="1612882"/>
                    <a:gridCol w="1611694"/>
                    <a:gridCol w="1578438"/>
                  </a:tblGrid>
                  <a:tr h="42399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6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42000" t="-20000" r="-528400" b="-5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134470" t="-20000" r="-400379" b="-5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233585" t="-20000" r="-298868" b="-5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334848" t="-20000" r="-200000" b="-5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600">
                              <a:effectLst/>
                            </a:rPr>
                            <a:t>)</a:t>
                          </a:r>
                          <a:endParaRPr lang="ru-RU" sz="20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8270" marR="12827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545560" t="-20000" r="-1544" b="-525714"/>
                          </a:stretch>
                        </a:blipFill>
                      </a:tcPr>
                    </a:tc>
                  </a:tr>
                  <a:tr h="42697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962" t="-120000" r="-1510577" b="-4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42000" t="-120000" r="-528400" b="-4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134470" t="-120000" r="-400379" b="-4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233585" t="-120000" r="-298868" b="-4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334848" t="-120000" r="-200000" b="-4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433208" t="-120000" r="-99245" b="-4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545560" t="-120000" r="-1544" b="-425714"/>
                          </a:stretch>
                        </a:blipFill>
                      </a:tcPr>
                    </a:tc>
                  </a:tr>
                  <a:tr h="42697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962" t="-220000" r="-1510577" b="-3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42000" t="-220000" r="-528400" b="-3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134470" t="-220000" r="-400379" b="-3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233585" t="-220000" r="-298868" b="-3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334848" t="-220000" r="-200000" b="-3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433208" t="-220000" r="-99245" b="-3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545560" t="-220000" r="-1544" b="-325714"/>
                          </a:stretch>
                        </a:blipFill>
                      </a:tcPr>
                    </a:tc>
                  </a:tr>
                  <a:tr h="47388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962" t="-287179" r="-1510577" b="-1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42000" t="-287179" r="-528400" b="-1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134470" t="-287179" r="-400379" b="-1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233585" t="-287179" r="-298868" b="-1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334848" t="-287179" r="-200000" b="-1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433208" t="-287179" r="-99245" b="-1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545560" t="-287179" r="-1544" b="-192308"/>
                          </a:stretch>
                        </a:blipFill>
                      </a:tcPr>
                    </a:tc>
                  </a:tr>
                  <a:tr h="42697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962" t="-431429" r="-1510577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42000" t="-431429" r="-528400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134470" t="-431429" r="-400379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233585" t="-431429" r="-298868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334848" t="-431429" r="-200000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433208" t="-431429" r="-99245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545560" t="-431429" r="-1544" b="-114286"/>
                          </a:stretch>
                        </a:blipFill>
                      </a:tcPr>
                    </a:tc>
                  </a:tr>
                  <a:tr h="47151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962" t="-476923" r="-1510577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42000" t="-476923" r="-528400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134470" t="-476923" r="-400379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233585" t="-476923" r="-298868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334848" t="-476923" r="-200000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433208" t="-476923" r="-99245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28270" marR="128270" marT="0" marB="0" anchor="ctr">
                        <a:blipFill rotWithShape="0">
                          <a:blip r:embed="rId4"/>
                          <a:stretch>
                            <a:fillRect l="-545560" t="-476923" r="-1544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488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Albertus Bold" pitchFamily="50" charset="-52"/>
              </a:rPr>
              <a:t>LL(1)-</a:t>
            </a:r>
            <a:r>
              <a:rPr lang="ru-RU" sz="4000" b="1" u="sng" dirty="0" smtClean="0">
                <a:latin typeface="Albertus Bold" pitchFamily="50" charset="-52"/>
              </a:rPr>
              <a:t>грамматика</a:t>
            </a:r>
            <a:r>
              <a:rPr lang="en-US" sz="4000" b="1" u="sng" dirty="0">
                <a:latin typeface="Albertus Bold" pitchFamily="50" charset="-52"/>
              </a:rPr>
              <a:t> </a:t>
            </a:r>
            <a:r>
              <a:rPr lang="en-US" sz="4000" b="1" u="sng" dirty="0" smtClean="0">
                <a:latin typeface="Albertus Bold" pitchFamily="50" charset="-52"/>
              </a:rPr>
              <a:t>                               </a:t>
            </a:r>
            <a:r>
              <a:rPr lang="en-US" sz="4000" b="1" u="sng" dirty="0" smtClean="0">
                <a:latin typeface="Albertus Bold" pitchFamily="50" charset="-52"/>
              </a:rPr>
              <a:t>|</a:t>
            </a:r>
            <a:r>
              <a:rPr lang="ru-RU" sz="4000" b="1" u="sng" dirty="0" smtClean="0">
                <a:latin typeface="Albertus Bold" pitchFamily="50" charset="-52"/>
              </a:rPr>
              <a:t>7</a:t>
            </a:r>
            <a:endParaRPr lang="ru-RU" sz="4000" b="1" u="sng" dirty="0">
              <a:latin typeface="Albertus Bold" pitchFamily="50" charset="-5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371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1" i="1" smtClean="0">
                          <a:latin typeface="Cambria Math" panose="02040503050406030204" pitchFamily="18" charset="0"/>
                        </a:rPr>
                        <m:t>Расширенное восстановление при ошибках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1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endParaRPr lang="ru-RU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𝑭𝑶𝑳𝑳𝑶𝑾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иначе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(кроме $)</m:t>
                      </m:r>
                    </m:oMath>
                  </m:oMathPara>
                </a14:m>
                <a:endParaRPr lang="ru-RU" b="1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endParaRPr lang="ru-RU" b="1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r>
                  <a:rPr lang="ru-RU" b="1" dirty="0" smtClean="0">
                    <a:latin typeface="PT Sans" panose="020B0503020203020204" pitchFamily="34" charset="-52"/>
                  </a:rPr>
                  <a:t>Пример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. </a:t>
                </a:r>
                <a:r>
                  <a:rPr lang="ru-RU" dirty="0" smtClean="0">
                    <a:latin typeface="PT Sans" panose="020B0503020203020204" pitchFamily="34" charset="-52"/>
                  </a:rPr>
                  <a:t>Грамматика арифметических выражений:</a:t>
                </a:r>
                <a:endParaRPr lang="en-US" b="1" dirty="0" smtClean="0">
                  <a:latin typeface="PT Sans" panose="020B0503020203020204" pitchFamily="34" charset="-52"/>
                </a:endParaRPr>
              </a:p>
            </p:txBody>
          </p:sp>
        </mc:Choice>
        <mc:Fallback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3714"/>
              </a:xfrm>
              <a:blipFill rotWithShape="0"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1996021"/>
                  </p:ext>
                </p:extLst>
              </p:nvPr>
            </p:nvGraphicFramePr>
            <p:xfrm>
              <a:off x="949596" y="4282626"/>
              <a:ext cx="10190954" cy="2356713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588262"/>
                    <a:gridCol w="1484261"/>
                    <a:gridCol w="1631851"/>
                    <a:gridCol w="1631851"/>
                    <a:gridCol w="1632897"/>
                    <a:gridCol w="1631851"/>
                    <a:gridCol w="1589981"/>
                  </a:tblGrid>
                  <a:tr h="39461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300" dirty="0">
                              <a:effectLst/>
                            </a:rPr>
                            <a:t> </a:t>
                          </a:r>
                          <a:endParaRPr lang="ru-RU" sz="1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300">
                                    <a:effectLst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ru-RU" sz="18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300">
                                    <a:effectLst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ru-RU" sz="18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300">
                                    <a:effectLst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ru-RU" sz="18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300">
                                    <a:effectLst/>
                                  </a:rPr>
                                  <m:t>(</m:t>
                                </m:r>
                              </m:oMath>
                            </m:oMathPara>
                          </a14:m>
                          <a:endParaRPr lang="ru-RU" sz="18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300">
                              <a:effectLst/>
                            </a:rPr>
                            <a:t>)</a:t>
                          </a:r>
                          <a:endParaRPr lang="ru-RU" sz="18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300">
                                    <a:effectLst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RU" sz="18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3047" marR="113047" marT="0" marB="0" anchor="ctr"/>
                    </a:tc>
                  </a:tr>
                  <a:tr h="3763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300">
                                    <a:effectLst/>
                                  </a:rPr>
                                  <m:t>𝑬</m:t>
                                </m:r>
                              </m:oMath>
                            </m:oMathPara>
                          </a14:m>
                          <a:endParaRPr lang="ru-RU" sz="18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 smtClean="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+ </m:t>
                                </m:r>
                                <m:r>
                                  <a:rPr lang="ru-RU" sz="2300" smtClean="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𝑬</m:t>
                                </m:r>
                              </m:oMath>
                            </m:oMathPara>
                          </a14:m>
                          <a:endParaRPr lang="ru-RU" sz="1800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∗ </m:t>
                                </m:r>
                                <m:r>
                                  <a:rPr lang="ru-RU" sz="230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𝑬</m:t>
                                </m:r>
                              </m:oMath>
                            </m:oMathPara>
                          </a14:m>
                          <a:endParaRPr lang="ru-RU" sz="230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>
                                    <a:effectLst/>
                                  </a:rPr>
                                  <m:t>𝑻</m:t>
                                </m:r>
                                <m:r>
                                  <a:rPr lang="ru-RU" sz="2300">
                                    <a:effectLst/>
                                  </a:rPr>
                                  <m:t> </m:t>
                                </m:r>
                                <m:r>
                                  <a:rPr lang="ru-RU" sz="2300">
                                    <a:effectLst/>
                                  </a:rPr>
                                  <m:t>𝑬</m:t>
                                </m:r>
                                <m:r>
                                  <a:rPr lang="ru-RU" sz="2300">
                                    <a:effectLst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18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>
                                    <a:effectLst/>
                                  </a:rPr>
                                  <m:t>𝑻</m:t>
                                </m:r>
                                <m:r>
                                  <a:rPr lang="ru-RU" sz="2300">
                                    <a:effectLst/>
                                  </a:rPr>
                                  <m:t> </m:t>
                                </m:r>
                                <m:r>
                                  <a:rPr lang="ru-RU" sz="2300">
                                    <a:effectLst/>
                                  </a:rPr>
                                  <m:t>𝑬</m:t>
                                </m:r>
                                <m:r>
                                  <a:rPr lang="ru-RU" sz="2300">
                                    <a:effectLst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18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ru-RU" sz="230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ru-RU" sz="230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3047" marR="113047" marT="0" marB="0" anchor="ctr"/>
                    </a:tc>
                  </a:tr>
                  <a:tr h="3763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300">
                                    <a:effectLst/>
                                  </a:rPr>
                                  <m:t>𝑬</m:t>
                                </m:r>
                                <m:r>
                                  <a:rPr lang="en-US" sz="2300">
                                    <a:effectLst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18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>
                                    <a:effectLst/>
                                  </a:rPr>
                                  <m:t>+ </m:t>
                                </m:r>
                                <m:r>
                                  <a:rPr lang="ru-RU" sz="2300">
                                    <a:effectLst/>
                                  </a:rPr>
                                  <m:t>𝑻</m:t>
                                </m:r>
                                <m:r>
                                  <a:rPr lang="ru-RU" sz="2300">
                                    <a:effectLst/>
                                  </a:rPr>
                                  <m:t> </m:t>
                                </m:r>
                                <m:r>
                                  <a:rPr lang="ru-RU" sz="2300">
                                    <a:effectLst/>
                                  </a:rPr>
                                  <m:t>𝑬</m:t>
                                </m:r>
                                <m:r>
                                  <a:rPr lang="ru-RU" sz="2300">
                                    <a:effectLst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18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∗ </m:t>
                                </m:r>
                                <m:r>
                                  <a:rPr lang="ru-RU" sz="230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𝑬</m:t>
                                </m:r>
                                <m:r>
                                  <a:rPr lang="ru-RU" sz="230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230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𝒏</m:t>
                                </m:r>
                                <m:r>
                                  <a:rPr lang="ru-RU" sz="230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ru-RU" sz="230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𝑬</m:t>
                                </m:r>
                                <m:r>
                                  <a:rPr lang="ru-RU" sz="230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230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( </m:t>
                                </m:r>
                                <m:r>
                                  <a:rPr lang="ru-RU" sz="230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𝑬</m:t>
                                </m:r>
                                <m:r>
                                  <a:rPr lang="ru-RU" sz="230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230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>
                                    <a:effectLst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ru-RU" sz="18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>
                                    <a:effectLst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ru-RU" sz="18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3047" marR="113047" marT="0" marB="0" anchor="ctr"/>
                    </a:tc>
                  </a:tr>
                  <a:tr h="4176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>
                                    <a:effectLst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ru-RU" sz="18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ru-RU" sz="230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∗ </m:t>
                                </m:r>
                                <m:r>
                                  <a:rPr lang="ru-RU" sz="230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ru-RU" sz="230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>
                                    <a:effectLst/>
                                  </a:rPr>
                                  <m:t>𝑭</m:t>
                                </m:r>
                                <m:r>
                                  <a:rPr lang="ru-RU" sz="2300">
                                    <a:effectLst/>
                                  </a:rPr>
                                  <m:t> </m:t>
                                </m:r>
                                <m:r>
                                  <a:rPr lang="ru-RU" sz="2300">
                                    <a:effectLst/>
                                  </a:rPr>
                                  <m:t>𝑻</m:t>
                                </m:r>
                                <m:r>
                                  <a:rPr lang="ru-RU" sz="2300">
                                    <a:effectLst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18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>
                                    <a:effectLst/>
                                  </a:rPr>
                                  <m:t>𝑭</m:t>
                                </m:r>
                                <m:r>
                                  <a:rPr lang="ru-RU" sz="2300">
                                    <a:effectLst/>
                                  </a:rPr>
                                  <m:t> </m:t>
                                </m:r>
                                <m:r>
                                  <a:rPr lang="ru-RU" sz="2300">
                                    <a:effectLst/>
                                  </a:rPr>
                                  <m:t>𝑻</m:t>
                                </m:r>
                                <m:r>
                                  <a:rPr lang="ru-RU" sz="2300">
                                    <a:effectLst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18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ru-RU" sz="230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ru-RU" sz="230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3047" marR="113047" marT="0" marB="0" anchor="ctr"/>
                    </a:tc>
                  </a:tr>
                  <a:tr h="3763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>
                                    <a:effectLst/>
                                  </a:rPr>
                                  <m:t>𝑻</m:t>
                                </m:r>
                                <m:r>
                                  <a:rPr lang="ru-RU" sz="2300">
                                    <a:effectLst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18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>
                                    <a:effectLst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ru-RU" sz="18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>
                                    <a:effectLst/>
                                  </a:rPr>
                                  <m:t>∗</m:t>
                                </m:r>
                                <m:r>
                                  <a:rPr lang="ru-RU" sz="2300">
                                    <a:effectLst/>
                                  </a:rPr>
                                  <m:t>𝑭</m:t>
                                </m:r>
                                <m:r>
                                  <a:rPr lang="ru-RU" sz="2300">
                                    <a:effectLst/>
                                  </a:rPr>
                                  <m:t> </m:t>
                                </m:r>
                                <m:r>
                                  <a:rPr lang="ru-RU" sz="2300">
                                    <a:effectLst/>
                                  </a:rPr>
                                  <m:t>𝑻</m:t>
                                </m:r>
                                <m:r>
                                  <a:rPr lang="ru-RU" sz="2300">
                                    <a:effectLst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18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𝒏</m:t>
                                </m:r>
                                <m:r>
                                  <a:rPr lang="ru-RU" sz="230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ru-RU" sz="230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𝑻</m:t>
                                </m:r>
                                <m:r>
                                  <a:rPr lang="ru-RU" sz="230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230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( </m:t>
                                </m:r>
                                <m:r>
                                  <a:rPr lang="ru-RU" sz="230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𝑻</m:t>
                                </m:r>
                                <m:r>
                                  <a:rPr lang="ru-RU" sz="230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230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>
                                    <a:effectLst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ru-RU" sz="18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>
                                    <a:effectLst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3047" marR="113047" marT="0" marB="0" anchor="ctr"/>
                    </a:tc>
                  </a:tr>
                  <a:tr h="41555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>
                                    <a:effectLst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ru-RU" sz="18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ru-RU" sz="230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ru-RU" sz="230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>
                                    <a:effectLst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ru-RU" sz="18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>
                                    <a:effectLst/>
                                  </a:rPr>
                                  <m:t>( </m:t>
                                </m:r>
                                <m:r>
                                  <a:rPr lang="ru-RU" sz="2300">
                                    <a:effectLst/>
                                  </a:rPr>
                                  <m:t>𝑬</m:t>
                                </m:r>
                                <m:r>
                                  <a:rPr lang="ru-RU" sz="2300">
                                    <a:effectLst/>
                                  </a:rPr>
                                  <m:t> )</m:t>
                                </m:r>
                              </m:oMath>
                            </m:oMathPara>
                          </a14:m>
                          <a:endParaRPr lang="ru-RU" sz="18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ru-RU" sz="230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30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ru-RU" sz="230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3047" marR="113047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1996021"/>
                  </p:ext>
                </p:extLst>
              </p:nvPr>
            </p:nvGraphicFramePr>
            <p:xfrm>
              <a:off x="949596" y="4282626"/>
              <a:ext cx="10190954" cy="2356713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588262"/>
                    <a:gridCol w="1484261"/>
                    <a:gridCol w="1631851"/>
                    <a:gridCol w="1631851"/>
                    <a:gridCol w="1632897"/>
                    <a:gridCol w="1631851"/>
                    <a:gridCol w="1589981"/>
                  </a:tblGrid>
                  <a:tr h="39461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300" dirty="0">
                              <a:effectLst/>
                            </a:rPr>
                            <a:t> </a:t>
                          </a:r>
                          <a:endParaRPr lang="ru-RU" sz="1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40329" t="-18462" r="-55020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127239" t="-18462" r="-39888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227239" t="-18462" r="-29888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327239" t="-18462" r="-19888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300">
                              <a:effectLst/>
                            </a:rPr>
                            <a:t>)</a:t>
                          </a:r>
                          <a:endParaRPr lang="ru-RU" sz="18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3047" marR="113047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541379" t="-18462" r="-1533" b="-500000"/>
                          </a:stretch>
                        </a:blipFill>
                      </a:tcPr>
                    </a:tc>
                  </a:tr>
                  <a:tr h="3763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1031" t="-124194" r="-1628866" b="-4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40329" t="-124194" r="-550206" b="-4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127239" t="-124194" r="-398881" b="-4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227239" t="-124194" r="-298881" b="-4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327239" t="-124194" r="-198881" b="-4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427239" t="-124194" r="-98881" b="-4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541379" t="-124194" r="-1533" b="-424194"/>
                          </a:stretch>
                        </a:blipFill>
                      </a:tcPr>
                    </a:tc>
                  </a:tr>
                  <a:tr h="3763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1031" t="-224194" r="-1628866" b="-3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40329" t="-224194" r="-550206" b="-3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127239" t="-224194" r="-398881" b="-3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227239" t="-224194" r="-298881" b="-3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327239" t="-224194" r="-198881" b="-3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427239" t="-224194" r="-98881" b="-3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541379" t="-224194" r="-1533" b="-324194"/>
                          </a:stretch>
                        </a:blipFill>
                      </a:tcPr>
                    </a:tc>
                  </a:tr>
                  <a:tr h="41764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1031" t="-291304" r="-1628866" b="-19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40329" t="-291304" r="-550206" b="-19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127239" t="-291304" r="-398881" b="-19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227239" t="-291304" r="-298881" b="-19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327239" t="-291304" r="-198881" b="-19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427239" t="-291304" r="-98881" b="-19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541379" t="-291304" r="-1533" b="-191304"/>
                          </a:stretch>
                        </a:blipFill>
                      </a:tcPr>
                    </a:tc>
                  </a:tr>
                  <a:tr h="3763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1031" t="-435484" r="-1628866" b="-1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40329" t="-435484" r="-550206" b="-1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127239" t="-435484" r="-398881" b="-1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227239" t="-435484" r="-298881" b="-1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327239" t="-435484" r="-198881" b="-1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427239" t="-435484" r="-98881" b="-1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541379" t="-435484" r="-1533" b="-112903"/>
                          </a:stretch>
                        </a:blipFill>
                      </a:tcPr>
                    </a:tc>
                  </a:tr>
                  <a:tr h="41555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1031" t="-488235" r="-1628866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40329" t="-488235" r="-550206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127239" t="-488235" r="-398881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227239" t="-488235" r="-298881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327239" t="-488235" r="-198881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427239" t="-488235" r="-98881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3047" marR="113047" marT="0" marB="0" anchor="ctr">
                        <a:blipFill rotWithShape="0">
                          <a:blip r:embed="rId4"/>
                          <a:stretch>
                            <a:fillRect l="-541379" t="-488235" r="-1533" b="-29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623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u="sng" dirty="0">
                <a:latin typeface="Albertus Bold" pitchFamily="50" charset="-52"/>
              </a:rPr>
              <a:t>Критерий полноты </a:t>
            </a:r>
            <a:r>
              <a:rPr lang="ru-RU" sz="4000" u="sng" dirty="0" smtClean="0">
                <a:latin typeface="Albertus Bold" pitchFamily="50" charset="-52"/>
              </a:rPr>
              <a:t>тестирования</a:t>
            </a:r>
            <a:r>
              <a:rPr lang="en-US" sz="4000" u="sng" dirty="0" smtClean="0">
                <a:latin typeface="Albertus Bold" pitchFamily="50" charset="-52"/>
              </a:rPr>
              <a:t>          </a:t>
            </a:r>
            <a:r>
              <a:rPr lang="en-US" sz="4000" u="sng" dirty="0" smtClean="0">
                <a:latin typeface="Albertus Bold" pitchFamily="50" charset="-52"/>
              </a:rPr>
              <a:t>|</a:t>
            </a:r>
            <a:r>
              <a:rPr lang="ru-RU" sz="4000" u="sng" dirty="0">
                <a:latin typeface="Albertus Bold" pitchFamily="50" charset="-52"/>
              </a:rPr>
              <a:t>8</a:t>
            </a:r>
            <a:endParaRPr lang="ru-RU" sz="4000" u="sng" dirty="0">
              <a:latin typeface="Albertus Bold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5692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</a:rPr>
              <a:t>Критерии, по которым проводится классификация всех возможных вариантов выполнения программы с точки зрения проверки правильности </a:t>
            </a:r>
            <a:r>
              <a:rPr lang="ru-RU" dirty="0" smtClean="0">
                <a:latin typeface="PT Sans" panose="020B0503020203020204" pitchFamily="34" charset="-52"/>
              </a:rPr>
              <a:t>программы – </a:t>
            </a:r>
            <a:r>
              <a:rPr lang="ru-RU" b="1" dirty="0" smtClean="0">
                <a:latin typeface="PT Sans" panose="020B0503020203020204" pitchFamily="34" charset="-52"/>
              </a:rPr>
              <a:t>критерии </a:t>
            </a:r>
            <a:r>
              <a:rPr lang="ru-RU" b="1" dirty="0">
                <a:latin typeface="PT Sans" panose="020B0503020203020204" pitchFamily="34" charset="-52"/>
              </a:rPr>
              <a:t>полноты тестирования</a:t>
            </a:r>
            <a:r>
              <a:rPr lang="ru-RU" dirty="0" smtClean="0">
                <a:latin typeface="PT Sans" panose="020B0503020203020204" pitchFamily="34" charset="-52"/>
              </a:rPr>
              <a:t>.</a:t>
            </a:r>
          </a:p>
          <a:p>
            <a:pPr marL="0" indent="0">
              <a:buNone/>
            </a:pPr>
            <a:endParaRPr lang="ru-RU" dirty="0" smtClean="0"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Критерий полноты тестирования (первое приближение):</a:t>
            </a:r>
            <a:endParaRPr lang="ru-RU" dirty="0">
              <a:latin typeface="PT Sans" panose="020B0503020203020204" pitchFamily="3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4617485"/>
            <a:ext cx="105156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i="1" dirty="0" smtClean="0">
                <a:latin typeface="PT Sans" panose="020B0503020203020204" pitchFamily="34" charset="-52"/>
              </a:rPr>
              <a:t>Тестирование синтаксического анализатора является полным тогда и только тогда, когда в процессе вывода слов из тестового набора окажутся посещены все ячейки таблицы предсказывающего разбора.</a:t>
            </a:r>
          </a:p>
        </p:txBody>
      </p:sp>
    </p:spTree>
    <p:extLst>
      <p:ext uri="{BB962C8B-B14F-4D97-AF65-F5344CB8AC3E}">
        <p14:creationId xmlns:p14="http://schemas.microsoft.com/office/powerpoint/2010/main" val="422906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u="sng" dirty="0">
                <a:latin typeface="Albertus Bold" pitchFamily="50" charset="-52"/>
              </a:rPr>
              <a:t>Граф </a:t>
            </a:r>
            <a:r>
              <a:rPr lang="ru-RU" sz="4000" u="sng" dirty="0" smtClean="0">
                <a:latin typeface="Albertus Bold" pitchFamily="50" charset="-52"/>
              </a:rPr>
              <a:t>состояний                </a:t>
            </a:r>
            <a:r>
              <a:rPr lang="en-US" sz="4000" u="sng" dirty="0" smtClean="0">
                <a:latin typeface="Albertus Bold" pitchFamily="50" charset="-52"/>
              </a:rPr>
              <a:t>              </a:t>
            </a:r>
            <a:r>
              <a:rPr lang="ru-RU" sz="4000" u="sng" dirty="0" smtClean="0">
                <a:latin typeface="Albertus Bold" pitchFamily="50" charset="-52"/>
              </a:rPr>
              <a:t>     </a:t>
            </a:r>
            <a:r>
              <a:rPr lang="en-US" sz="4000" u="sng" dirty="0" smtClean="0">
                <a:latin typeface="Albertus Bold" pitchFamily="50" charset="-52"/>
              </a:rPr>
              <a:t>|</a:t>
            </a:r>
            <a:r>
              <a:rPr lang="ru-RU" sz="4000" u="sng" dirty="0" smtClean="0">
                <a:latin typeface="Albertus Bold" pitchFamily="50" charset="-52"/>
              </a:rPr>
              <a:t>9</a:t>
            </a:r>
            <a:endParaRPr lang="ru-RU" sz="4000" u="sng" dirty="0">
              <a:latin typeface="Albertus Bold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727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Рассматривая процесс работы анализатора, можно представить его в виде графа (в общем случае бесконечного):</a:t>
            </a: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62" y="3265763"/>
            <a:ext cx="10526264" cy="281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5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717</Words>
  <Application>Microsoft Office PowerPoint</Application>
  <PresentationFormat>Широкоэкранный</PresentationFormat>
  <Paragraphs>218</Paragraphs>
  <Slides>19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Albertus Bold</vt:lpstr>
      <vt:lpstr>Arial</vt:lpstr>
      <vt:lpstr>Calibri</vt:lpstr>
      <vt:lpstr>Calibri Light</vt:lpstr>
      <vt:lpstr>Cambria Math</vt:lpstr>
      <vt:lpstr>PT Sans</vt:lpstr>
      <vt:lpstr>Source Code Pro Medium</vt:lpstr>
      <vt:lpstr>Times New Roman</vt:lpstr>
      <vt:lpstr>Тема Office</vt:lpstr>
      <vt:lpstr>ГЕНЕРАЦИЯ ТЕСТОВ  ДЛЯ СИНТАКСИЧЕСКОГО АНАЛИЗАТОРА МЕТОДАМИ СУПЕРКОМПИЛЯЦИИ</vt:lpstr>
      <vt:lpstr>Постановка задачи                                 |2</vt:lpstr>
      <vt:lpstr>Пример 1. Арифметические выражения  |3</vt:lpstr>
      <vt:lpstr>LL(1)-грамматика                                |4</vt:lpstr>
      <vt:lpstr>LL(1)-грамматика                                |5</vt:lpstr>
      <vt:lpstr>LL(1)-грамматика                                |6</vt:lpstr>
      <vt:lpstr>LL(1)-грамматика                                |7</vt:lpstr>
      <vt:lpstr>Критерий полноты тестирования          |8</vt:lpstr>
      <vt:lpstr>Граф состояний                                   |9</vt:lpstr>
      <vt:lpstr>Граф состояний. Пример                      |10</vt:lpstr>
      <vt:lpstr>Суперкомпиляция                                |11</vt:lpstr>
      <vt:lpstr>Суперкомпиляция                                |12</vt:lpstr>
      <vt:lpstr>Суперкомпиляция                                |13</vt:lpstr>
      <vt:lpstr>Суперкомпиляция                                |14</vt:lpstr>
      <vt:lpstr>Суперкомпиляция                                |15</vt:lpstr>
      <vt:lpstr>Пример 1. Арифметические операторы |16</vt:lpstr>
      <vt:lpstr>Пример 2. JSON                                   |17</vt:lpstr>
      <vt:lpstr>Заключение                                       |18</vt:lpstr>
      <vt:lpstr>Заключение                                       |19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СУПЕРКОМПИЛЯЦИЯ LL(1)-ГРАММАТИК  и её применение для генерации тестов синтаксического анализа</dc:title>
  <dc:creator>Sergey</dc:creator>
  <cp:lastModifiedBy>Sergey</cp:lastModifiedBy>
  <cp:revision>302</cp:revision>
  <dcterms:created xsi:type="dcterms:W3CDTF">2018-06-04T14:11:04Z</dcterms:created>
  <dcterms:modified xsi:type="dcterms:W3CDTF">2018-06-25T06:48:44Z</dcterms:modified>
</cp:coreProperties>
</file>