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8" r:id="rId5"/>
    <p:sldId id="267" r:id="rId6"/>
    <p:sldId id="296" r:id="rId7"/>
    <p:sldId id="276" r:id="rId8"/>
    <p:sldId id="289" r:id="rId9"/>
    <p:sldId id="291" r:id="rId10"/>
    <p:sldId id="292" r:id="rId11"/>
    <p:sldId id="295" r:id="rId12"/>
    <p:sldId id="293" r:id="rId13"/>
    <p:sldId id="294" r:id="rId14"/>
    <p:sldId id="277" r:id="rId15"/>
    <p:sldId id="279" r:id="rId16"/>
    <p:sldId id="282" r:id="rId17"/>
    <p:sldId id="280" r:id="rId18"/>
    <p:sldId id="283" r:id="rId19"/>
    <p:sldId id="286" r:id="rId20"/>
    <p:sldId id="285" r:id="rId21"/>
    <p:sldId id="288" r:id="rId22"/>
    <p:sldId id="297" r:id="rId23"/>
    <p:sldId id="298" r:id="rId24"/>
    <p:sldId id="300" r:id="rId25"/>
    <p:sldId id="299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ja Martinez Tadeo" initials="BMT" lastIdx="4" clrIdx="0">
    <p:extLst>
      <p:ext uri="{19B8F6BF-5375-455C-9EA6-DF929625EA0E}">
        <p15:presenceInfo xmlns:p15="http://schemas.microsoft.com/office/powerpoint/2012/main" userId="1d5f2da2fd54d0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14"/>
  </p:normalViewPr>
  <p:slideViewPr>
    <p:cSldViewPr snapToGrid="0" snapToObjects="1">
      <p:cViewPr varScale="1">
        <p:scale>
          <a:sx n="42" d="100"/>
          <a:sy n="42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5T11:21:43.628" idx="1">
    <p:pos x="9833" y="6412"/>
    <p:text>Explicar brevemente que es cURL</p:text>
    <p:extLst>
      <p:ext uri="{C676402C-5697-4E1C-873F-D02D1690AC5C}">
        <p15:threadingInfo xmlns:p15="http://schemas.microsoft.com/office/powerpoint/2012/main" timeZoneBias="-120"/>
      </p:ext>
    </p:extLst>
  </p:cm>
  <p:cm authorId="1" dt="2021-07-25T11:22:54.599" idx="2">
    <p:pos x="9819" y="6032"/>
    <p:text>¿Qué es un comando Curl? Es un comando disponible en la mayoría de los sistemas basados ​​en Unix. Es una abreviatura de «Client URL». Los comandos de Curl están diseñados para funcionar como una forma de verificar la conectividad a las URL y como una gran herramienta para transferir datos.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12" name="Título de la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la presentación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la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Declaración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ato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Información fáctic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Información fáctica</a:t>
            </a:r>
          </a:p>
        </p:txBody>
      </p:sp>
      <p:sp>
        <p:nvSpPr>
          <p:cNvPr id="10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Atribución</a:t>
            </a:r>
          </a:p>
        </p:txBody>
      </p:sp>
      <p:sp>
        <p:nvSpPr>
          <p:cNvPr id="116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“Cita destacable”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>
            <a:spLocks noGrp="1"/>
          </p:cNvSpPr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n"/>
          <p:cNvSpPr>
            <a:spLocks noGrp="1"/>
          </p:cNvSpPr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n"/>
          <p:cNvSpPr>
            <a:spLocks noGrp="1"/>
          </p:cNvSpPr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>
            <a:spLocks noGrp="1"/>
          </p:cNvSpPr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ítulo de la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la presentación</a:t>
            </a:r>
          </a:p>
        </p:txBody>
      </p:sp>
      <p:sp>
        <p:nvSpPr>
          <p:cNvPr id="23" name="Autor y fecha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2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la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ítulo de la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Título de la diapositiva</a:t>
            </a:r>
          </a:p>
        </p:txBody>
      </p:sp>
      <p:sp>
        <p:nvSpPr>
          <p:cNvPr id="3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la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la diapositiv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de la diapositiva</a:t>
            </a:r>
          </a:p>
        </p:txBody>
      </p:sp>
      <p:sp>
        <p:nvSpPr>
          <p:cNvPr id="43" name="Subtítulo de la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la diapositiva</a:t>
            </a:r>
          </a:p>
        </p:txBody>
      </p:sp>
      <p:sp>
        <p:nvSpPr>
          <p:cNvPr id="44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 viñeta de la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Texto de viñeta de la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la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la diapositiva</a:t>
            </a:r>
          </a:p>
        </p:txBody>
      </p:sp>
      <p:sp>
        <p:nvSpPr>
          <p:cNvPr id="61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Texto de viñeta de la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ítulo de la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Título de la diapositiva</a:t>
            </a:r>
          </a:p>
        </p:txBody>
      </p:sp>
      <p:sp>
        <p:nvSpPr>
          <p:cNvPr id="6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Título de sección</a:t>
            </a:r>
          </a:p>
        </p:txBody>
      </p:sp>
      <p:sp>
        <p:nvSpPr>
          <p:cNvPr id="7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la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Título de la diapositiva</a:t>
            </a:r>
          </a:p>
        </p:txBody>
      </p:sp>
      <p:sp>
        <p:nvSpPr>
          <p:cNvPr id="80" name="Subtítulo de la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la diapositiva</a:t>
            </a:r>
          </a:p>
        </p:txBody>
      </p:sp>
      <p:sp>
        <p:nvSpPr>
          <p:cNvPr id="8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rden del d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Título de agenda</a:t>
            </a:r>
          </a:p>
        </p:txBody>
      </p:sp>
      <p:sp>
        <p:nvSpPr>
          <p:cNvPr id="89" name="Subtítulo de agend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agenda</a:t>
            </a:r>
          </a:p>
        </p:txBody>
      </p:sp>
      <p:sp>
        <p:nvSpPr>
          <p:cNvPr id="90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Temas relacionados con el orden del día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la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Título de la diapositiva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de viñeta de la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Escuela Ingenieria_Bizkaia_bilingue_positivo.jpg" descr="Escuela Ingenieria_Bizkaia_bilingue_positivo.jpg"/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2070" r="41092"/>
          <a:stretch/>
        </p:blipFill>
        <p:spPr>
          <a:xfrm>
            <a:off x="17091407" y="8037767"/>
            <a:ext cx="6086093" cy="4377146"/>
          </a:xfrm>
          <a:prstGeom prst="rect">
            <a:avLst/>
          </a:prstGeom>
        </p:spPr>
      </p:pic>
      <p:sp>
        <p:nvSpPr>
          <p:cNvPr id="152" name="Análisis, diseño e implementación…"/>
          <p:cNvSpPr txBox="1">
            <a:spLocks noGrp="1"/>
          </p:cNvSpPr>
          <p:nvPr>
            <p:ph type="title"/>
          </p:nvPr>
        </p:nvSpPr>
        <p:spPr>
          <a:xfrm>
            <a:off x="1126394" y="1301087"/>
            <a:ext cx="21811712" cy="5385425"/>
          </a:xfrm>
          <a:prstGeom prst="rect">
            <a:avLst/>
          </a:prstGeom>
        </p:spPr>
        <p:txBody>
          <a:bodyPr anchor="ctr"/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5333" spc="0"/>
            </a:pPr>
            <a:r>
              <a:rPr lang="es-ES" dirty="0"/>
              <a:t>Guía de buenas prácticas de seguridad en el desarrollo de software de aplicaciones web</a:t>
            </a:r>
            <a:endParaRPr lang="es-ES" sz="1200" b="0" dirty="0"/>
          </a:p>
        </p:txBody>
      </p:sp>
      <p:sp>
        <p:nvSpPr>
          <p:cNvPr id="153" name="Autor: Martínez Tadeo, Borja…"/>
          <p:cNvSpPr txBox="1">
            <a:spLocks noGrp="1"/>
          </p:cNvSpPr>
          <p:nvPr>
            <p:ph type="body" sz="quarter" idx="1"/>
          </p:nvPr>
        </p:nvSpPr>
        <p:spPr>
          <a:xfrm>
            <a:off x="1206500" y="7057052"/>
            <a:ext cx="9779000" cy="5385424"/>
          </a:xfrm>
          <a:prstGeom prst="rect">
            <a:avLst/>
          </a:prstGeom>
        </p:spPr>
        <p:txBody>
          <a:bodyPr anchor="ctr"/>
          <a:lstStyle/>
          <a:p>
            <a:pPr>
              <a:defRPr sz="3500"/>
            </a:pPr>
            <a:endParaRPr dirty="0"/>
          </a:p>
          <a:p>
            <a:pPr>
              <a:defRPr sz="3500"/>
            </a:pPr>
            <a:r>
              <a:rPr dirty="0"/>
              <a:t>Autor:</a:t>
            </a:r>
            <a:r>
              <a:rPr b="0" dirty="0"/>
              <a:t> Martínez </a:t>
            </a:r>
            <a:r>
              <a:rPr b="0" dirty="0" err="1"/>
              <a:t>Tadeo</a:t>
            </a:r>
            <a:r>
              <a:rPr b="0" dirty="0"/>
              <a:t>, Borja</a:t>
            </a:r>
          </a:p>
          <a:p>
            <a:pPr>
              <a:defRPr sz="3500"/>
            </a:pPr>
            <a:r>
              <a:rPr dirty="0" err="1"/>
              <a:t>Directora</a:t>
            </a:r>
            <a:r>
              <a:rPr dirty="0"/>
              <a:t>: </a:t>
            </a:r>
            <a:r>
              <a:rPr lang="es-ES" b="0" dirty="0"/>
              <a:t>Huarte</a:t>
            </a:r>
            <a:r>
              <a:rPr b="0" dirty="0"/>
              <a:t> </a:t>
            </a:r>
            <a:r>
              <a:rPr lang="es-ES" b="0" dirty="0" err="1"/>
              <a:t>Arrayago</a:t>
            </a:r>
            <a:r>
              <a:rPr b="0" dirty="0"/>
              <a:t>, </a:t>
            </a:r>
            <a:r>
              <a:rPr lang="es-ES" b="0" dirty="0"/>
              <a:t>Maider</a:t>
            </a:r>
            <a:endParaRPr b="0" dirty="0"/>
          </a:p>
          <a:p>
            <a:pPr>
              <a:defRPr sz="3500"/>
            </a:pPr>
            <a:endParaRPr b="0" dirty="0"/>
          </a:p>
          <a:p>
            <a:pPr>
              <a:defRPr sz="3500"/>
            </a:pPr>
            <a:r>
              <a:rPr dirty="0" err="1"/>
              <a:t>Curso</a:t>
            </a:r>
            <a:r>
              <a:rPr dirty="0"/>
              <a:t>:</a:t>
            </a:r>
            <a:r>
              <a:rPr b="0" dirty="0"/>
              <a:t> </a:t>
            </a:r>
            <a:r>
              <a:rPr lang="es-ES" b="0" dirty="0"/>
              <a:t>2020</a:t>
            </a:r>
            <a:r>
              <a:rPr b="0" dirty="0"/>
              <a:t> - </a:t>
            </a:r>
            <a:r>
              <a:rPr lang="es-ES" b="0" dirty="0"/>
              <a:t>2021</a:t>
            </a:r>
            <a:endParaRPr b="0" dirty="0"/>
          </a:p>
          <a:p>
            <a:pPr>
              <a:defRPr sz="3500"/>
            </a:pPr>
            <a:r>
              <a:rPr dirty="0" err="1"/>
              <a:t>Fecha</a:t>
            </a:r>
            <a:r>
              <a:rPr dirty="0"/>
              <a:t>: </a:t>
            </a:r>
            <a:r>
              <a:rPr b="0" dirty="0"/>
              <a:t>Bilbao, </a:t>
            </a:r>
            <a:r>
              <a:rPr lang="es-ES" b="0" dirty="0"/>
              <a:t>julio</a:t>
            </a:r>
            <a:r>
              <a:rPr b="0" dirty="0"/>
              <a:t> 202</a:t>
            </a:r>
            <a:r>
              <a:rPr lang="es-ES" b="0" dirty="0"/>
              <a:t>1</a:t>
            </a:r>
            <a:endParaRPr b="0" dirty="0"/>
          </a:p>
        </p:txBody>
      </p:sp>
      <p:sp>
        <p:nvSpPr>
          <p:cNvPr id="154" name="Grado en Ingeniería Informatica en Gestión y Sistemas de la Información…"/>
          <p:cNvSpPr txBox="1"/>
          <p:nvPr/>
        </p:nvSpPr>
        <p:spPr>
          <a:xfrm>
            <a:off x="1206500" y="6268095"/>
            <a:ext cx="6493765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3500" b="1"/>
            </a:pPr>
            <a:r>
              <a:rPr lang="es-ES" dirty="0"/>
              <a:t>Máster en Ciberseguridad 4.0</a:t>
            </a:r>
            <a:endParaRPr dirty="0"/>
          </a:p>
          <a:p>
            <a:pPr defTabSz="825500">
              <a:lnSpc>
                <a:spcPct val="100000"/>
              </a:lnSpc>
              <a:spcBef>
                <a:spcPts val="0"/>
              </a:spcBef>
              <a:defRPr sz="3500" b="1"/>
            </a:pPr>
            <a:r>
              <a:rPr dirty="0" err="1"/>
              <a:t>Trabajo</a:t>
            </a:r>
            <a:r>
              <a:rPr dirty="0"/>
              <a:t> de Fin de </a:t>
            </a:r>
            <a:r>
              <a:rPr lang="es-ES" dirty="0"/>
              <a:t>Máster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Introducció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Descripción de la solución</a:t>
            </a:r>
            <a:endParaRPr dirty="0"/>
          </a:p>
        </p:txBody>
      </p:sp>
      <p:sp>
        <p:nvSpPr>
          <p:cNvPr id="180" name="Servicios del Servicio de Atención Diurna IREKIA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4100"/>
            </a:lvl1pPr>
          </a:lstStyle>
          <a:p>
            <a:r>
              <a:rPr lang="es-ES" dirty="0"/>
              <a:t>Desarrollo</a:t>
            </a:r>
            <a:endParaRPr dirty="0"/>
          </a:p>
        </p:txBody>
      </p:sp>
      <p:sp>
        <p:nvSpPr>
          <p:cNvPr id="183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11845916" y="13076008"/>
            <a:ext cx="679673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10</a:t>
            </a:fld>
            <a:r>
              <a:rPr lang="es-ES" dirty="0"/>
              <a:t>/25</a:t>
            </a:r>
            <a:endParaRPr dirty="0"/>
          </a:p>
        </p:txBody>
      </p:sp>
      <p:pic>
        <p:nvPicPr>
          <p:cNvPr id="7" name="Escuela Ingenieria_Bizkaia_bilingue_positivo.jpg" descr="Escuela Ingenieria_Bizkaia_bilingue_positivo.jpg">
            <a:extLst>
              <a:ext uri="{FF2B5EF4-FFF2-40B4-BE49-F238E27FC236}">
                <a16:creationId xmlns:a16="http://schemas.microsoft.com/office/drawing/2014/main" id="{73B66BA9-BC30-45AF-98B9-4802FC565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" r="41092"/>
          <a:stretch/>
        </p:blipFill>
        <p:spPr>
          <a:xfrm>
            <a:off x="19488152" y="469383"/>
            <a:ext cx="3689348" cy="265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8" name="Introducción…">
            <a:extLst>
              <a:ext uri="{FF2B5EF4-FFF2-40B4-BE49-F238E27FC236}">
                <a16:creationId xmlns:a16="http://schemas.microsoft.com/office/drawing/2014/main" id="{73B5F643-A15E-4A16-A7E6-5824AAFB06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20953" y="3612800"/>
            <a:ext cx="21971000" cy="916314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145738">
              <a:spcBef>
                <a:spcPts val="3900"/>
              </a:spcBef>
              <a:defRPr sz="4224"/>
            </a:pPr>
            <a:endParaRPr lang="es-ES" dirty="0"/>
          </a:p>
          <a:p>
            <a:pPr defTabSz="2145738">
              <a:spcBef>
                <a:spcPts val="3900"/>
              </a:spcBef>
              <a:defRPr sz="4224"/>
            </a:pPr>
            <a:r>
              <a:rPr lang="es-ES" dirty="0"/>
              <a:t>Elección del lenguaje y tipo de bases de datos</a:t>
            </a:r>
          </a:p>
          <a:p>
            <a:pPr lvl="1" defTabSz="2145738">
              <a:spcBef>
                <a:spcPts val="3900"/>
              </a:spcBef>
              <a:buFont typeface="Courier New" panose="02070309020205020404" pitchFamily="49" charset="0"/>
              <a:buChar char="o"/>
              <a:defRPr sz="4224"/>
            </a:pPr>
            <a:r>
              <a:rPr lang="es-ES" dirty="0"/>
              <a:t>Importante para el futuro de la aplicación y futuras actualizaciones de seguridad</a:t>
            </a:r>
          </a:p>
          <a:p>
            <a:pPr defTabSz="2145738">
              <a:spcBef>
                <a:spcPts val="3900"/>
              </a:spcBef>
              <a:defRPr sz="4224"/>
            </a:pPr>
            <a:r>
              <a:rPr lang="es-ES" dirty="0"/>
              <a:t>Autenticación</a:t>
            </a:r>
          </a:p>
          <a:p>
            <a:pPr lvl="1" defTabSz="2145738">
              <a:spcBef>
                <a:spcPts val="3900"/>
              </a:spcBef>
              <a:buFont typeface="Courier New" panose="02070309020205020404" pitchFamily="49" charset="0"/>
              <a:buChar char="o"/>
              <a:defRPr sz="4224"/>
            </a:pPr>
            <a:r>
              <a:rPr lang="es-ES" dirty="0"/>
              <a:t>Controles de autenticación para los usuarios del sistema</a:t>
            </a:r>
          </a:p>
          <a:p>
            <a:pPr defTabSz="2145738">
              <a:spcBef>
                <a:spcPts val="3900"/>
              </a:spcBef>
              <a:defRPr sz="4224"/>
            </a:pPr>
            <a:r>
              <a:rPr lang="es-ES" dirty="0"/>
              <a:t>Integridad de los datos</a:t>
            </a:r>
          </a:p>
          <a:p>
            <a:pPr lvl="1" defTabSz="2145738">
              <a:spcBef>
                <a:spcPts val="3900"/>
              </a:spcBef>
              <a:buFont typeface="Courier New" panose="02070309020205020404" pitchFamily="49" charset="0"/>
              <a:buChar char="o"/>
              <a:defRPr sz="4224"/>
            </a:pPr>
            <a:r>
              <a:rPr lang="es-ES" dirty="0"/>
              <a:t>Asegurarnos de que los datos están cifrados y salvaguardar la integridad</a:t>
            </a:r>
          </a:p>
        </p:txBody>
      </p:sp>
    </p:spTree>
    <p:extLst>
      <p:ext uri="{BB962C8B-B14F-4D97-AF65-F5344CB8AC3E}">
        <p14:creationId xmlns:p14="http://schemas.microsoft.com/office/powerpoint/2010/main" val="39951308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Introducció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Descripción de la solución</a:t>
            </a:r>
            <a:endParaRPr dirty="0"/>
          </a:p>
        </p:txBody>
      </p:sp>
      <p:sp>
        <p:nvSpPr>
          <p:cNvPr id="180" name="Servicios del Servicio de Atención Diurna IREKIA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4100"/>
            </a:lvl1pPr>
          </a:lstStyle>
          <a:p>
            <a:r>
              <a:rPr lang="es-ES" dirty="0"/>
              <a:t>Desarrollo</a:t>
            </a:r>
            <a:endParaRPr dirty="0"/>
          </a:p>
        </p:txBody>
      </p:sp>
      <p:sp>
        <p:nvSpPr>
          <p:cNvPr id="183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11845916" y="13076008"/>
            <a:ext cx="679673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11</a:t>
            </a:fld>
            <a:r>
              <a:rPr lang="es-ES" dirty="0"/>
              <a:t>/25</a:t>
            </a:r>
            <a:endParaRPr dirty="0"/>
          </a:p>
        </p:txBody>
      </p:sp>
      <p:pic>
        <p:nvPicPr>
          <p:cNvPr id="7" name="Escuela Ingenieria_Bizkaia_bilingue_positivo.jpg" descr="Escuela Ingenieria_Bizkaia_bilingue_positivo.jpg">
            <a:extLst>
              <a:ext uri="{FF2B5EF4-FFF2-40B4-BE49-F238E27FC236}">
                <a16:creationId xmlns:a16="http://schemas.microsoft.com/office/drawing/2014/main" id="{73B66BA9-BC30-45AF-98B9-4802FC565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" r="41092"/>
          <a:stretch/>
        </p:blipFill>
        <p:spPr>
          <a:xfrm>
            <a:off x="19488152" y="469383"/>
            <a:ext cx="3689348" cy="265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8" name="Introducción…">
            <a:extLst>
              <a:ext uri="{FF2B5EF4-FFF2-40B4-BE49-F238E27FC236}">
                <a16:creationId xmlns:a16="http://schemas.microsoft.com/office/drawing/2014/main" id="{73B5F643-A15E-4A16-A7E6-5824AAFB06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20953" y="3612800"/>
            <a:ext cx="21971000" cy="91631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145738">
              <a:spcBef>
                <a:spcPts val="3900"/>
              </a:spcBef>
              <a:buNone/>
              <a:defRPr sz="4224"/>
            </a:pPr>
            <a:endParaRPr lang="es-ES" dirty="0"/>
          </a:p>
          <a:p>
            <a:pPr defTabSz="2145738">
              <a:spcBef>
                <a:spcPts val="3900"/>
              </a:spcBef>
              <a:defRPr sz="4224"/>
            </a:pPr>
            <a:r>
              <a:rPr lang="es-ES" dirty="0"/>
              <a:t>Pruebas</a:t>
            </a:r>
          </a:p>
          <a:p>
            <a:pPr lvl="1" defTabSz="2145738">
              <a:spcBef>
                <a:spcPts val="3900"/>
              </a:spcBef>
              <a:buFont typeface="Courier New" panose="02070309020205020404" pitchFamily="49" charset="0"/>
              <a:buChar char="o"/>
              <a:defRPr sz="4224"/>
            </a:pPr>
            <a:r>
              <a:rPr lang="es-ES" dirty="0"/>
              <a:t>Comprobación de la ejecución correcta del software</a:t>
            </a:r>
          </a:p>
          <a:p>
            <a:pPr lvl="1" defTabSz="2145738">
              <a:spcBef>
                <a:spcPts val="3900"/>
              </a:spcBef>
              <a:buFont typeface="Courier New" panose="02070309020205020404" pitchFamily="49" charset="0"/>
              <a:buChar char="o"/>
              <a:defRPr sz="4224"/>
            </a:pPr>
            <a:r>
              <a:rPr lang="es-ES" dirty="0"/>
              <a:t>Realización de pruebas unitarias, bibliotecas, de integración, de sistemas…</a:t>
            </a:r>
          </a:p>
          <a:p>
            <a:pPr lvl="1" defTabSz="2145738">
              <a:spcBef>
                <a:spcPts val="3900"/>
              </a:spcBef>
              <a:buFont typeface="Courier New" panose="02070309020205020404" pitchFamily="49" charset="0"/>
              <a:buChar char="o"/>
              <a:defRPr sz="4224"/>
            </a:pPr>
            <a:endParaRPr lang="es-ES" dirty="0"/>
          </a:p>
          <a:p>
            <a:pPr defTabSz="2145738">
              <a:spcBef>
                <a:spcPts val="3900"/>
              </a:spcBef>
              <a:defRPr sz="4224"/>
            </a:pPr>
            <a:r>
              <a:rPr lang="es-ES" dirty="0"/>
              <a:t>Manejo de las excepciones</a:t>
            </a:r>
          </a:p>
          <a:p>
            <a:pPr lvl="1" defTabSz="2145738">
              <a:spcBef>
                <a:spcPts val="3900"/>
              </a:spcBef>
              <a:buFont typeface="Courier New" panose="02070309020205020404" pitchFamily="49" charset="0"/>
              <a:buChar char="o"/>
              <a:defRPr sz="4224"/>
            </a:pPr>
            <a:r>
              <a:rPr lang="es-ES" dirty="0"/>
              <a:t>Controlar los diferentes errores que pueden ocurrir en la ejecución de una aplicación</a:t>
            </a:r>
          </a:p>
          <a:p>
            <a:pPr lvl="1" defTabSz="2145738">
              <a:spcBef>
                <a:spcPts val="3900"/>
              </a:spcBef>
              <a:defRPr sz="4224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27960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Introducció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Descripción de la solución</a:t>
            </a:r>
            <a:endParaRPr dirty="0"/>
          </a:p>
        </p:txBody>
      </p:sp>
      <p:sp>
        <p:nvSpPr>
          <p:cNvPr id="180" name="Servicios del Servicio de Atención Diurna IREKIA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4100"/>
            </a:lvl1pPr>
          </a:lstStyle>
          <a:p>
            <a:r>
              <a:rPr lang="es-ES" dirty="0"/>
              <a:t>Auditoria de seguridad</a:t>
            </a:r>
            <a:endParaRPr dirty="0"/>
          </a:p>
        </p:txBody>
      </p:sp>
      <p:sp>
        <p:nvSpPr>
          <p:cNvPr id="183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11845916" y="13076008"/>
            <a:ext cx="679673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12</a:t>
            </a:fld>
            <a:r>
              <a:rPr lang="es-ES" dirty="0"/>
              <a:t>/25</a:t>
            </a:r>
            <a:endParaRPr dirty="0"/>
          </a:p>
        </p:txBody>
      </p:sp>
      <p:pic>
        <p:nvPicPr>
          <p:cNvPr id="7" name="Escuela Ingenieria_Bizkaia_bilingue_positivo.jpg" descr="Escuela Ingenieria_Bizkaia_bilingue_positivo.jpg">
            <a:extLst>
              <a:ext uri="{FF2B5EF4-FFF2-40B4-BE49-F238E27FC236}">
                <a16:creationId xmlns:a16="http://schemas.microsoft.com/office/drawing/2014/main" id="{73B66BA9-BC30-45AF-98B9-4802FC565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" r="41092"/>
          <a:stretch/>
        </p:blipFill>
        <p:spPr>
          <a:xfrm>
            <a:off x="19488152" y="469383"/>
            <a:ext cx="3689348" cy="265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8" name="Introducción…">
            <a:extLst>
              <a:ext uri="{FF2B5EF4-FFF2-40B4-BE49-F238E27FC236}">
                <a16:creationId xmlns:a16="http://schemas.microsoft.com/office/drawing/2014/main" id="{73B5F643-A15E-4A16-A7E6-5824AAFB06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6500" y="3529991"/>
            <a:ext cx="21971000" cy="9328758"/>
          </a:xfrm>
          <a:prstGeom prst="rect">
            <a:avLst/>
          </a:prstGeom>
        </p:spPr>
        <p:txBody>
          <a:bodyPr/>
          <a:lstStyle/>
          <a:p>
            <a:pPr defTabSz="2145738">
              <a:spcBef>
                <a:spcPts val="3900"/>
              </a:spcBef>
              <a:defRPr sz="4224"/>
            </a:pPr>
            <a:r>
              <a:rPr lang="es-ES" b="1" dirty="0"/>
              <a:t>Auditoria de caja blanca</a:t>
            </a:r>
          </a:p>
          <a:p>
            <a:pPr lvl="1" defTabSz="2145738">
              <a:spcBef>
                <a:spcPts val="3900"/>
              </a:spcBef>
              <a:buFont typeface="Courier New" panose="02070309020205020404" pitchFamily="49" charset="0"/>
              <a:buChar char="o"/>
              <a:defRPr sz="4224"/>
            </a:pPr>
            <a:r>
              <a:rPr lang="es-ES" dirty="0"/>
              <a:t>Útiles en la búsqueda de errores de programación y errores de implementación</a:t>
            </a:r>
          </a:p>
          <a:p>
            <a:pPr defTabSz="2145738">
              <a:spcBef>
                <a:spcPts val="3900"/>
              </a:spcBef>
              <a:defRPr sz="4224"/>
            </a:pPr>
            <a:r>
              <a:rPr lang="es-ES" b="1" dirty="0"/>
              <a:t>Auditoria de caja negra</a:t>
            </a:r>
          </a:p>
          <a:p>
            <a:pPr lvl="1" defTabSz="2145738">
              <a:spcBef>
                <a:spcPts val="3900"/>
              </a:spcBef>
              <a:buFont typeface="Courier New" panose="02070309020205020404" pitchFamily="49" charset="0"/>
              <a:buChar char="o"/>
              <a:defRPr sz="4224"/>
            </a:pPr>
            <a:r>
              <a:rPr lang="es-ES" dirty="0"/>
              <a:t>No se requieren acceso al código fuente</a:t>
            </a:r>
          </a:p>
          <a:p>
            <a:pPr lvl="1" defTabSz="2145738">
              <a:spcBef>
                <a:spcPts val="3900"/>
              </a:spcBef>
              <a:buFont typeface="Courier New" panose="02070309020205020404" pitchFamily="49" charset="0"/>
              <a:buChar char="o"/>
              <a:defRPr sz="4224"/>
            </a:pPr>
            <a:r>
              <a:rPr lang="es-ES" dirty="0"/>
              <a:t>Se centran en el comportamiento externo del software</a:t>
            </a:r>
          </a:p>
          <a:p>
            <a:pPr defTabSz="2145738">
              <a:spcBef>
                <a:spcPts val="3900"/>
              </a:spcBef>
              <a:defRPr sz="4224"/>
            </a:pPr>
            <a:r>
              <a:rPr lang="es-ES" b="1" dirty="0"/>
              <a:t>Google Hacking</a:t>
            </a:r>
          </a:p>
          <a:p>
            <a:pPr lvl="1" defTabSz="2145738">
              <a:spcBef>
                <a:spcPts val="3900"/>
              </a:spcBef>
              <a:buFont typeface="Courier New" panose="02070309020205020404" pitchFamily="49" charset="0"/>
              <a:buChar char="o"/>
              <a:defRPr sz="4224"/>
            </a:pPr>
            <a:r>
              <a:rPr lang="es-ES" dirty="0"/>
              <a:t>Búsquedas avanzadas a través del buscador de Google</a:t>
            </a:r>
          </a:p>
          <a:p>
            <a:pPr defTabSz="2145738">
              <a:spcBef>
                <a:spcPts val="3900"/>
              </a:spcBef>
              <a:defRPr sz="4224"/>
            </a:pPr>
            <a:r>
              <a:rPr lang="es-ES" b="1" dirty="0" err="1"/>
              <a:t>Metasploit</a:t>
            </a:r>
            <a:endParaRPr lang="es-ES" b="1" dirty="0"/>
          </a:p>
          <a:p>
            <a:pPr lvl="1" defTabSz="2145738">
              <a:spcBef>
                <a:spcPts val="3900"/>
              </a:spcBef>
              <a:buFont typeface="Courier New" panose="02070309020205020404" pitchFamily="49" charset="0"/>
              <a:buChar char="o"/>
              <a:defRPr sz="4224"/>
            </a:pPr>
            <a:r>
              <a:rPr lang="es-ES" dirty="0"/>
              <a:t>Herramienta que contiene </a:t>
            </a:r>
            <a:r>
              <a:rPr lang="es-ES" i="1" dirty="0" err="1"/>
              <a:t>exploits</a:t>
            </a:r>
            <a:r>
              <a:rPr lang="es-ES" dirty="0"/>
              <a:t> de vulnerabilidades conocidas</a:t>
            </a:r>
          </a:p>
        </p:txBody>
      </p:sp>
    </p:spTree>
    <p:extLst>
      <p:ext uri="{BB962C8B-B14F-4D97-AF65-F5344CB8AC3E}">
        <p14:creationId xmlns:p14="http://schemas.microsoft.com/office/powerpoint/2010/main" val="148310014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Introducció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Descripción de la solución</a:t>
            </a:r>
            <a:endParaRPr dirty="0"/>
          </a:p>
        </p:txBody>
      </p:sp>
      <p:sp>
        <p:nvSpPr>
          <p:cNvPr id="180" name="Servicios del Servicio de Atención Diurna IREKIA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4100"/>
            </a:lvl1pPr>
          </a:lstStyle>
          <a:p>
            <a:r>
              <a:rPr lang="es-ES" dirty="0"/>
              <a:t>Mantenimiento</a:t>
            </a:r>
            <a:endParaRPr dirty="0"/>
          </a:p>
        </p:txBody>
      </p:sp>
      <p:sp>
        <p:nvSpPr>
          <p:cNvPr id="183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11845916" y="13076008"/>
            <a:ext cx="679673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13</a:t>
            </a:fld>
            <a:r>
              <a:rPr lang="es-ES" dirty="0"/>
              <a:t>/25</a:t>
            </a:r>
            <a:endParaRPr dirty="0"/>
          </a:p>
        </p:txBody>
      </p:sp>
      <p:pic>
        <p:nvPicPr>
          <p:cNvPr id="7" name="Escuela Ingenieria_Bizkaia_bilingue_positivo.jpg" descr="Escuela Ingenieria_Bizkaia_bilingue_positivo.jpg">
            <a:extLst>
              <a:ext uri="{FF2B5EF4-FFF2-40B4-BE49-F238E27FC236}">
                <a16:creationId xmlns:a16="http://schemas.microsoft.com/office/drawing/2014/main" id="{73B66BA9-BC30-45AF-98B9-4802FC565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" r="41092"/>
          <a:stretch/>
        </p:blipFill>
        <p:spPr>
          <a:xfrm>
            <a:off x="19488152" y="469383"/>
            <a:ext cx="3689348" cy="265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8" name="Introducción…">
            <a:extLst>
              <a:ext uri="{FF2B5EF4-FFF2-40B4-BE49-F238E27FC236}">
                <a16:creationId xmlns:a16="http://schemas.microsoft.com/office/drawing/2014/main" id="{73B5F643-A15E-4A16-A7E6-5824AAFB06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6500" y="4335351"/>
            <a:ext cx="21971000" cy="700768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220" b="1" i="0" u="none" strike="noStrike" baseline="0" dirty="0"/>
              <a:t>CVE - Common Vulnerabilities and Exposures: </a:t>
            </a:r>
            <a:r>
              <a:rPr lang="es-ES" sz="4220" b="0" i="0" u="none" strike="noStrike" baseline="0" dirty="0"/>
              <a:t>Es un identificador estándar para las vulnerabilidades, se trata de un código para cada vulnerabilidad existente</a:t>
            </a:r>
          </a:p>
          <a:p>
            <a:pPr algn="l"/>
            <a:r>
              <a:rPr lang="es-ES" sz="4220" b="1" i="0" u="none" strike="noStrike" baseline="0" dirty="0"/>
              <a:t>CPE - </a:t>
            </a:r>
            <a:r>
              <a:rPr lang="es-ES" sz="4220" b="1" i="0" u="none" strike="noStrike" baseline="0" dirty="0" err="1"/>
              <a:t>Common</a:t>
            </a:r>
            <a:r>
              <a:rPr lang="es-ES" sz="4220" b="1" i="0" u="none" strike="noStrike" baseline="0" dirty="0"/>
              <a:t> </a:t>
            </a:r>
            <a:r>
              <a:rPr lang="es-ES" sz="4220" b="1" i="0" u="none" strike="noStrike" baseline="0" dirty="0" err="1"/>
              <a:t>Platform</a:t>
            </a:r>
            <a:r>
              <a:rPr lang="es-ES" sz="4220" b="1" i="0" u="none" strike="noStrike" baseline="0" dirty="0"/>
              <a:t> </a:t>
            </a:r>
            <a:r>
              <a:rPr lang="es-ES" sz="4220" b="1" i="0" u="none" strike="noStrike" baseline="0" dirty="0" err="1"/>
              <a:t>Enumeration</a:t>
            </a:r>
            <a:r>
              <a:rPr lang="es-ES" sz="4220" b="1" i="0" u="none" strike="noStrike" baseline="0" dirty="0"/>
              <a:t>: </a:t>
            </a:r>
            <a:r>
              <a:rPr lang="es-ES" sz="4220" b="0" i="0" u="none" strike="noStrike" baseline="0" dirty="0"/>
              <a:t>Es un identificador estándar para cada plataforma, se trata de un </a:t>
            </a:r>
            <a:r>
              <a:rPr lang="pt-BR" sz="4220" b="0" i="0" u="none" strike="noStrike" baseline="0" dirty="0"/>
              <a:t>código único para cada plataforma existente</a:t>
            </a:r>
          </a:p>
          <a:p>
            <a:pPr algn="l"/>
            <a:r>
              <a:rPr lang="es-ES" sz="4220" b="1" i="0" u="none" strike="noStrike" baseline="0" dirty="0"/>
              <a:t>Fuente: </a:t>
            </a:r>
            <a:r>
              <a:rPr lang="es-ES" sz="4220" b="0" i="0" u="none" strike="noStrike" baseline="0" dirty="0"/>
              <a:t>Quien identifica la vulnerabilidad</a:t>
            </a:r>
          </a:p>
          <a:p>
            <a:pPr algn="l"/>
            <a:r>
              <a:rPr lang="es-ES" sz="4220" b="1" i="0" u="none" strike="noStrike" baseline="0" dirty="0"/>
              <a:t>Descripción: </a:t>
            </a:r>
            <a:r>
              <a:rPr lang="es-ES" sz="4220" b="0" i="0" u="none" strike="noStrike" baseline="0" dirty="0"/>
              <a:t>Daño que puede provocar la vulnerabilidad</a:t>
            </a:r>
          </a:p>
          <a:p>
            <a:pPr algn="l"/>
            <a:r>
              <a:rPr lang="es-ES" sz="4220" b="1" i="0" u="none" strike="noStrike" baseline="0" dirty="0"/>
              <a:t>Solución: </a:t>
            </a:r>
            <a:r>
              <a:rPr lang="es-ES" sz="4220" b="0" i="0" u="none" strike="noStrike" baseline="0" dirty="0"/>
              <a:t>Solución dada por la fuente para proteger nuestros sistemas.</a:t>
            </a:r>
            <a:endParaRPr lang="es-ES" sz="4220" dirty="0"/>
          </a:p>
        </p:txBody>
      </p:sp>
    </p:spTree>
    <p:extLst>
      <p:ext uri="{BB962C8B-B14F-4D97-AF65-F5344CB8AC3E}">
        <p14:creationId xmlns:p14="http://schemas.microsoft.com/office/powerpoint/2010/main" val="249249235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Dem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s-ES" dirty="0"/>
              <a:t>Pruebas y casos prácticos</a:t>
            </a:r>
            <a:endParaRPr dirty="0"/>
          </a:p>
        </p:txBody>
      </p:sp>
      <p:sp>
        <p:nvSpPr>
          <p:cNvPr id="272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11845916" y="13080242"/>
            <a:ext cx="679673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14</a:t>
            </a:fld>
            <a:r>
              <a:rPr lang="es-ES" dirty="0"/>
              <a:t>/25</a:t>
            </a:r>
            <a:endParaRPr dirty="0"/>
          </a:p>
        </p:txBody>
      </p:sp>
      <p:pic>
        <p:nvPicPr>
          <p:cNvPr id="5" name="Escuela Ingenieria_Bizkaia_bilingue_positivo.jpg" descr="Escuela Ingenieria_Bizkaia_bilingue_positivo.jpg">
            <a:extLst>
              <a:ext uri="{FF2B5EF4-FFF2-40B4-BE49-F238E27FC236}">
                <a16:creationId xmlns:a16="http://schemas.microsoft.com/office/drawing/2014/main" id="{1C51361A-B611-4201-A560-1B572B7565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" r="41092"/>
          <a:stretch/>
        </p:blipFill>
        <p:spPr>
          <a:xfrm>
            <a:off x="19488152" y="469383"/>
            <a:ext cx="3689348" cy="265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43090887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Índ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Client </a:t>
            </a:r>
            <a:r>
              <a:rPr lang="es-ES" dirty="0" err="1"/>
              <a:t>side</a:t>
            </a:r>
            <a:r>
              <a:rPr lang="es-ES" dirty="0"/>
              <a:t> </a:t>
            </a:r>
            <a:r>
              <a:rPr lang="es-ES" dirty="0" err="1"/>
              <a:t>security</a:t>
            </a:r>
            <a:r>
              <a:rPr lang="es-ES" dirty="0"/>
              <a:t> </a:t>
            </a:r>
            <a:r>
              <a:rPr lang="es-ES" dirty="0" err="1"/>
              <a:t>only</a:t>
            </a:r>
            <a:endParaRPr lang="es-ES" dirty="0"/>
          </a:p>
        </p:txBody>
      </p:sp>
      <p:sp>
        <p:nvSpPr>
          <p:cNvPr id="157" name="Introducción…"/>
          <p:cNvSpPr txBox="1">
            <a:spLocks noGrp="1"/>
          </p:cNvSpPr>
          <p:nvPr>
            <p:ph type="body" idx="1"/>
          </p:nvPr>
        </p:nvSpPr>
        <p:spPr>
          <a:xfrm>
            <a:off x="1206500" y="3398242"/>
            <a:ext cx="21971000" cy="8584207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/>
            </a:pPr>
            <a:endParaRPr dirty="0"/>
          </a:p>
          <a:p>
            <a:pPr marL="536447" indent="-536447" defTabSz="2145738">
              <a:spcBef>
                <a:spcPts val="3900"/>
              </a:spcBef>
              <a:defRPr sz="4224"/>
            </a:pPr>
            <a:endParaRPr lang="es-ES" dirty="0"/>
          </a:p>
        </p:txBody>
      </p:sp>
      <p:sp>
        <p:nvSpPr>
          <p:cNvPr id="159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11845917" y="13076008"/>
            <a:ext cx="679673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15</a:t>
            </a:fld>
            <a:r>
              <a:rPr lang="es-ES" dirty="0"/>
              <a:t>/25</a:t>
            </a:r>
            <a:endParaRPr dirty="0"/>
          </a:p>
        </p:txBody>
      </p:sp>
      <p:pic>
        <p:nvPicPr>
          <p:cNvPr id="6" name="Escuela Ingenieria_Bizkaia_bilingue_positivo.jpg" descr="Escuela Ingenieria_Bizkaia_bilingue_positivo.jpg">
            <a:extLst>
              <a:ext uri="{FF2B5EF4-FFF2-40B4-BE49-F238E27FC236}">
                <a16:creationId xmlns:a16="http://schemas.microsoft.com/office/drawing/2014/main" id="{7C7398A0-3C56-48D3-A851-19E5B003F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" r="41092"/>
          <a:stretch/>
        </p:blipFill>
        <p:spPr>
          <a:xfrm>
            <a:off x="19488152" y="469383"/>
            <a:ext cx="3689348" cy="265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96E5657-E278-4374-B326-7BDC365B5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49" y="3460082"/>
            <a:ext cx="19911977" cy="493080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6E31F7E-D487-47CB-80ED-406AD6CA6F22}"/>
              </a:ext>
            </a:extLst>
          </p:cNvPr>
          <p:cNvSpPr txBox="1"/>
          <p:nvPr/>
        </p:nvSpPr>
        <p:spPr>
          <a:xfrm>
            <a:off x="1611349" y="7690345"/>
            <a:ext cx="19911977" cy="2586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La web no </a:t>
            </a:r>
            <a:r>
              <a:rPr lang="es-ES" dirty="0"/>
              <a:t>deja </a:t>
            </a:r>
            <a:r>
              <a:rPr kumimoji="0" lang="es-E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avanzar si el usuario excede de 8 caracteres</a:t>
            </a:r>
          </a:p>
          <a:p>
            <a:pPr marL="685800" marR="0" indent="-68580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dirty="0"/>
              <a:t>¿Qué pasará si nos </a:t>
            </a:r>
            <a:r>
              <a:rPr lang="es-ES" dirty="0" err="1"/>
              <a:t>logueamos</a:t>
            </a:r>
            <a:r>
              <a:rPr lang="es-ES" dirty="0"/>
              <a:t> mediante </a:t>
            </a:r>
            <a:r>
              <a:rPr lang="es-ES" dirty="0" err="1"/>
              <a:t>cURL</a:t>
            </a:r>
            <a:r>
              <a:rPr lang="es-ES" dirty="0"/>
              <a:t>?</a:t>
            </a:r>
            <a:endParaRPr kumimoji="0" lang="es-E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7254431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Índ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Client </a:t>
            </a:r>
            <a:r>
              <a:rPr lang="es-ES" dirty="0" err="1"/>
              <a:t>side</a:t>
            </a:r>
            <a:r>
              <a:rPr lang="es-ES" dirty="0"/>
              <a:t> </a:t>
            </a:r>
            <a:r>
              <a:rPr lang="es-ES" dirty="0" err="1"/>
              <a:t>security</a:t>
            </a:r>
            <a:r>
              <a:rPr lang="es-ES" dirty="0"/>
              <a:t> </a:t>
            </a:r>
            <a:r>
              <a:rPr lang="es-ES" dirty="0" err="1"/>
              <a:t>only</a:t>
            </a:r>
            <a:endParaRPr lang="es-ES" dirty="0"/>
          </a:p>
        </p:txBody>
      </p:sp>
      <p:sp>
        <p:nvSpPr>
          <p:cNvPr id="157" name="Introducción…"/>
          <p:cNvSpPr txBox="1">
            <a:spLocks noGrp="1"/>
          </p:cNvSpPr>
          <p:nvPr>
            <p:ph type="body" idx="1"/>
          </p:nvPr>
        </p:nvSpPr>
        <p:spPr>
          <a:xfrm>
            <a:off x="1206500" y="3398242"/>
            <a:ext cx="21971000" cy="8584207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/>
            </a:pPr>
            <a:endParaRPr dirty="0"/>
          </a:p>
          <a:p>
            <a:pPr marL="536447" indent="-536447" defTabSz="2145738">
              <a:spcBef>
                <a:spcPts val="3900"/>
              </a:spcBef>
              <a:defRPr sz="4224"/>
            </a:pPr>
            <a:endParaRPr lang="es-ES" dirty="0"/>
          </a:p>
        </p:txBody>
      </p:sp>
      <p:sp>
        <p:nvSpPr>
          <p:cNvPr id="159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11845916" y="13076008"/>
            <a:ext cx="679673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16</a:t>
            </a:fld>
            <a:r>
              <a:rPr lang="es-ES" dirty="0"/>
              <a:t>/25</a:t>
            </a:r>
            <a:endParaRPr dirty="0"/>
          </a:p>
        </p:txBody>
      </p:sp>
      <p:pic>
        <p:nvPicPr>
          <p:cNvPr id="6" name="Escuela Ingenieria_Bizkaia_bilingue_positivo.jpg" descr="Escuela Ingenieria_Bizkaia_bilingue_positivo.jpg">
            <a:extLst>
              <a:ext uri="{FF2B5EF4-FFF2-40B4-BE49-F238E27FC236}">
                <a16:creationId xmlns:a16="http://schemas.microsoft.com/office/drawing/2014/main" id="{7C7398A0-3C56-48D3-A851-19E5B003F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" r="41092"/>
          <a:stretch/>
        </p:blipFill>
        <p:spPr>
          <a:xfrm>
            <a:off x="19488152" y="469383"/>
            <a:ext cx="3689348" cy="265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4C5329C-2FF8-4166-AC07-C193C1817C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1" r="25081" b="6152"/>
          <a:stretch/>
        </p:blipFill>
        <p:spPr>
          <a:xfrm>
            <a:off x="384570" y="3083446"/>
            <a:ext cx="8648700" cy="94864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FD83926-F671-42AA-8991-DA3BE50454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720" r="13618" b="23469"/>
          <a:stretch/>
        </p:blipFill>
        <p:spPr>
          <a:xfrm>
            <a:off x="11748655" y="8875172"/>
            <a:ext cx="12685724" cy="3422073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45FF6EEA-CACF-4F00-B7E9-C681CFC9682B}"/>
              </a:ext>
            </a:extLst>
          </p:cNvPr>
          <p:cNvSpPr/>
          <p:nvPr/>
        </p:nvSpPr>
        <p:spPr>
          <a:xfrm>
            <a:off x="9467431" y="9928919"/>
            <a:ext cx="1690254" cy="1537854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02051CA-15D7-4B51-99A6-B085B67E4637}"/>
              </a:ext>
            </a:extLst>
          </p:cNvPr>
          <p:cNvSpPr/>
          <p:nvPr/>
        </p:nvSpPr>
        <p:spPr>
          <a:xfrm>
            <a:off x="12635346" y="12354057"/>
            <a:ext cx="2161310" cy="275463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9D8F0B-BDAB-4504-ACB7-18A1910DF1E4}"/>
              </a:ext>
            </a:extLst>
          </p:cNvPr>
          <p:cNvSpPr txBox="1"/>
          <p:nvPr/>
        </p:nvSpPr>
        <p:spPr>
          <a:xfrm>
            <a:off x="11481011" y="3890195"/>
            <a:ext cx="12685724" cy="44930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sz="4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El servidor ha aceptado el campo con 8 caracteres</a:t>
            </a:r>
          </a:p>
          <a:p>
            <a:pPr marL="685800" marR="0" indent="-68580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dirty="0"/>
              <a:t>Falta verificación del campo en el servidor</a:t>
            </a:r>
            <a:endParaRPr kumimoji="0" lang="es-ES" sz="4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685800" marR="0" indent="-68580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sz="4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8165824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Índ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Inyección SQL</a:t>
            </a:r>
          </a:p>
        </p:txBody>
      </p:sp>
      <p:sp>
        <p:nvSpPr>
          <p:cNvPr id="159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11845916" y="13076008"/>
            <a:ext cx="679673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17</a:t>
            </a:fld>
            <a:r>
              <a:rPr lang="es-ES" dirty="0"/>
              <a:t>/25</a:t>
            </a:r>
            <a:endParaRPr dirty="0"/>
          </a:p>
        </p:txBody>
      </p:sp>
      <p:pic>
        <p:nvPicPr>
          <p:cNvPr id="6" name="Escuela Ingenieria_Bizkaia_bilingue_positivo.jpg" descr="Escuela Ingenieria_Bizkaia_bilingue_positivo.jpg">
            <a:extLst>
              <a:ext uri="{FF2B5EF4-FFF2-40B4-BE49-F238E27FC236}">
                <a16:creationId xmlns:a16="http://schemas.microsoft.com/office/drawing/2014/main" id="{7C7398A0-3C56-48D3-A851-19E5B003F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" r="41092"/>
          <a:stretch/>
        </p:blipFill>
        <p:spPr>
          <a:xfrm>
            <a:off x="19488152" y="469383"/>
            <a:ext cx="3689348" cy="265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B5ABE62-CCF8-45C7-BCEA-7AAC74825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023" y="2505211"/>
            <a:ext cx="12996764" cy="3028695"/>
          </a:xfrm>
          <a:prstGeom prst="rect">
            <a:avLst/>
          </a:prstGeom>
        </p:spPr>
      </p:pic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D9369E0A-6326-459D-8935-50506C0631A2}"/>
              </a:ext>
            </a:extLst>
          </p:cNvPr>
          <p:cNvSpPr/>
          <p:nvPr/>
        </p:nvSpPr>
        <p:spPr>
          <a:xfrm>
            <a:off x="11752271" y="4766426"/>
            <a:ext cx="1108364" cy="1571366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113EFA-3C51-4EBE-86F3-E593AC2C1DB5}"/>
              </a:ext>
            </a:extLst>
          </p:cNvPr>
          <p:cNvSpPr txBox="1"/>
          <p:nvPr/>
        </p:nvSpPr>
        <p:spPr>
          <a:xfrm>
            <a:off x="5335358" y="4851808"/>
            <a:ext cx="18853524" cy="3495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SELECT *</a:t>
            </a:r>
          </a:p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b="1" dirty="0">
                <a:latin typeface="Consolas" panose="020B0609020204030204" pitchFamily="49" charset="0"/>
              </a:rPr>
              <a:t>FROM usuarios</a:t>
            </a:r>
          </a:p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WHERE </a:t>
            </a:r>
            <a:r>
              <a:rPr kumimoji="0" lang="es-ES" sz="4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user</a:t>
            </a:r>
            <a:r>
              <a:rPr kumimoji="0" lang="es-E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= ‘</a:t>
            </a:r>
            <a:r>
              <a:rPr kumimoji="0" lang="es-ES" sz="40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’ OR ‘’=‘</a:t>
            </a:r>
            <a:r>
              <a:rPr kumimoji="0" lang="es-E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’ AND </a:t>
            </a:r>
            <a:r>
              <a:rPr kumimoji="0" lang="es-ES" sz="4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pass</a:t>
            </a:r>
            <a:r>
              <a:rPr lang="es-ES" sz="4000" b="1" dirty="0">
                <a:latin typeface="Consolas" panose="020B0609020204030204" pitchFamily="49" charset="0"/>
              </a:rPr>
              <a:t>=‘</a:t>
            </a:r>
            <a:r>
              <a:rPr lang="es-ES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’ OR ‘’=‘</a:t>
            </a:r>
            <a:r>
              <a:rPr lang="es-ES" sz="4000" b="1" dirty="0">
                <a:latin typeface="Consolas" panose="020B0609020204030204" pitchFamily="49" charset="0"/>
              </a:rPr>
              <a:t>’;</a:t>
            </a:r>
            <a:r>
              <a:rPr kumimoji="0" lang="es-E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</a:t>
            </a:r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5E52C5B3-ADD4-4BFE-9A1E-770220F2851C}"/>
              </a:ext>
            </a:extLst>
          </p:cNvPr>
          <p:cNvSpPr/>
          <p:nvPr/>
        </p:nvSpPr>
        <p:spPr>
          <a:xfrm>
            <a:off x="11752271" y="8347637"/>
            <a:ext cx="1108364" cy="1571366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0918BDC-A4A2-4AFB-AB39-194078D47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023" y="9994143"/>
            <a:ext cx="12996763" cy="30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8773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Índ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Inyección SQL</a:t>
            </a:r>
          </a:p>
        </p:txBody>
      </p:sp>
      <p:sp>
        <p:nvSpPr>
          <p:cNvPr id="159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11859771" y="13076008"/>
            <a:ext cx="679673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18</a:t>
            </a:fld>
            <a:r>
              <a:rPr lang="es-ES" dirty="0"/>
              <a:t>/25</a:t>
            </a:r>
            <a:endParaRPr dirty="0"/>
          </a:p>
        </p:txBody>
      </p:sp>
      <p:pic>
        <p:nvPicPr>
          <p:cNvPr id="6" name="Escuela Ingenieria_Bizkaia_bilingue_positivo.jpg" descr="Escuela Ingenieria_Bizkaia_bilingue_positivo.jpg">
            <a:extLst>
              <a:ext uri="{FF2B5EF4-FFF2-40B4-BE49-F238E27FC236}">
                <a16:creationId xmlns:a16="http://schemas.microsoft.com/office/drawing/2014/main" id="{7C7398A0-3C56-48D3-A851-19E5B003F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" r="41092"/>
          <a:stretch/>
        </p:blipFill>
        <p:spPr>
          <a:xfrm>
            <a:off x="19488152" y="469383"/>
            <a:ext cx="3689348" cy="265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4D72F50-7FAA-44C3-8078-A0800B28EA6F}"/>
              </a:ext>
            </a:extLst>
          </p:cNvPr>
          <p:cNvSpPr txBox="1"/>
          <p:nvPr/>
        </p:nvSpPr>
        <p:spPr>
          <a:xfrm>
            <a:off x="1200251" y="2417020"/>
            <a:ext cx="21971000" cy="38282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Solución del problema:</a:t>
            </a:r>
          </a:p>
          <a:p>
            <a:pPr marL="914400" marR="0" indent="-91440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dirty="0"/>
              <a:t>Usar sentencias SQL preparadas en código</a:t>
            </a:r>
          </a:p>
          <a:p>
            <a:pPr marL="914400" marR="0" indent="-91440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s-E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AE2EDB8-57CA-47BE-9ED8-133A69B370D4}"/>
              </a:ext>
            </a:extLst>
          </p:cNvPr>
          <p:cNvSpPr txBox="1"/>
          <p:nvPr/>
        </p:nvSpPr>
        <p:spPr>
          <a:xfrm>
            <a:off x="1332923" y="4715315"/>
            <a:ext cx="22424924" cy="57349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s-ES" sz="4800" b="1" i="0" u="none" strike="noStrike" baseline="0" dirty="0">
                <a:latin typeface="Consolas" panose="020B0609020204030204" pitchFamily="49" charset="0"/>
              </a:rPr>
              <a:t>$</a:t>
            </a:r>
            <a:r>
              <a:rPr lang="es-ES" sz="4800" b="1" i="0" u="none" strike="noStrike" baseline="0" dirty="0" err="1">
                <a:latin typeface="Consolas" panose="020B0609020204030204" pitchFamily="49" charset="0"/>
              </a:rPr>
              <a:t>stmt</a:t>
            </a:r>
            <a:r>
              <a:rPr lang="es-ES" sz="4800" b="1" i="0" u="none" strike="noStrike" baseline="0" dirty="0">
                <a:latin typeface="Consolas" panose="020B0609020204030204" pitchFamily="49" charset="0"/>
              </a:rPr>
              <a:t> = $</a:t>
            </a:r>
            <a:r>
              <a:rPr lang="es-ES" sz="4800" b="1" i="0" u="none" strike="noStrike" baseline="0" dirty="0" err="1">
                <a:latin typeface="Consolas" panose="020B0609020204030204" pitchFamily="49" charset="0"/>
              </a:rPr>
              <a:t>dbConnection</a:t>
            </a:r>
            <a:r>
              <a:rPr lang="es-ES" sz="4800" b="1" i="0" u="none" strike="noStrike" baseline="0" dirty="0">
                <a:latin typeface="Consolas" panose="020B0609020204030204" pitchFamily="49" charset="0"/>
              </a:rPr>
              <a:t>-&gt;prepare(’SELECT * FROM usuarios WHERE </a:t>
            </a:r>
            <a:r>
              <a:rPr lang="es-ES" sz="4800" b="1" i="0" u="none" strike="noStrike" baseline="0" dirty="0" err="1">
                <a:latin typeface="Consolas" panose="020B0609020204030204" pitchFamily="49" charset="0"/>
              </a:rPr>
              <a:t>user</a:t>
            </a:r>
            <a:r>
              <a:rPr lang="es-ES" sz="4800" b="1" i="0" u="none" strike="noStrike" baseline="0" dirty="0">
                <a:latin typeface="Consolas" panose="020B0609020204030204" pitchFamily="49" charset="0"/>
              </a:rPr>
              <a:t> = ? AND </a:t>
            </a:r>
            <a:r>
              <a:rPr lang="es-ES" sz="4800" b="1" i="0" u="none" strike="noStrike" baseline="0" dirty="0" err="1">
                <a:latin typeface="Consolas" panose="020B0609020204030204" pitchFamily="49" charset="0"/>
              </a:rPr>
              <a:t>pass</a:t>
            </a:r>
            <a:r>
              <a:rPr lang="es-ES" sz="4800" b="1" i="0" u="none" strike="noStrike" baseline="0" dirty="0">
                <a:latin typeface="Consolas" panose="020B0609020204030204" pitchFamily="49" charset="0"/>
              </a:rPr>
              <a:t> = ?’);</a:t>
            </a:r>
          </a:p>
          <a:p>
            <a:pPr algn="l"/>
            <a:r>
              <a:rPr lang="es-ES" sz="4800" b="1" i="0" u="none" strike="noStrike" baseline="0" dirty="0">
                <a:latin typeface="Consolas" panose="020B0609020204030204" pitchFamily="49" charset="0"/>
              </a:rPr>
              <a:t>$</a:t>
            </a:r>
            <a:r>
              <a:rPr lang="es-ES" sz="4800" b="1" i="0" u="none" strike="noStrike" baseline="0" dirty="0" err="1">
                <a:latin typeface="Consolas" panose="020B0609020204030204" pitchFamily="49" charset="0"/>
              </a:rPr>
              <a:t>stmt</a:t>
            </a:r>
            <a:r>
              <a:rPr lang="es-ES" sz="4800" b="1" i="0" u="none" strike="noStrike" baseline="0" dirty="0">
                <a:latin typeface="Consolas" panose="020B0609020204030204" pitchFamily="49" charset="0"/>
              </a:rPr>
              <a:t>-&gt;</a:t>
            </a:r>
            <a:r>
              <a:rPr lang="es-ES" sz="4800" b="1" i="0" u="none" strike="noStrike" baseline="0" dirty="0" err="1">
                <a:latin typeface="Consolas" panose="020B0609020204030204" pitchFamily="49" charset="0"/>
              </a:rPr>
              <a:t>bind_param</a:t>
            </a:r>
            <a:r>
              <a:rPr lang="es-ES" sz="4800" b="1" i="0" u="none" strike="noStrike" baseline="0" dirty="0">
                <a:latin typeface="Consolas" panose="020B0609020204030204" pitchFamily="49" charset="0"/>
              </a:rPr>
              <a:t>(’s’, $nombre);</a:t>
            </a:r>
          </a:p>
          <a:p>
            <a:pPr algn="l"/>
            <a:r>
              <a:rPr lang="es-ES" sz="4800" b="1" i="0" u="none" strike="noStrike" baseline="0" dirty="0">
                <a:latin typeface="Consolas" panose="020B0609020204030204" pitchFamily="49" charset="0"/>
              </a:rPr>
              <a:t>$</a:t>
            </a:r>
            <a:r>
              <a:rPr lang="es-ES" sz="4800" b="1" i="0" u="none" strike="noStrike" baseline="0" dirty="0" err="1">
                <a:latin typeface="Consolas" panose="020B0609020204030204" pitchFamily="49" charset="0"/>
              </a:rPr>
              <a:t>stmt</a:t>
            </a:r>
            <a:r>
              <a:rPr lang="es-ES" sz="4800" b="1" i="0" u="none" strike="noStrike" baseline="0" dirty="0">
                <a:latin typeface="Consolas" panose="020B0609020204030204" pitchFamily="49" charset="0"/>
              </a:rPr>
              <a:t>-&gt;</a:t>
            </a:r>
            <a:r>
              <a:rPr lang="es-ES" sz="4800" b="1" i="0" u="none" strike="noStrike" baseline="0" dirty="0" err="1">
                <a:latin typeface="Consolas" panose="020B0609020204030204" pitchFamily="49" charset="0"/>
              </a:rPr>
              <a:t>bind_param</a:t>
            </a:r>
            <a:r>
              <a:rPr lang="es-ES" sz="4800" b="1" i="0" u="none" strike="noStrike" baseline="0" dirty="0">
                <a:latin typeface="Consolas" panose="020B0609020204030204" pitchFamily="49" charset="0"/>
              </a:rPr>
              <a:t>(’s’, $</a:t>
            </a:r>
            <a:r>
              <a:rPr lang="es-ES" sz="4800" b="1" i="0" u="none" strike="noStrike" baseline="0" dirty="0" err="1">
                <a:latin typeface="Consolas" panose="020B0609020204030204" pitchFamily="49" charset="0"/>
              </a:rPr>
              <a:t>pass</a:t>
            </a:r>
            <a:r>
              <a:rPr lang="es-ES" sz="4800" b="1" i="0" u="none" strike="noStrike" baseline="0" dirty="0">
                <a:latin typeface="Consolas" panose="020B0609020204030204" pitchFamily="49" charset="0"/>
              </a:rPr>
              <a:t>);</a:t>
            </a:r>
          </a:p>
          <a:p>
            <a:r>
              <a:rPr lang="es-ES" sz="4800" b="1" i="0" u="none" strike="noStrike" baseline="0" dirty="0">
                <a:latin typeface="Consolas" panose="020B0609020204030204" pitchFamily="49" charset="0"/>
              </a:rPr>
              <a:t>$</a:t>
            </a:r>
            <a:r>
              <a:rPr lang="es-ES" sz="4800" b="1" i="0" u="none" strike="noStrike" baseline="0" dirty="0" err="1">
                <a:latin typeface="Consolas" panose="020B0609020204030204" pitchFamily="49" charset="0"/>
              </a:rPr>
              <a:t>stmt</a:t>
            </a:r>
            <a:r>
              <a:rPr lang="es-ES" sz="4800" b="1" i="0" u="none" strike="noStrike" baseline="0" dirty="0">
                <a:latin typeface="Consolas" panose="020B0609020204030204" pitchFamily="49" charset="0"/>
              </a:rPr>
              <a:t>-&gt;</a:t>
            </a:r>
            <a:r>
              <a:rPr lang="es-ES" sz="4800" b="1" i="0" u="none" strike="noStrike" baseline="0" dirty="0" err="1">
                <a:latin typeface="Consolas" panose="020B0609020204030204" pitchFamily="49" charset="0"/>
              </a:rPr>
              <a:t>execute</a:t>
            </a:r>
            <a:r>
              <a:rPr lang="es-ES" sz="4800" b="1" i="0" u="none" strike="noStrike" baseline="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51429D8-90A7-4BEC-A311-68E7CBEC6448}"/>
              </a:ext>
            </a:extLst>
          </p:cNvPr>
          <p:cNvSpPr txBox="1"/>
          <p:nvPr/>
        </p:nvSpPr>
        <p:spPr>
          <a:xfrm>
            <a:off x="1200251" y="10370469"/>
            <a:ext cx="21971000" cy="1344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marR="0" indent="-91440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dirty="0"/>
              <a:t>Eliminar caracteres especiales de la sentencia SQL</a:t>
            </a:r>
            <a:endParaRPr kumimoji="0" lang="es-E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900078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Índ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Inclusión de archivos locales</a:t>
            </a:r>
          </a:p>
        </p:txBody>
      </p:sp>
      <p:sp>
        <p:nvSpPr>
          <p:cNvPr id="159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11845916" y="13076008"/>
            <a:ext cx="679673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19</a:t>
            </a:fld>
            <a:r>
              <a:rPr lang="es-ES" dirty="0"/>
              <a:t>/25</a:t>
            </a:r>
            <a:endParaRPr dirty="0"/>
          </a:p>
        </p:txBody>
      </p:sp>
      <p:pic>
        <p:nvPicPr>
          <p:cNvPr id="6" name="Escuela Ingenieria_Bizkaia_bilingue_positivo.jpg" descr="Escuela Ingenieria_Bizkaia_bilingue_positivo.jpg">
            <a:extLst>
              <a:ext uri="{FF2B5EF4-FFF2-40B4-BE49-F238E27FC236}">
                <a16:creationId xmlns:a16="http://schemas.microsoft.com/office/drawing/2014/main" id="{7C7398A0-3C56-48D3-A851-19E5B003F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" r="41092"/>
          <a:stretch/>
        </p:blipFill>
        <p:spPr>
          <a:xfrm>
            <a:off x="19488152" y="469383"/>
            <a:ext cx="3689348" cy="265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F190B5F-AED1-4472-A33F-C729364FCC86}"/>
              </a:ext>
            </a:extLst>
          </p:cNvPr>
          <p:cNvSpPr txBox="1"/>
          <p:nvPr/>
        </p:nvSpPr>
        <p:spPr>
          <a:xfrm>
            <a:off x="1586510" y="9606320"/>
            <a:ext cx="8147050" cy="23647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s-ES" sz="4000" b="0" i="0" u="none" strike="noStrike" baseline="0" dirty="0">
                <a:latin typeface="Consolas" panose="020B0609020204030204" pitchFamily="49" charset="0"/>
                <a:cs typeface="Calibri" panose="020F0502020204030204" pitchFamily="34" charset="0"/>
              </a:rPr>
              <a:t>&lt;?</a:t>
            </a:r>
            <a:r>
              <a:rPr lang="es-ES" sz="4000" b="0" i="0" u="none" strike="noStrike" baseline="0" dirty="0" err="1">
                <a:latin typeface="Consolas" panose="020B0609020204030204" pitchFamily="49" charset="0"/>
                <a:cs typeface="Calibri" panose="020F0502020204030204" pitchFamily="34" charset="0"/>
              </a:rPr>
              <a:t>php</a:t>
            </a:r>
            <a:endParaRPr lang="es-ES" sz="4000" b="0" i="0" u="none" strike="noStrike" baseline="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algn="l"/>
            <a:r>
              <a:rPr lang="es-ES" sz="4000" dirty="0" err="1">
                <a:latin typeface="Consolas" panose="020B0609020204030204" pitchFamily="49" charset="0"/>
                <a:cs typeface="Calibri" panose="020F0502020204030204" pitchFamily="34" charset="0"/>
              </a:rPr>
              <a:t>p</a:t>
            </a:r>
            <a:r>
              <a:rPr lang="es-ES" sz="4000" b="0" i="0" u="none" strike="noStrike" baseline="0" dirty="0" err="1">
                <a:latin typeface="Consolas" panose="020B0609020204030204" pitchFamily="49" charset="0"/>
                <a:cs typeface="Calibri" panose="020F0502020204030204" pitchFamily="34" charset="0"/>
              </a:rPr>
              <a:t>hpinfo</a:t>
            </a:r>
            <a:r>
              <a:rPr lang="es-ES" sz="4000" b="0" i="0" u="none" strike="noStrike" baseline="0" dirty="0"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  <a:endParaRPr kumimoji="0" lang="es-E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3DAEF85D-EECB-479D-898F-80C596F7C8C5}"/>
              </a:ext>
            </a:extLst>
          </p:cNvPr>
          <p:cNvSpPr/>
          <p:nvPr/>
        </p:nvSpPr>
        <p:spPr>
          <a:xfrm>
            <a:off x="8161935" y="9970820"/>
            <a:ext cx="3143250" cy="200025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7CC23B-F15F-4E38-B6A9-622558E556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503" y="7367435"/>
            <a:ext cx="9817977" cy="553795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F41A324-BEBE-4A17-86F1-A42E50262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459" y="2694950"/>
            <a:ext cx="16302083" cy="4298983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4A0B1CF6-9511-47EE-A925-A9FC6105D67E}"/>
              </a:ext>
            </a:extLst>
          </p:cNvPr>
          <p:cNvSpPr/>
          <p:nvPr/>
        </p:nvSpPr>
        <p:spPr>
          <a:xfrm rot="7061183">
            <a:off x="4036992" y="7380834"/>
            <a:ext cx="3143250" cy="200025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752922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Índ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157" name="Introducción…"/>
          <p:cNvSpPr txBox="1">
            <a:spLocks noGrp="1"/>
          </p:cNvSpPr>
          <p:nvPr>
            <p:ph type="body" idx="1"/>
          </p:nvPr>
        </p:nvSpPr>
        <p:spPr>
          <a:xfrm>
            <a:off x="1206500" y="3398243"/>
            <a:ext cx="21971000" cy="8256012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/>
            </a:pPr>
            <a:endParaRPr dirty="0"/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rPr dirty="0" err="1"/>
              <a:t>Introducción</a:t>
            </a:r>
            <a:endParaRPr dirty="0"/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rPr lang="es-ES" dirty="0"/>
              <a:t>Objetivos y alcance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rPr lang="es-ES" dirty="0"/>
              <a:t>Descripción de la solución</a:t>
            </a:r>
            <a:endParaRPr dirty="0"/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rPr lang="es-ES" dirty="0"/>
              <a:t>Pruebas y casos prácticos</a:t>
            </a:r>
            <a:endParaRPr dirty="0"/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rPr lang="es-ES" dirty="0"/>
              <a:t>Conclusiones</a:t>
            </a:r>
            <a:r>
              <a:rPr dirty="0"/>
              <a:t> </a:t>
            </a:r>
          </a:p>
        </p:txBody>
      </p:sp>
      <p:sp>
        <p:nvSpPr>
          <p:cNvPr id="159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11910035" y="13076008"/>
            <a:ext cx="551434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2</a:t>
            </a:fld>
            <a:r>
              <a:rPr lang="es-ES" dirty="0"/>
              <a:t>/25</a:t>
            </a:r>
            <a:endParaRPr dirty="0"/>
          </a:p>
        </p:txBody>
      </p:sp>
      <p:pic>
        <p:nvPicPr>
          <p:cNvPr id="6" name="Escuela Ingenieria_Bizkaia_bilingue_positivo.jpg" descr="Escuela Ingenieria_Bizkaia_bilingue_positivo.jpg">
            <a:extLst>
              <a:ext uri="{FF2B5EF4-FFF2-40B4-BE49-F238E27FC236}">
                <a16:creationId xmlns:a16="http://schemas.microsoft.com/office/drawing/2014/main" id="{7C7398A0-3C56-48D3-A851-19E5B003F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" r="41092"/>
          <a:stretch/>
        </p:blipFill>
        <p:spPr>
          <a:xfrm>
            <a:off x="19488152" y="469383"/>
            <a:ext cx="3689348" cy="265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Índ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Inclusión de archivos locales</a:t>
            </a:r>
          </a:p>
        </p:txBody>
      </p:sp>
      <p:sp>
        <p:nvSpPr>
          <p:cNvPr id="159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11845916" y="13076008"/>
            <a:ext cx="679673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20</a:t>
            </a:fld>
            <a:r>
              <a:rPr lang="es-ES" dirty="0"/>
              <a:t>/25</a:t>
            </a:r>
            <a:endParaRPr dirty="0"/>
          </a:p>
        </p:txBody>
      </p:sp>
      <p:pic>
        <p:nvPicPr>
          <p:cNvPr id="6" name="Escuela Ingenieria_Bizkaia_bilingue_positivo.jpg" descr="Escuela Ingenieria_Bizkaia_bilingue_positivo.jpg">
            <a:extLst>
              <a:ext uri="{FF2B5EF4-FFF2-40B4-BE49-F238E27FC236}">
                <a16:creationId xmlns:a16="http://schemas.microsoft.com/office/drawing/2014/main" id="{7C7398A0-3C56-48D3-A851-19E5B003F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" r="41092"/>
          <a:stretch/>
        </p:blipFill>
        <p:spPr>
          <a:xfrm>
            <a:off x="19488152" y="469383"/>
            <a:ext cx="3689348" cy="265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F190B5F-AED1-4472-A33F-C729364FCC86}"/>
              </a:ext>
            </a:extLst>
          </p:cNvPr>
          <p:cNvSpPr txBox="1"/>
          <p:nvPr/>
        </p:nvSpPr>
        <p:spPr>
          <a:xfrm>
            <a:off x="1206500" y="8850419"/>
            <a:ext cx="8147050" cy="23647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s-ES" sz="4000" b="0" i="0" u="none" strike="noStrike" baseline="0" dirty="0">
                <a:latin typeface="Consolas" panose="020B0609020204030204" pitchFamily="49" charset="0"/>
                <a:cs typeface="Calibri" panose="020F0502020204030204" pitchFamily="34" charset="0"/>
              </a:rPr>
              <a:t>&lt;?</a:t>
            </a:r>
            <a:r>
              <a:rPr lang="es-ES" sz="4000" b="0" i="0" u="none" strike="noStrike" baseline="0" dirty="0" err="1">
                <a:latin typeface="Consolas" panose="020B0609020204030204" pitchFamily="49" charset="0"/>
                <a:cs typeface="Calibri" panose="020F0502020204030204" pitchFamily="34" charset="0"/>
              </a:rPr>
              <a:t>php</a:t>
            </a:r>
            <a:endParaRPr lang="es-ES" sz="4000" b="0" i="0" u="none" strike="noStrike" baseline="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algn="l"/>
            <a:r>
              <a:rPr lang="es-ES" sz="4000" b="0" i="0" u="none" strike="noStrike" baseline="0" dirty="0" err="1">
                <a:latin typeface="Consolas" panose="020B0609020204030204" pitchFamily="49" charset="0"/>
                <a:cs typeface="Calibri" panose="020F0502020204030204" pitchFamily="34" charset="0"/>
              </a:rPr>
              <a:t>system</a:t>
            </a:r>
            <a:r>
              <a:rPr lang="es-ES" sz="4000" b="0" i="0" u="none" strike="noStrike" baseline="0" dirty="0">
                <a:latin typeface="Consolas" panose="020B0609020204030204" pitchFamily="49" charset="0"/>
                <a:cs typeface="Calibri" panose="020F0502020204030204" pitchFamily="34" charset="0"/>
              </a:rPr>
              <a:t>($_GET[’</a:t>
            </a:r>
            <a:r>
              <a:rPr lang="es-ES" sz="4000" b="0" i="0" u="none" strike="noStrike" baseline="0" dirty="0" err="1">
                <a:latin typeface="Consolas" panose="020B0609020204030204" pitchFamily="49" charset="0"/>
                <a:cs typeface="Calibri" panose="020F0502020204030204" pitchFamily="34" charset="0"/>
              </a:rPr>
              <a:t>cmd</a:t>
            </a:r>
            <a:r>
              <a:rPr lang="es-ES" sz="4000" b="0" i="0" u="none" strike="noStrike" baseline="0" dirty="0">
                <a:latin typeface="Consolas" panose="020B0609020204030204" pitchFamily="49" charset="0"/>
                <a:cs typeface="Calibri" panose="020F0502020204030204" pitchFamily="34" charset="0"/>
              </a:rPr>
              <a:t>’]);</a:t>
            </a:r>
            <a:endParaRPr kumimoji="0" lang="es-E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3DAEF85D-EECB-479D-898F-80C596F7C8C5}"/>
              </a:ext>
            </a:extLst>
          </p:cNvPr>
          <p:cNvSpPr/>
          <p:nvPr/>
        </p:nvSpPr>
        <p:spPr>
          <a:xfrm>
            <a:off x="8038853" y="9436430"/>
            <a:ext cx="3143250" cy="200025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F56099-823A-4F97-9985-FD9104796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913" y="8191808"/>
            <a:ext cx="13040087" cy="44894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20E21CA-84AA-45BA-8177-7BCE61A96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459" y="2694950"/>
            <a:ext cx="16302083" cy="4298983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9FBAB19-96C0-428D-8740-58DD90E2DEC7}"/>
              </a:ext>
            </a:extLst>
          </p:cNvPr>
          <p:cNvSpPr/>
          <p:nvPr/>
        </p:nvSpPr>
        <p:spPr>
          <a:xfrm rot="7061183">
            <a:off x="4770482" y="7060200"/>
            <a:ext cx="3143250" cy="200025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545737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Índ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Inclusión de archivos locales</a:t>
            </a:r>
          </a:p>
        </p:txBody>
      </p:sp>
      <p:sp>
        <p:nvSpPr>
          <p:cNvPr id="159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11845916" y="13076008"/>
            <a:ext cx="679673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21</a:t>
            </a:fld>
            <a:r>
              <a:rPr lang="es-ES" dirty="0"/>
              <a:t>/25</a:t>
            </a:r>
            <a:endParaRPr dirty="0"/>
          </a:p>
        </p:txBody>
      </p:sp>
      <p:pic>
        <p:nvPicPr>
          <p:cNvPr id="6" name="Escuela Ingenieria_Bizkaia_bilingue_positivo.jpg" descr="Escuela Ingenieria_Bizkaia_bilingue_positivo.jpg">
            <a:extLst>
              <a:ext uri="{FF2B5EF4-FFF2-40B4-BE49-F238E27FC236}">
                <a16:creationId xmlns:a16="http://schemas.microsoft.com/office/drawing/2014/main" id="{7C7398A0-3C56-48D3-A851-19E5B003F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" r="41092"/>
          <a:stretch/>
        </p:blipFill>
        <p:spPr>
          <a:xfrm>
            <a:off x="19488152" y="469383"/>
            <a:ext cx="3689348" cy="265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4D72F50-7FAA-44C3-8078-A0800B28EA6F}"/>
              </a:ext>
            </a:extLst>
          </p:cNvPr>
          <p:cNvSpPr txBox="1"/>
          <p:nvPr/>
        </p:nvSpPr>
        <p:spPr>
          <a:xfrm>
            <a:off x="1200251" y="3037210"/>
            <a:ext cx="21971000" cy="7641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Solución del problema: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No permitir que nos envíen cualquier tipo de ficheros, esto se realiza comprobando el MIME </a:t>
            </a:r>
            <a:r>
              <a:rPr lang="es-ES" dirty="0" err="1"/>
              <a:t>type</a:t>
            </a:r>
            <a:r>
              <a:rPr lang="es-ES" dirty="0"/>
              <a:t> del fichero.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Comprobar el </a:t>
            </a:r>
            <a:r>
              <a:rPr lang="es-ES" dirty="0" err="1"/>
              <a:t>basename</a:t>
            </a:r>
            <a:r>
              <a:rPr lang="es-ES" dirty="0"/>
              <a:t> del fichero a subir.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Revisar los permisos de la carpeta donde se suben los diferentes archivos.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Protección para la no ejecución de PHP en carpetas y evitando el indexado de ficheros, de tal forma que no se muestren a ningún fichero. </a:t>
            </a:r>
          </a:p>
        </p:txBody>
      </p:sp>
    </p:spTree>
    <p:extLst>
      <p:ext uri="{BB962C8B-B14F-4D97-AF65-F5344CB8AC3E}">
        <p14:creationId xmlns:p14="http://schemas.microsoft.com/office/powerpoint/2010/main" val="425387825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Dem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s-ES" dirty="0"/>
              <a:t>Conclusiones</a:t>
            </a:r>
            <a:endParaRPr dirty="0"/>
          </a:p>
        </p:txBody>
      </p:sp>
      <p:sp>
        <p:nvSpPr>
          <p:cNvPr id="272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11845916" y="13080242"/>
            <a:ext cx="679673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22</a:t>
            </a:fld>
            <a:r>
              <a:rPr lang="es-ES" dirty="0"/>
              <a:t>/25</a:t>
            </a:r>
            <a:endParaRPr dirty="0"/>
          </a:p>
        </p:txBody>
      </p:sp>
      <p:pic>
        <p:nvPicPr>
          <p:cNvPr id="5" name="Escuela Ingenieria_Bizkaia_bilingue_positivo.jpg" descr="Escuela Ingenieria_Bizkaia_bilingue_positivo.jpg">
            <a:extLst>
              <a:ext uri="{FF2B5EF4-FFF2-40B4-BE49-F238E27FC236}">
                <a16:creationId xmlns:a16="http://schemas.microsoft.com/office/drawing/2014/main" id="{1C51361A-B611-4201-A560-1B572B7565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" r="41092"/>
          <a:stretch/>
        </p:blipFill>
        <p:spPr>
          <a:xfrm>
            <a:off x="19488152" y="469383"/>
            <a:ext cx="3689348" cy="265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240110751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Introducció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Conclusiones</a:t>
            </a:r>
            <a:endParaRPr dirty="0"/>
          </a:p>
        </p:txBody>
      </p:sp>
      <p:sp>
        <p:nvSpPr>
          <p:cNvPr id="183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11845916" y="13076008"/>
            <a:ext cx="679673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23</a:t>
            </a:fld>
            <a:r>
              <a:rPr lang="es-ES" dirty="0"/>
              <a:t>/25</a:t>
            </a:r>
            <a:endParaRPr dirty="0"/>
          </a:p>
        </p:txBody>
      </p:sp>
      <p:pic>
        <p:nvPicPr>
          <p:cNvPr id="7" name="Escuela Ingenieria_Bizkaia_bilingue_positivo.jpg" descr="Escuela Ingenieria_Bizkaia_bilingue_positivo.jpg">
            <a:extLst>
              <a:ext uri="{FF2B5EF4-FFF2-40B4-BE49-F238E27FC236}">
                <a16:creationId xmlns:a16="http://schemas.microsoft.com/office/drawing/2014/main" id="{73B66BA9-BC30-45AF-98B9-4802FC565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" r="41092"/>
          <a:stretch/>
        </p:blipFill>
        <p:spPr>
          <a:xfrm>
            <a:off x="19488152" y="469383"/>
            <a:ext cx="3689348" cy="265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8" name="Introducción…">
            <a:extLst>
              <a:ext uri="{FF2B5EF4-FFF2-40B4-BE49-F238E27FC236}">
                <a16:creationId xmlns:a16="http://schemas.microsoft.com/office/drawing/2014/main" id="{73B5F643-A15E-4A16-A7E6-5824AAFB06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6500" y="2512663"/>
            <a:ext cx="21971000" cy="1056833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s-ES" sz="4220" dirty="0"/>
              <a:t>Se han cumplido los objetivos establecidos: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4220" dirty="0"/>
              <a:t>Se ha realizado una guía de desarrollo de software seguro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4220" dirty="0"/>
              <a:t>Se han realizado casos prácticos sobre fallos de seguridad</a:t>
            </a:r>
          </a:p>
          <a:p>
            <a:r>
              <a:rPr lang="es-ES" sz="4220" dirty="0"/>
              <a:t>Planificación del proyecto: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4220" dirty="0"/>
              <a:t>225 horas dedicadas al proyecto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ES" sz="422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10E277-EE36-449F-AA71-C733B6352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71" y="7880569"/>
            <a:ext cx="17169957" cy="495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9784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Introducció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Conclusiones</a:t>
            </a:r>
            <a:endParaRPr dirty="0"/>
          </a:p>
        </p:txBody>
      </p:sp>
      <p:sp>
        <p:nvSpPr>
          <p:cNvPr id="183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11845916" y="13076008"/>
            <a:ext cx="679673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24</a:t>
            </a:fld>
            <a:r>
              <a:rPr lang="es-ES" dirty="0"/>
              <a:t>/25</a:t>
            </a:r>
            <a:endParaRPr dirty="0"/>
          </a:p>
        </p:txBody>
      </p:sp>
      <p:pic>
        <p:nvPicPr>
          <p:cNvPr id="7" name="Escuela Ingenieria_Bizkaia_bilingue_positivo.jpg" descr="Escuela Ingenieria_Bizkaia_bilingue_positivo.jpg">
            <a:extLst>
              <a:ext uri="{FF2B5EF4-FFF2-40B4-BE49-F238E27FC236}">
                <a16:creationId xmlns:a16="http://schemas.microsoft.com/office/drawing/2014/main" id="{73B66BA9-BC30-45AF-98B9-4802FC565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" r="41092"/>
          <a:stretch/>
        </p:blipFill>
        <p:spPr>
          <a:xfrm>
            <a:off x="19488152" y="469383"/>
            <a:ext cx="3689348" cy="265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8" name="Introducción…">
            <a:extLst>
              <a:ext uri="{FF2B5EF4-FFF2-40B4-BE49-F238E27FC236}">
                <a16:creationId xmlns:a16="http://schemas.microsoft.com/office/drawing/2014/main" id="{73B5F643-A15E-4A16-A7E6-5824AAFB06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6500" y="2512663"/>
            <a:ext cx="21971000" cy="1056833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s-ES" sz="4220" dirty="0"/>
              <a:t>Presupuesto del proyecto:</a:t>
            </a:r>
          </a:p>
          <a:p>
            <a:pPr marL="609600" lvl="1" indent="0">
              <a:buNone/>
            </a:pPr>
            <a:endParaRPr lang="es-ES" sz="4220" dirty="0"/>
          </a:p>
        </p:txBody>
      </p:sp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C9FD04EA-8DD0-46A3-8FF3-ED1316F35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28236"/>
              </p:ext>
            </p:extLst>
          </p:nvPr>
        </p:nvGraphicFramePr>
        <p:xfrm>
          <a:off x="2572607" y="4089946"/>
          <a:ext cx="18546618" cy="6909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3309">
                  <a:extLst>
                    <a:ext uri="{9D8B030D-6E8A-4147-A177-3AD203B41FA5}">
                      <a16:colId xmlns:a16="http://schemas.microsoft.com/office/drawing/2014/main" val="1891546981"/>
                    </a:ext>
                  </a:extLst>
                </a:gridCol>
                <a:gridCol w="9273309">
                  <a:extLst>
                    <a:ext uri="{9D8B030D-6E8A-4147-A177-3AD203B41FA5}">
                      <a16:colId xmlns:a16="http://schemas.microsoft.com/office/drawing/2014/main" val="3464336014"/>
                    </a:ext>
                  </a:extLst>
                </a:gridCol>
              </a:tblGrid>
              <a:tr h="1381804">
                <a:tc>
                  <a:txBody>
                    <a:bodyPr/>
                    <a:lstStyle/>
                    <a:p>
                      <a:r>
                        <a:rPr lang="es-ES" sz="4220" b="1" dirty="0"/>
                        <a:t>Concepto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4220" b="1" dirty="0"/>
                        <a:t>Coste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7057370"/>
                  </a:ext>
                </a:extLst>
              </a:tr>
              <a:tr h="1381804">
                <a:tc>
                  <a:txBody>
                    <a:bodyPr/>
                    <a:lstStyle/>
                    <a:p>
                      <a:r>
                        <a:rPr lang="es-ES" sz="4220" b="1" dirty="0"/>
                        <a:t>Hardware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4220" dirty="0"/>
                        <a:t>117,72 €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6397802"/>
                  </a:ext>
                </a:extLst>
              </a:tr>
              <a:tr h="1381804">
                <a:tc>
                  <a:txBody>
                    <a:bodyPr/>
                    <a:lstStyle/>
                    <a:p>
                      <a:r>
                        <a:rPr lang="es-ES" sz="4220" b="1" dirty="0"/>
                        <a:t>Software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4220" dirty="0"/>
                        <a:t>0 €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514878"/>
                  </a:ext>
                </a:extLst>
              </a:tr>
              <a:tr h="1381804">
                <a:tc>
                  <a:txBody>
                    <a:bodyPr/>
                    <a:lstStyle/>
                    <a:p>
                      <a:r>
                        <a:rPr lang="es-ES" sz="4220" b="1" dirty="0"/>
                        <a:t>Mano de Obra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4220" dirty="0"/>
                        <a:t>2.514,50 €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787580"/>
                  </a:ext>
                </a:extLst>
              </a:tr>
              <a:tr h="1381804">
                <a:tc>
                  <a:txBody>
                    <a:bodyPr/>
                    <a:lstStyle/>
                    <a:p>
                      <a:r>
                        <a:rPr lang="es-ES" sz="4220" b="1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4220" dirty="0">
                          <a:solidFill>
                            <a:srgbClr val="FF0000"/>
                          </a:solidFill>
                        </a:rPr>
                        <a:t>2.632,22 €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272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41979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Dem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s-ES" dirty="0"/>
              <a:t>¿Preguntas?</a:t>
            </a:r>
            <a:endParaRPr dirty="0"/>
          </a:p>
        </p:txBody>
      </p:sp>
      <p:sp>
        <p:nvSpPr>
          <p:cNvPr id="272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11845916" y="13080242"/>
            <a:ext cx="679673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25</a:t>
            </a:fld>
            <a:r>
              <a:rPr lang="es-ES" dirty="0"/>
              <a:t>/25</a:t>
            </a:r>
            <a:endParaRPr dirty="0"/>
          </a:p>
        </p:txBody>
      </p:sp>
      <p:pic>
        <p:nvPicPr>
          <p:cNvPr id="5" name="Escuela Ingenieria_Bizkaia_bilingue_positivo.jpg" descr="Escuela Ingenieria_Bizkaia_bilingue_positivo.jpg">
            <a:extLst>
              <a:ext uri="{FF2B5EF4-FFF2-40B4-BE49-F238E27FC236}">
                <a16:creationId xmlns:a16="http://schemas.microsoft.com/office/drawing/2014/main" id="{1C51361A-B611-4201-A560-1B572B7565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" r="41092"/>
          <a:stretch/>
        </p:blipFill>
        <p:spPr>
          <a:xfrm>
            <a:off x="19488152" y="469383"/>
            <a:ext cx="3689348" cy="265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76343668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Introducció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Introducción</a:t>
            </a:r>
          </a:p>
        </p:txBody>
      </p:sp>
      <p:sp>
        <p:nvSpPr>
          <p:cNvPr id="163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11910035" y="13080242"/>
            <a:ext cx="551434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3</a:t>
            </a:fld>
            <a:r>
              <a:rPr lang="es-ES" dirty="0"/>
              <a:t>/25</a:t>
            </a:r>
            <a:endParaRPr dirty="0"/>
          </a:p>
        </p:txBody>
      </p:sp>
      <p:pic>
        <p:nvPicPr>
          <p:cNvPr id="6" name="Escuela Ingenieria_Bizkaia_bilingue_positivo.jpg" descr="Escuela Ingenieria_Bizkaia_bilingue_positivo.jpg">
            <a:extLst>
              <a:ext uri="{FF2B5EF4-FFF2-40B4-BE49-F238E27FC236}">
                <a16:creationId xmlns:a16="http://schemas.microsoft.com/office/drawing/2014/main" id="{CBDA273A-ED06-4773-BBC9-D0F744BFC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" r="41092"/>
          <a:stretch/>
        </p:blipFill>
        <p:spPr>
          <a:xfrm>
            <a:off x="19488152" y="469383"/>
            <a:ext cx="3689348" cy="265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Índ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157" name="Introducción…"/>
          <p:cNvSpPr txBox="1">
            <a:spLocks noGrp="1"/>
          </p:cNvSpPr>
          <p:nvPr>
            <p:ph type="body" idx="1"/>
          </p:nvPr>
        </p:nvSpPr>
        <p:spPr>
          <a:xfrm>
            <a:off x="1206500" y="2729993"/>
            <a:ext cx="21971000" cy="1026161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2145738">
              <a:spcBef>
                <a:spcPts val="3900"/>
              </a:spcBef>
              <a:defRPr sz="4224"/>
            </a:pPr>
            <a:r>
              <a:rPr lang="es-ES" dirty="0"/>
              <a:t>Necesidad de establecer patrones de seguridad durante el desarrollo web</a:t>
            </a:r>
          </a:p>
          <a:p>
            <a:pPr defTabSz="2145738">
              <a:spcBef>
                <a:spcPts val="3900"/>
              </a:spcBef>
              <a:defRPr sz="4224"/>
            </a:pPr>
            <a:r>
              <a:rPr lang="es-ES" dirty="0"/>
              <a:t>Base en diferentes guías y normativas:</a:t>
            </a:r>
          </a:p>
          <a:p>
            <a:pPr lvl="1" defTabSz="2145738">
              <a:spcBef>
                <a:spcPts val="3900"/>
              </a:spcBef>
              <a:buFont typeface="Courier New" panose="02070309020205020404" pitchFamily="49" charset="0"/>
              <a:buChar char="o"/>
              <a:defRPr sz="4224"/>
            </a:pPr>
            <a:r>
              <a:rPr lang="es-ES" dirty="0"/>
              <a:t>OWASP </a:t>
            </a:r>
            <a:r>
              <a:rPr lang="es-ES" dirty="0" err="1"/>
              <a:t>Testing</a:t>
            </a:r>
            <a:r>
              <a:rPr lang="es-ES" dirty="0"/>
              <a:t> </a:t>
            </a:r>
            <a:r>
              <a:rPr lang="es-ES" dirty="0" err="1"/>
              <a:t>guide</a:t>
            </a:r>
            <a:endParaRPr lang="es-ES" dirty="0"/>
          </a:p>
          <a:p>
            <a:pPr lvl="1" defTabSz="2145738">
              <a:spcBef>
                <a:spcPts val="3900"/>
              </a:spcBef>
              <a:buFont typeface="Courier New" panose="02070309020205020404" pitchFamily="49" charset="0"/>
              <a:buChar char="o"/>
              <a:defRPr sz="4224"/>
            </a:pPr>
            <a:r>
              <a:rPr lang="es-ES" dirty="0"/>
              <a:t>ISO 27001: Sistemas de Gestión de Seguridad de la Información</a:t>
            </a:r>
          </a:p>
          <a:p>
            <a:pPr lvl="1" defTabSz="2145738">
              <a:spcBef>
                <a:spcPts val="3900"/>
              </a:spcBef>
              <a:buFont typeface="Courier New" panose="02070309020205020404" pitchFamily="49" charset="0"/>
              <a:buChar char="o"/>
              <a:defRPr sz="4224"/>
            </a:pPr>
            <a:r>
              <a:rPr lang="es-ES" dirty="0"/>
              <a:t>ISO 27034: Seguridad en las Aplicaciones</a:t>
            </a:r>
          </a:p>
          <a:p>
            <a:pPr lvl="1" defTabSz="2145738">
              <a:spcBef>
                <a:spcPts val="3900"/>
              </a:spcBef>
              <a:buFont typeface="Courier New" panose="02070309020205020404" pitchFamily="49" charset="0"/>
              <a:buChar char="o"/>
              <a:defRPr sz="4224"/>
            </a:pPr>
            <a:r>
              <a:rPr lang="es-ES" dirty="0" err="1"/>
              <a:t>SAFECode</a:t>
            </a:r>
            <a:r>
              <a:rPr lang="es-ES" dirty="0"/>
              <a:t>: Guías de código seguro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rPr lang="es-ES" dirty="0"/>
              <a:t>Metodologías de desarrollo:</a:t>
            </a:r>
          </a:p>
          <a:p>
            <a:pPr lvl="1" defTabSz="2145738">
              <a:spcBef>
                <a:spcPts val="3900"/>
              </a:spcBef>
              <a:buFont typeface="Courier New" panose="02070309020205020404" pitchFamily="49" charset="0"/>
              <a:buChar char="o"/>
              <a:defRPr sz="4224"/>
            </a:pPr>
            <a:r>
              <a:rPr lang="en-US" sz="422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S-SDLC (Secure Software Development Life Cycle)</a:t>
            </a:r>
            <a:endParaRPr lang="es-ES" sz="422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2145738">
              <a:spcBef>
                <a:spcPts val="3900"/>
              </a:spcBef>
              <a:buFont typeface="Courier New" panose="02070309020205020404" pitchFamily="49" charset="0"/>
              <a:buChar char="o"/>
              <a:defRPr sz="4224"/>
            </a:pPr>
            <a:r>
              <a:rPr lang="en-US" sz="422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CLASP (Comprehensive Lightweight Application Security Process)</a:t>
            </a:r>
            <a:endParaRPr lang="es-ES" sz="42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2145738">
              <a:spcBef>
                <a:spcPts val="3900"/>
              </a:spcBef>
              <a:buFont typeface="Courier New" panose="02070309020205020404" pitchFamily="49" charset="0"/>
              <a:buChar char="o"/>
              <a:defRPr sz="4224"/>
            </a:pPr>
            <a:r>
              <a:rPr lang="en-US" sz="422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SSDF (Secure Software Development Framework)</a:t>
            </a:r>
            <a:endParaRPr lang="es-ES" sz="42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11910035" y="13076008"/>
            <a:ext cx="551434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4</a:t>
            </a:fld>
            <a:r>
              <a:rPr lang="es-ES" dirty="0"/>
              <a:t>/25</a:t>
            </a:r>
            <a:endParaRPr dirty="0"/>
          </a:p>
        </p:txBody>
      </p:sp>
      <p:pic>
        <p:nvPicPr>
          <p:cNvPr id="6" name="Escuela Ingenieria_Bizkaia_bilingue_positivo.jpg" descr="Escuela Ingenieria_Bizkaia_bilingue_positivo.jpg">
            <a:extLst>
              <a:ext uri="{FF2B5EF4-FFF2-40B4-BE49-F238E27FC236}">
                <a16:creationId xmlns:a16="http://schemas.microsoft.com/office/drawing/2014/main" id="{7C7398A0-3C56-48D3-A851-19E5B003F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1" r="43056" b="18172"/>
          <a:stretch/>
        </p:blipFill>
        <p:spPr>
          <a:xfrm>
            <a:off x="19488152" y="469383"/>
            <a:ext cx="3561853" cy="2171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9803231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aptura de Requisi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s-ES" dirty="0"/>
              <a:t>Objetivos y alcance</a:t>
            </a:r>
            <a:endParaRPr dirty="0"/>
          </a:p>
        </p:txBody>
      </p:sp>
      <p:sp>
        <p:nvSpPr>
          <p:cNvPr id="218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11910035" y="13080242"/>
            <a:ext cx="551434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5</a:t>
            </a:fld>
            <a:r>
              <a:rPr lang="es-ES" dirty="0"/>
              <a:t>/25</a:t>
            </a:r>
            <a:endParaRPr dirty="0"/>
          </a:p>
        </p:txBody>
      </p:sp>
      <p:pic>
        <p:nvPicPr>
          <p:cNvPr id="5" name="Escuela Ingenieria_Bizkaia_bilingue_positivo.jpg" descr="Escuela Ingenieria_Bizkaia_bilingue_positivo.jpg">
            <a:extLst>
              <a:ext uri="{FF2B5EF4-FFF2-40B4-BE49-F238E27FC236}">
                <a16:creationId xmlns:a16="http://schemas.microsoft.com/office/drawing/2014/main" id="{38901A56-08B3-4A61-A501-8F1CF75EF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" r="41092"/>
          <a:stretch/>
        </p:blipFill>
        <p:spPr>
          <a:xfrm>
            <a:off x="19488152" y="469383"/>
            <a:ext cx="3689348" cy="265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Introducció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Objetivos y alcance</a:t>
            </a:r>
            <a:endParaRPr dirty="0"/>
          </a:p>
        </p:txBody>
      </p:sp>
      <p:sp>
        <p:nvSpPr>
          <p:cNvPr id="180" name="Servicios del Servicio de Atención Diurna IREKIA"/>
          <p:cNvSpPr txBox="1">
            <a:spLocks noGrp="1"/>
          </p:cNvSpPr>
          <p:nvPr>
            <p:ph type="body" idx="13"/>
          </p:nvPr>
        </p:nvSpPr>
        <p:spPr>
          <a:xfrm>
            <a:off x="1320953" y="2350249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4100"/>
            </a:lvl1pPr>
          </a:lstStyle>
          <a:p>
            <a:r>
              <a:rPr lang="es-ES" dirty="0"/>
              <a:t>Objetivos</a:t>
            </a:r>
            <a:endParaRPr dirty="0"/>
          </a:p>
        </p:txBody>
      </p:sp>
      <p:sp>
        <p:nvSpPr>
          <p:cNvPr id="183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11910035" y="13076008"/>
            <a:ext cx="551434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6</a:t>
            </a:fld>
            <a:r>
              <a:rPr lang="es-ES" dirty="0"/>
              <a:t>/25</a:t>
            </a:r>
            <a:endParaRPr dirty="0"/>
          </a:p>
        </p:txBody>
      </p:sp>
      <p:pic>
        <p:nvPicPr>
          <p:cNvPr id="7" name="Escuela Ingenieria_Bizkaia_bilingue_positivo.jpg" descr="Escuela Ingenieria_Bizkaia_bilingue_positivo.jpg">
            <a:extLst>
              <a:ext uri="{FF2B5EF4-FFF2-40B4-BE49-F238E27FC236}">
                <a16:creationId xmlns:a16="http://schemas.microsoft.com/office/drawing/2014/main" id="{73B66BA9-BC30-45AF-98B9-4802FC565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" r="41092"/>
          <a:stretch/>
        </p:blipFill>
        <p:spPr>
          <a:xfrm>
            <a:off x="19488152" y="469383"/>
            <a:ext cx="3689348" cy="265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8" name="Introducción…">
            <a:extLst>
              <a:ext uri="{FF2B5EF4-FFF2-40B4-BE49-F238E27FC236}">
                <a16:creationId xmlns:a16="http://schemas.microsoft.com/office/drawing/2014/main" id="{73B5F643-A15E-4A16-A7E6-5824AAFB06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20953" y="3561348"/>
            <a:ext cx="21971000" cy="363353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145738">
              <a:spcBef>
                <a:spcPts val="3900"/>
              </a:spcBef>
              <a:defRPr sz="4224"/>
            </a:pPr>
            <a:r>
              <a:rPr lang="es-ES" dirty="0"/>
              <a:t>Elaboración de una guía en base a las metodologías de seguridad existentes</a:t>
            </a:r>
          </a:p>
          <a:p>
            <a:pPr defTabSz="2145738">
              <a:spcBef>
                <a:spcPts val="3900"/>
              </a:spcBef>
              <a:defRPr sz="4224"/>
            </a:pPr>
            <a:endParaRPr lang="es-ES" dirty="0"/>
          </a:p>
          <a:p>
            <a:pPr defTabSz="2145738">
              <a:spcBef>
                <a:spcPts val="3900"/>
              </a:spcBef>
              <a:defRPr sz="4224"/>
            </a:pPr>
            <a:r>
              <a:rPr lang="es-ES" dirty="0"/>
              <a:t>Elaboración de diferentes casos prácticos de fallos de seguridad relacionados con un mal desarrollo de software</a:t>
            </a:r>
          </a:p>
        </p:txBody>
      </p:sp>
      <p:sp>
        <p:nvSpPr>
          <p:cNvPr id="11" name="Servicios del Servicio de Atención Diurna IREKIA">
            <a:extLst>
              <a:ext uri="{FF2B5EF4-FFF2-40B4-BE49-F238E27FC236}">
                <a16:creationId xmlns:a16="http://schemas.microsoft.com/office/drawing/2014/main" id="{903E7AF9-DBB0-4349-BA33-963052451AF4}"/>
              </a:ext>
            </a:extLst>
          </p:cNvPr>
          <p:cNvSpPr txBox="1">
            <a:spLocks/>
          </p:cNvSpPr>
          <p:nvPr/>
        </p:nvSpPr>
        <p:spPr>
          <a:xfrm>
            <a:off x="1320953" y="7450029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1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s-ES" dirty="0"/>
              <a:t>Alcance</a:t>
            </a:r>
          </a:p>
        </p:txBody>
      </p:sp>
      <p:sp>
        <p:nvSpPr>
          <p:cNvPr id="12" name="Introducción…">
            <a:extLst>
              <a:ext uri="{FF2B5EF4-FFF2-40B4-BE49-F238E27FC236}">
                <a16:creationId xmlns:a16="http://schemas.microsoft.com/office/drawing/2014/main" id="{DD8E2CE9-4386-4511-ADA4-46B8F573FF3C}"/>
              </a:ext>
            </a:extLst>
          </p:cNvPr>
          <p:cNvSpPr txBox="1">
            <a:spLocks/>
          </p:cNvSpPr>
          <p:nvPr/>
        </p:nvSpPr>
        <p:spPr>
          <a:xfrm>
            <a:off x="1320953" y="8647976"/>
            <a:ext cx="21971000" cy="3633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2145738" hangingPunct="1">
              <a:spcBef>
                <a:spcPts val="3900"/>
              </a:spcBef>
              <a:defRPr sz="4224"/>
            </a:pPr>
            <a:r>
              <a:rPr lang="es-ES" sz="4224" dirty="0"/>
              <a:t>No se profundizará en aspectos técnicos relativos a lenguajes y </a:t>
            </a:r>
            <a:r>
              <a:rPr lang="es-ES" sz="4224" i="1" dirty="0" err="1"/>
              <a:t>frameworks</a:t>
            </a:r>
            <a:endParaRPr lang="es-ES" sz="4224" dirty="0"/>
          </a:p>
          <a:p>
            <a:pPr defTabSz="2145738" hangingPunct="1">
              <a:spcBef>
                <a:spcPts val="3900"/>
              </a:spcBef>
              <a:defRPr sz="4224"/>
            </a:pPr>
            <a:endParaRPr lang="es-ES" sz="4224" dirty="0"/>
          </a:p>
          <a:p>
            <a:pPr defTabSz="2145738" hangingPunct="1">
              <a:spcBef>
                <a:spcPts val="3900"/>
              </a:spcBef>
              <a:defRPr sz="4224"/>
            </a:pPr>
            <a:r>
              <a:rPr lang="es-ES" sz="4224" dirty="0"/>
              <a:t>Dado que no hay presupuesto, se trabajara mencionando guías y normativas existentes de acceso público</a:t>
            </a:r>
          </a:p>
        </p:txBody>
      </p:sp>
    </p:spTree>
    <p:extLst>
      <p:ext uri="{BB962C8B-B14F-4D97-AF65-F5344CB8AC3E}">
        <p14:creationId xmlns:p14="http://schemas.microsoft.com/office/powerpoint/2010/main" val="39435171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Dem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dirty="0"/>
              <a:t>De</a:t>
            </a:r>
            <a:r>
              <a:rPr lang="es-ES" dirty="0" err="1"/>
              <a:t>scripción</a:t>
            </a:r>
            <a:r>
              <a:rPr lang="es-ES" dirty="0"/>
              <a:t> de la solución</a:t>
            </a:r>
            <a:endParaRPr dirty="0"/>
          </a:p>
        </p:txBody>
      </p:sp>
      <p:sp>
        <p:nvSpPr>
          <p:cNvPr id="272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11921910" y="13080242"/>
            <a:ext cx="551434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7</a:t>
            </a:fld>
            <a:r>
              <a:rPr lang="es-ES" dirty="0"/>
              <a:t>/25</a:t>
            </a:r>
            <a:endParaRPr dirty="0"/>
          </a:p>
        </p:txBody>
      </p:sp>
      <p:pic>
        <p:nvPicPr>
          <p:cNvPr id="5" name="Escuela Ingenieria_Bizkaia_bilingue_positivo.jpg" descr="Escuela Ingenieria_Bizkaia_bilingue_positivo.jpg">
            <a:extLst>
              <a:ext uri="{FF2B5EF4-FFF2-40B4-BE49-F238E27FC236}">
                <a16:creationId xmlns:a16="http://schemas.microsoft.com/office/drawing/2014/main" id="{8917466B-5EE1-4590-8117-3DAF262E6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" r="41092"/>
          <a:stretch/>
        </p:blipFill>
        <p:spPr>
          <a:xfrm>
            <a:off x="19488152" y="469383"/>
            <a:ext cx="3689348" cy="265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Introducció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Descripción de la solución</a:t>
            </a:r>
            <a:endParaRPr dirty="0"/>
          </a:p>
        </p:txBody>
      </p:sp>
      <p:sp>
        <p:nvSpPr>
          <p:cNvPr id="180" name="Servicios del Servicio de Atención Diurna IREKIA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4100"/>
            </a:lvl1pPr>
          </a:lstStyle>
          <a:p>
            <a:r>
              <a:rPr lang="es-ES" dirty="0"/>
              <a:t>Concepto de software seguro</a:t>
            </a:r>
            <a:endParaRPr dirty="0"/>
          </a:p>
        </p:txBody>
      </p:sp>
      <p:sp>
        <p:nvSpPr>
          <p:cNvPr id="183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11910035" y="13076008"/>
            <a:ext cx="551434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8</a:t>
            </a:fld>
            <a:r>
              <a:rPr lang="es-ES" dirty="0"/>
              <a:t>/25</a:t>
            </a:r>
            <a:endParaRPr dirty="0"/>
          </a:p>
        </p:txBody>
      </p:sp>
      <p:pic>
        <p:nvPicPr>
          <p:cNvPr id="7" name="Escuela Ingenieria_Bizkaia_bilingue_positivo.jpg" descr="Escuela Ingenieria_Bizkaia_bilingue_positivo.jpg">
            <a:extLst>
              <a:ext uri="{FF2B5EF4-FFF2-40B4-BE49-F238E27FC236}">
                <a16:creationId xmlns:a16="http://schemas.microsoft.com/office/drawing/2014/main" id="{73B66BA9-BC30-45AF-98B9-4802FC565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" r="41092"/>
          <a:stretch/>
        </p:blipFill>
        <p:spPr>
          <a:xfrm>
            <a:off x="19488152" y="469383"/>
            <a:ext cx="3689348" cy="265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8" name="Introducción…">
            <a:extLst>
              <a:ext uri="{FF2B5EF4-FFF2-40B4-BE49-F238E27FC236}">
                <a16:creationId xmlns:a16="http://schemas.microsoft.com/office/drawing/2014/main" id="{73B5F643-A15E-4A16-A7E6-5824AAFB06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6500" y="3881401"/>
            <a:ext cx="21971000" cy="8256012"/>
          </a:xfrm>
          <a:prstGeom prst="rect">
            <a:avLst/>
          </a:prstGeom>
        </p:spPr>
        <p:txBody>
          <a:bodyPr/>
          <a:lstStyle/>
          <a:p>
            <a:pPr defTabSz="2145738">
              <a:spcBef>
                <a:spcPts val="3900"/>
              </a:spcBef>
              <a:defRPr sz="4224"/>
            </a:pPr>
            <a:r>
              <a:rPr lang="es-ES" dirty="0"/>
              <a:t>Confidencialidad</a:t>
            </a:r>
          </a:p>
          <a:p>
            <a:pPr lvl="1" defTabSz="2145738">
              <a:spcBef>
                <a:spcPts val="3900"/>
              </a:spcBef>
              <a:buFont typeface="Courier New" panose="02070309020205020404" pitchFamily="49" charset="0"/>
              <a:buChar char="o"/>
              <a:defRPr sz="4224"/>
            </a:pPr>
            <a:r>
              <a:rPr lang="es-ES" dirty="0"/>
              <a:t>No permite divulgar datos sobre individuos y organizaciones</a:t>
            </a:r>
            <a:endParaRPr dirty="0"/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rPr lang="es-ES" dirty="0"/>
              <a:t>Integridad</a:t>
            </a:r>
          </a:p>
          <a:p>
            <a:pPr lvl="1" defTabSz="2145738">
              <a:spcBef>
                <a:spcPts val="3900"/>
              </a:spcBef>
              <a:buFont typeface="Courier New" panose="02070309020205020404" pitchFamily="49" charset="0"/>
              <a:buChar char="o"/>
              <a:defRPr sz="4224"/>
            </a:pPr>
            <a:r>
              <a:rPr lang="es-ES" dirty="0"/>
              <a:t>Trata de impedir que los datos no se han modificado sin ninguna autoridad</a:t>
            </a:r>
            <a:endParaRPr dirty="0"/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rPr lang="es-ES" dirty="0"/>
              <a:t>Disponibilidad</a:t>
            </a:r>
          </a:p>
          <a:p>
            <a:pPr lvl="1" defTabSz="2145738">
              <a:spcBef>
                <a:spcPts val="3900"/>
              </a:spcBef>
              <a:buFont typeface="Courier New" panose="02070309020205020404" pitchFamily="49" charset="0"/>
              <a:buChar char="o"/>
              <a:defRPr sz="4224"/>
            </a:pPr>
            <a:r>
              <a:rPr lang="es-ES" dirty="0"/>
              <a:t>Garantiza que todo el mundo tiene acceso a los datos</a:t>
            </a:r>
            <a:endParaRPr dirty="0"/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rPr lang="es-ES" dirty="0"/>
              <a:t>Autenticidad</a:t>
            </a:r>
          </a:p>
          <a:p>
            <a:pPr lvl="1" defTabSz="2145738">
              <a:spcBef>
                <a:spcPts val="3900"/>
              </a:spcBef>
              <a:buFont typeface="Courier New" panose="02070309020205020404" pitchFamily="49" charset="0"/>
              <a:buChar char="o"/>
              <a:defRPr sz="4224"/>
            </a:pPr>
            <a:r>
              <a:rPr lang="es-ES" dirty="0"/>
              <a:t>Permite identificar a una persona o entidad para acceder a los datos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91472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Introducció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Descripción de la solución</a:t>
            </a:r>
            <a:endParaRPr dirty="0"/>
          </a:p>
        </p:txBody>
      </p:sp>
      <p:sp>
        <p:nvSpPr>
          <p:cNvPr id="180" name="Servicios del Servicio de Atención Diurna IREKIA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4100"/>
            </a:lvl1pPr>
          </a:lstStyle>
          <a:p>
            <a:r>
              <a:rPr lang="es-ES" dirty="0"/>
              <a:t>Análisis de requisitos</a:t>
            </a:r>
            <a:endParaRPr dirty="0"/>
          </a:p>
        </p:txBody>
      </p:sp>
      <p:sp>
        <p:nvSpPr>
          <p:cNvPr id="183" name="Número de diapositiva"/>
          <p:cNvSpPr txBox="1">
            <a:spLocks noGrp="1"/>
          </p:cNvSpPr>
          <p:nvPr>
            <p:ph type="sldNum" sz="quarter" idx="4294967295"/>
          </p:nvPr>
        </p:nvSpPr>
        <p:spPr>
          <a:xfrm>
            <a:off x="11910036" y="13076008"/>
            <a:ext cx="551433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9</a:t>
            </a:fld>
            <a:r>
              <a:rPr lang="es-ES" dirty="0"/>
              <a:t>/25</a:t>
            </a:r>
            <a:endParaRPr dirty="0"/>
          </a:p>
        </p:txBody>
      </p:sp>
      <p:pic>
        <p:nvPicPr>
          <p:cNvPr id="7" name="Escuela Ingenieria_Bizkaia_bilingue_positivo.jpg" descr="Escuela Ingenieria_Bizkaia_bilingue_positivo.jpg">
            <a:extLst>
              <a:ext uri="{FF2B5EF4-FFF2-40B4-BE49-F238E27FC236}">
                <a16:creationId xmlns:a16="http://schemas.microsoft.com/office/drawing/2014/main" id="{73B66BA9-BC30-45AF-98B9-4802FC565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" r="41092"/>
          <a:stretch/>
        </p:blipFill>
        <p:spPr>
          <a:xfrm>
            <a:off x="19488152" y="469383"/>
            <a:ext cx="3689348" cy="265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8" name="Introducción…">
            <a:extLst>
              <a:ext uri="{FF2B5EF4-FFF2-40B4-BE49-F238E27FC236}">
                <a16:creationId xmlns:a16="http://schemas.microsoft.com/office/drawing/2014/main" id="{73B5F643-A15E-4A16-A7E6-5824AAFB06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6500" y="5959248"/>
            <a:ext cx="21971000" cy="4155694"/>
          </a:xfrm>
          <a:prstGeom prst="rect">
            <a:avLst/>
          </a:prstGeom>
        </p:spPr>
        <p:txBody>
          <a:bodyPr/>
          <a:lstStyle/>
          <a:p>
            <a:pPr defTabSz="2145738">
              <a:spcBef>
                <a:spcPts val="3900"/>
              </a:spcBef>
              <a:defRPr sz="4224"/>
            </a:pPr>
            <a:r>
              <a:rPr lang="es-ES" dirty="0"/>
              <a:t>Captura de requisitos</a:t>
            </a:r>
          </a:p>
          <a:p>
            <a:pPr defTabSz="2145738">
              <a:spcBef>
                <a:spcPts val="3900"/>
              </a:spcBef>
              <a:defRPr sz="4224"/>
            </a:pPr>
            <a:r>
              <a:rPr lang="es-ES" dirty="0"/>
              <a:t>Tener en cuenta:</a:t>
            </a:r>
          </a:p>
          <a:p>
            <a:pPr lvl="1" defTabSz="2145738">
              <a:spcBef>
                <a:spcPts val="3900"/>
              </a:spcBef>
              <a:buFont typeface="Courier New" panose="02070309020205020404" pitchFamily="49" charset="0"/>
              <a:buChar char="o"/>
              <a:defRPr sz="4224"/>
            </a:pPr>
            <a:r>
              <a:rPr lang="es-ES" dirty="0"/>
              <a:t>Requisitos funcionales</a:t>
            </a:r>
          </a:p>
          <a:p>
            <a:pPr lvl="1" defTabSz="2145738">
              <a:spcBef>
                <a:spcPts val="3900"/>
              </a:spcBef>
              <a:buFont typeface="Courier New" panose="02070309020205020404" pitchFamily="49" charset="0"/>
              <a:buChar char="o"/>
              <a:defRPr sz="4224"/>
            </a:pPr>
            <a:r>
              <a:rPr lang="es-ES" dirty="0"/>
              <a:t>Requisitos de seguridad</a:t>
            </a:r>
          </a:p>
        </p:txBody>
      </p:sp>
    </p:spTree>
    <p:extLst>
      <p:ext uri="{BB962C8B-B14F-4D97-AF65-F5344CB8AC3E}">
        <p14:creationId xmlns:p14="http://schemas.microsoft.com/office/powerpoint/2010/main" val="40679459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847</Words>
  <Application>Microsoft Office PowerPoint</Application>
  <PresentationFormat>Personalizado</PresentationFormat>
  <Paragraphs>166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Consolas</vt:lpstr>
      <vt:lpstr>Courier New</vt:lpstr>
      <vt:lpstr>Helvetica Neue</vt:lpstr>
      <vt:lpstr>Helvetica Neue Medium</vt:lpstr>
      <vt:lpstr>21_BasicWhite</vt:lpstr>
      <vt:lpstr>Guía de buenas prácticas de seguridad en el desarrollo de software de aplicaciones web</vt:lpstr>
      <vt:lpstr>Índice</vt:lpstr>
      <vt:lpstr>Introducción</vt:lpstr>
      <vt:lpstr>Introducción</vt:lpstr>
      <vt:lpstr>Objetivos y alcance</vt:lpstr>
      <vt:lpstr>Objetivos y alcance</vt:lpstr>
      <vt:lpstr>Descripción de la solución</vt:lpstr>
      <vt:lpstr>Descripción de la solución</vt:lpstr>
      <vt:lpstr>Descripción de la solución</vt:lpstr>
      <vt:lpstr>Descripción de la solución</vt:lpstr>
      <vt:lpstr>Descripción de la solución</vt:lpstr>
      <vt:lpstr>Descripción de la solución</vt:lpstr>
      <vt:lpstr>Descripción de la solución</vt:lpstr>
      <vt:lpstr>Pruebas y casos prácticos</vt:lpstr>
      <vt:lpstr>Client side security only</vt:lpstr>
      <vt:lpstr>Client side security only</vt:lpstr>
      <vt:lpstr>Inyección SQL</vt:lpstr>
      <vt:lpstr>Inyección SQL</vt:lpstr>
      <vt:lpstr>Inclusión de archivos locales</vt:lpstr>
      <vt:lpstr>Inclusión de archivos locales</vt:lpstr>
      <vt:lpstr>Inclusión de archivos locales</vt:lpstr>
      <vt:lpstr>Conclusiones</vt:lpstr>
      <vt:lpstr>Conclusiones</vt:lpstr>
      <vt:lpstr>Conclusiones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Análisis, diseño e implementación  de un sistema de gestión de usuarios y citas  para el servicio de atención diurna Irekia </dc:title>
  <cp:lastModifiedBy>Borja Martinez Tadeo</cp:lastModifiedBy>
  <cp:revision>50</cp:revision>
  <dcterms:modified xsi:type="dcterms:W3CDTF">2021-07-28T10:20:03Z</dcterms:modified>
</cp:coreProperties>
</file>