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charts/chart36.xml" ContentType="application/vnd.openxmlformats-officedocument.drawingml.chart+xml"/>
  <Override PartName="/ppt/charts/chart35.xml" ContentType="application/vnd.openxmlformats-officedocument.drawingml.chart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3.xml" ContentType="application/vnd.openxmlformats-officedocument.presentationml.slide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6.xml.rels" ContentType="application/vnd.openxmlformats-package.relationships+xml"/>
  <Override PartName="/ppt/slides/_rels/slide38.xml.rels" ContentType="application/vnd.openxmlformats-package.relationships+xml"/>
  <Override PartName="/ppt/slides/_rels/slide35.xml.rels" ContentType="application/vnd.openxmlformats-package.relationships+xml"/>
  <Override PartName="/ppt/slides/_rels/slide32.xml.rels" ContentType="application/vnd.openxmlformats-package.relationships+xml"/>
  <Override PartName="/ppt/slides/_rels/slide29.xml.rels" ContentType="application/vnd.openxmlformats-package.relationships+xml"/>
  <Override PartName="/ppt/slides/_rels/slide24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0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37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4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0.png" ContentType="image/png"/>
  <Override PartName="/ppt/media/image27.png" ContentType="image/png"/>
  <Override PartName="/ppt/media/image26.png" ContentType="image/png"/>
  <Override PartName="/ppt/media/image28.png" ContentType="image/png"/>
  <Override PartName="/ppt/media/image25.png" ContentType="image/png"/>
  <Override PartName="/ppt/media/image23.wmf" ContentType="image/x-wmf"/>
  <Override PartName="/ppt/media/image31.png" ContentType="image/png"/>
  <Override PartName="/ppt/media/image22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12.wmf" ContentType="image/x-wmf"/>
  <Override PartName="/ppt/media/image2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
</Relationships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sz="1862">
                <a:solidFill>
                  <a:srgbClr val="595959"/>
                </a:solidFill>
                <a:latin typeface="Calibri"/>
              </a:rPr>
              <a:t>Email</a:t>
            </a:r>
          </a:p>
        </c:rich>
      </c:tx>
      <c:layout/>
    </c:title>
    <c:plotArea>
      <c:layout/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9dbfbe"/>
            </a:solidFill>
            <a:ln>
              <a:noFill/>
            </a:ln>
          </c:spPr>
          <c:explosion val="0"/>
          <c:dPt>
            <c:idx val="0"/>
            <c:spPr>
              <a:solidFill>
                <a:srgbClr val="9dbfbe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"/>
            <c:spPr>
              <a:solidFill>
                <a:srgbClr val="db8631"/>
              </a:solidFill>
              <a:ln w="19080">
                <a:solidFill>
                  <a:srgbClr val="ffffff"/>
                </a:solidFill>
                <a:round/>
              </a:ln>
            </c:spPr>
          </c:dPt>
          <c:dLbls>
            <c:dLbl>
              <c:idx val="0"/>
              <c:dLblPos val="ctr"/>
              <c:showLegendKey val="0"/>
              <c:showVal val="1"/>
              <c:showCatName val="0"/>
              <c:showSerName val="0"/>
              <c:showPercent val="1"/>
              <c:separator>; </c:separator>
            </c:dLbl>
            <c:dLbl>
              <c:idx val="1"/>
              <c:dLblPos val="ctr"/>
              <c:showLegendKey val="0"/>
              <c:showVal val="1"/>
              <c:showCatName val="0"/>
              <c:showSerName val="0"/>
              <c:showPercent val="1"/>
              <c:separator>; </c:separator>
            </c:dLbl>
            <c:showLegendKey val="0"/>
            <c:showVal val="1"/>
            <c:showCatName val="0"/>
            <c:showSerName val="0"/>
            <c:showPercent val="1"/>
          </c:dLbls>
          <c:cat>
            <c:strRef>
              <c:f>categories</c:f>
              <c:strCache>
                <c:ptCount val="2"/>
                <c:pt idx="0">
                  <c:v>Ham</c:v>
                </c:pt>
                <c:pt idx="1">
                  <c:v>Spam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2949</c:v>
                </c:pt>
                <c:pt idx="1">
                  <c:v>1378</c:v>
                </c:pt>
              </c:numCache>
            </c:numRef>
          </c:val>
        </c:ser>
        <c:firstSliceAng val="0"/>
      </c:pieChart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</c:legend>
    <c:plotVisOnly val="1"/>
  </c:chart>
  <c:spPr>
    <a:noFill/>
    <a:ln>
      <a:noFill/>
    </a:ln>
  </c:spPr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sz="1862">
                <a:solidFill>
                  <a:srgbClr val="595959"/>
                </a:solidFill>
                <a:latin typeface="Calibri"/>
              </a:rPr>
              <a:t>Spam</a:t>
            </a:r>
          </a:p>
        </c:rich>
      </c:tx>
      <c:layout/>
    </c:title>
    <c:plotArea>
      <c:layout/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Spam</c:v>
                </c:pt>
              </c:strCache>
            </c:strRef>
          </c:tx>
          <c:spPr>
            <a:solidFill>
              <a:srgbClr val="9dbfbe"/>
            </a:solidFill>
            <a:ln>
              <a:noFill/>
            </a:ln>
          </c:spPr>
          <c:explosion val="0"/>
          <c:dPt>
            <c:idx val="0"/>
            <c:spPr>
              <a:solidFill>
                <a:srgbClr val="9dbfbe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"/>
            <c:spPr>
              <a:solidFill>
                <a:srgbClr val="db8631"/>
              </a:solidFill>
              <a:ln w="19080">
                <a:solidFill>
                  <a:srgbClr val="ffffff"/>
                </a:solidFill>
                <a:round/>
              </a:ln>
            </c:spPr>
          </c:dPt>
          <c:dLbls>
            <c:dLbl>
              <c:idx val="0"/>
              <c:dLblPos val="bestFit"/>
              <c:showLegendKey val="0"/>
              <c:showVal val="1"/>
              <c:showCatName val="0"/>
              <c:showSerName val="0"/>
              <c:showPercent val="0"/>
              <c:separator>; </c:separator>
            </c:dLbl>
            <c:dLbl>
              <c:idx val="1"/>
              <c:dLblPos val="bestFit"/>
              <c:showLegendKey val="0"/>
              <c:showVal val="1"/>
              <c:showCatName val="0"/>
              <c:showSerName val="0"/>
              <c:showPercent val="0"/>
              <c:separator>; </c:separator>
            </c:dLbl>
            <c:showLegendKey val="0"/>
            <c:showVal val="1"/>
            <c:showCatName val="0"/>
            <c:showSerName val="0"/>
            <c:showPercent val="0"/>
          </c:dLbls>
          <c:cat>
            <c:strRef>
              <c:f>categories</c:f>
              <c:strCache>
                <c:ptCount val="2"/>
                <c:pt idx="0">
                  <c:v>Detected</c:v>
                </c:pt>
                <c:pt idx="1">
                  <c:v>Missed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590</c:v>
                </c:pt>
                <c:pt idx="1">
                  <c:v>788</c:v>
                </c:pt>
              </c:numCache>
            </c:numRef>
          </c:val>
        </c:ser>
        <c:firstSliceAng val="0"/>
      </c:pieChart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</c:legend>
    <c:plotVisOnly val="1"/>
  </c:chart>
  <c:spPr>
    <a:noFill/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5040" y="1845360"/>
            <a:ext cx="5042160" cy="402300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5040" y="1845360"/>
            <a:ext cx="5042160" cy="4023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5040" y="1845360"/>
            <a:ext cx="5042160" cy="402300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5040" y="1845360"/>
            <a:ext cx="5042160" cy="4023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5040" y="1845360"/>
            <a:ext cx="5042160" cy="402300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5040" y="1845360"/>
            <a:ext cx="5042160" cy="4023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7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7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5040" y="1845360"/>
            <a:ext cx="5042160" cy="4023000"/>
          </a:xfrm>
          <a:prstGeom prst="rect">
            <a:avLst/>
          </a:prstGeom>
          <a:ln>
            <a:noFill/>
          </a:ln>
        </p:spPr>
      </p:pic>
      <p:pic>
        <p:nvPicPr>
          <p:cNvPr id="17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5040" y="1845360"/>
            <a:ext cx="5042160" cy="4023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1e1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rgbClr val="82847c"/>
          </a:solidFill>
          <a:ln w="1584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rgbClr val="acada8"/>
          </a:solidFill>
          <a:ln w="15840">
            <a:noFill/>
          </a:ln>
        </p:spPr>
      </p:sp>
      <p:sp>
        <p:nvSpPr>
          <p:cNvPr id="2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82847c"/>
          </a:solidFill>
          <a:ln w="15840">
            <a:noFill/>
          </a:ln>
        </p:spPr>
      </p:sp>
      <p:sp>
        <p:nvSpPr>
          <p:cNvPr id="4" name="CustomShap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rgbClr val="acada8"/>
          </a:solidFill>
          <a:ln w="15840">
            <a:noFill/>
          </a:ln>
        </p:spPr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8000">
                <a:solidFill>
                  <a:srgbClr val="262626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900">
                <a:solidFill>
                  <a:srgbClr val="ffffff"/>
                </a:solidFill>
                <a:latin typeface="Calibri"/>
              </a:rPr>
              <a:t>9/12/16</a:t>
            </a:r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3814A53-1288-46F7-B6FD-DB2608436A1F}" type="slidenum">
              <a:rPr lang="en-US" sz="1050">
                <a:solidFill>
                  <a:srgbClr val="ffffff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9" name="Line 10"/>
          <p:cNvSpPr/>
          <p:nvPr/>
        </p:nvSpPr>
        <p:spPr>
          <a:xfrm>
            <a:off x="1207440" y="4343400"/>
            <a:ext cx="987552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1e1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rgbClr val="82847c"/>
          </a:solidFill>
          <a:ln w="15840">
            <a:noFill/>
          </a:ln>
        </p:spPr>
      </p:sp>
      <p:sp>
        <p:nvSpPr>
          <p:cNvPr id="46" name="CustomShape 2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rgbClr val="acada8"/>
          </a:solidFill>
          <a:ln w="15840">
            <a:noFill/>
          </a:ln>
        </p:spPr>
      </p:sp>
      <p:sp>
        <p:nvSpPr>
          <p:cNvPr id="47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>
              <a:buSzPct val="45000"/>
              <a:buFont typeface="StarSymbol"/>
              <a:buChar char="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Calibri"/>
              <a:buChar char=" 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50" name="PlaceHolder 6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900">
                <a:solidFill>
                  <a:srgbClr val="ffffff"/>
                </a:solidFill>
                <a:latin typeface="Calibri"/>
              </a:rPr>
              <a:t>9/12/16</a:t>
            </a:r>
            <a:endParaRPr/>
          </a:p>
        </p:txBody>
      </p:sp>
      <p:sp>
        <p:nvSpPr>
          <p:cNvPr id="51" name="PlaceHolder 7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52" name="PlaceHolder 8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6ECE12E-EEAA-4B5D-ACBB-FA0556A70978}" type="slidenum">
              <a:rPr lang="en-US" sz="1050">
                <a:solidFill>
                  <a:srgbClr val="ffffff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1e1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rgbClr val="82847c"/>
          </a:solidFill>
          <a:ln w="15840">
            <a:noFill/>
          </a:ln>
        </p:spPr>
      </p:sp>
      <p:sp>
        <p:nvSpPr>
          <p:cNvPr id="88" name="CustomShape 2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rgbClr val="acada8"/>
          </a:solidFill>
          <a:ln w="15840">
            <a:noFill/>
          </a:ln>
        </p:spPr>
      </p:sp>
      <p:sp>
        <p:nvSpPr>
          <p:cNvPr id="89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sp>
        <p:nvSpPr>
          <p:cNvPr id="90" name="CustomShap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82847c"/>
          </a:solidFill>
          <a:ln w="15840">
            <a:noFill/>
          </a:ln>
        </p:spPr>
      </p:sp>
      <p:sp>
        <p:nvSpPr>
          <p:cNvPr id="91" name="CustomShap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rgbClr val="acada8"/>
          </a:solidFill>
          <a:ln w="15840">
            <a:noFill/>
          </a:ln>
        </p:spPr>
      </p:sp>
      <p:sp>
        <p:nvSpPr>
          <p:cNvPr id="92" name="PlaceHolder 6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900">
                <a:solidFill>
                  <a:srgbClr val="ffffff"/>
                </a:solidFill>
                <a:latin typeface="Calibri"/>
              </a:rPr>
              <a:t>9/12/16</a:t>
            </a:r>
            <a:endParaRPr/>
          </a:p>
        </p:txBody>
      </p:sp>
      <p:sp>
        <p:nvSpPr>
          <p:cNvPr id="93" name="PlaceHolder 7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94" name="PlaceHolder 8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87707F7-A832-4830-83FD-265F866C04EC}" type="slidenum">
              <a:rPr lang="en-US" sz="1050">
                <a:solidFill>
                  <a:srgbClr val="ffffff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95" name="PlaceHolder 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96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1e1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rgbClr val="82847c"/>
          </a:solidFill>
          <a:ln w="15840">
            <a:noFill/>
          </a:ln>
        </p:spPr>
      </p:sp>
      <p:sp>
        <p:nvSpPr>
          <p:cNvPr id="132" name="CustomShape 2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rgbClr val="acada8"/>
          </a:solidFill>
          <a:ln w="15840">
            <a:noFill/>
          </a:ln>
        </p:spPr>
      </p:sp>
      <p:sp>
        <p:nvSpPr>
          <p:cNvPr id="133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sp>
        <p:nvSpPr>
          <p:cNvPr id="134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135" name="PlaceHolder 5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900">
                <a:solidFill>
                  <a:srgbClr val="ffffff"/>
                </a:solidFill>
                <a:latin typeface="Calibri"/>
              </a:rPr>
              <a:t>9/12/16</a:t>
            </a:r>
            <a:endParaRPr/>
          </a:p>
        </p:txBody>
      </p:sp>
      <p:sp>
        <p:nvSpPr>
          <p:cNvPr id="136" name="PlaceHolder 6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37" name="PlaceHolder 7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D91B336-8D37-41C0-94AD-A05DCD797A42}" type="slidenum">
              <a:rPr lang="en-US" sz="1050">
                <a:solidFill>
                  <a:srgbClr val="ffffff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38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chart" Target="../charts/chart35.xml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4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4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wmf"/><Relationship Id="rId5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chart" Target="../charts/chart36.xml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8000">
                <a:solidFill>
                  <a:srgbClr val="262626"/>
                </a:solidFill>
                <a:latin typeface="Calibri Light"/>
              </a:rPr>
              <a:t>Email Classification</a:t>
            </a:r>
            <a:endParaRPr/>
          </a:p>
        </p:txBody>
      </p:sp>
      <p:sp>
        <p:nvSpPr>
          <p:cNvPr id="174" name="TextShape 2"/>
          <p:cNvSpPr txBox="1"/>
          <p:nvPr/>
        </p:nvSpPr>
        <p:spPr>
          <a:xfrm>
            <a:off x="1100160" y="4455720"/>
            <a:ext cx="10058040" cy="1142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400">
                <a:solidFill>
                  <a:srgbClr val="514949"/>
                </a:solidFill>
                <a:latin typeface="Calibri Light"/>
              </a:rPr>
              <a:t>Berend Tober &amp; Matthew Buhler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5745600" y="967320"/>
            <a:ext cx="1034640" cy="245880"/>
          </a:xfrm>
          <a:prstGeom prst="rect">
            <a:avLst/>
          </a:prstGeom>
          <a:noFill/>
          <a:ln w="15840">
            <a:solidFill>
              <a:srgbClr val="7d9898"/>
            </a:solidFill>
            <a:round/>
          </a:ln>
        </p:spPr>
      </p:sp>
      <p:sp>
        <p:nvSpPr>
          <p:cNvPr id="263" name="CustomShape 2"/>
          <p:cNvSpPr/>
          <p:nvPr/>
        </p:nvSpPr>
        <p:spPr>
          <a:xfrm>
            <a:off x="5745600" y="2535120"/>
            <a:ext cx="516960" cy="245880"/>
          </a:xfrm>
          <a:prstGeom prst="rect">
            <a:avLst/>
          </a:prstGeom>
          <a:noFill/>
          <a:ln w="15840">
            <a:solidFill>
              <a:srgbClr val="8eadac"/>
            </a:solidFill>
            <a:round/>
          </a:ln>
        </p:spPr>
      </p:sp>
      <p:sp>
        <p:nvSpPr>
          <p:cNvPr id="264" name="CustomShape 3"/>
          <p:cNvSpPr/>
          <p:nvPr/>
        </p:nvSpPr>
        <p:spPr>
          <a:xfrm>
            <a:off x="5182560" y="4887360"/>
            <a:ext cx="91080" cy="245880"/>
          </a:xfrm>
          <a:prstGeom prst="rect">
            <a:avLst/>
          </a:prstGeom>
          <a:noFill/>
          <a:ln w="15840">
            <a:solidFill>
              <a:srgbClr val="8eadac"/>
            </a:solidFill>
            <a:round/>
          </a:ln>
        </p:spPr>
      </p:sp>
      <p:sp>
        <p:nvSpPr>
          <p:cNvPr id="265" name="CustomShape 4"/>
          <p:cNvSpPr/>
          <p:nvPr/>
        </p:nvSpPr>
        <p:spPr>
          <a:xfrm>
            <a:off x="5182560" y="4103280"/>
            <a:ext cx="91080" cy="245880"/>
          </a:xfrm>
          <a:prstGeom prst="rect">
            <a:avLst/>
          </a:prstGeom>
          <a:noFill/>
          <a:ln w="15840">
            <a:solidFill>
              <a:srgbClr val="8eadac"/>
            </a:solidFill>
            <a:round/>
          </a:ln>
        </p:spPr>
      </p:sp>
      <p:sp>
        <p:nvSpPr>
          <p:cNvPr id="266" name="CustomShape 5"/>
          <p:cNvSpPr/>
          <p:nvPr/>
        </p:nvSpPr>
        <p:spPr>
          <a:xfrm>
            <a:off x="5182560" y="3319200"/>
            <a:ext cx="91080" cy="245880"/>
          </a:xfrm>
          <a:prstGeom prst="rect">
            <a:avLst/>
          </a:prstGeom>
          <a:noFill/>
          <a:ln w="15840">
            <a:solidFill>
              <a:srgbClr val="8eadac"/>
            </a:solidFill>
            <a:round/>
          </a:ln>
        </p:spPr>
      </p:sp>
      <p:sp>
        <p:nvSpPr>
          <p:cNvPr id="267" name="CustomShape 6"/>
          <p:cNvSpPr/>
          <p:nvPr/>
        </p:nvSpPr>
        <p:spPr>
          <a:xfrm>
            <a:off x="5228280" y="2535120"/>
            <a:ext cx="516960" cy="245880"/>
          </a:xfrm>
          <a:prstGeom prst="rect">
            <a:avLst/>
          </a:prstGeom>
          <a:noFill/>
          <a:ln w="15840">
            <a:solidFill>
              <a:srgbClr val="8eadac"/>
            </a:solidFill>
            <a:round/>
          </a:ln>
        </p:spPr>
      </p:sp>
      <p:sp>
        <p:nvSpPr>
          <p:cNvPr id="268" name="CustomShape 7"/>
          <p:cNvSpPr/>
          <p:nvPr/>
        </p:nvSpPr>
        <p:spPr>
          <a:xfrm>
            <a:off x="5699880" y="1751400"/>
            <a:ext cx="91080" cy="245880"/>
          </a:xfrm>
          <a:prstGeom prst="rect">
            <a:avLst/>
          </a:prstGeom>
          <a:noFill/>
          <a:ln w="15840">
            <a:solidFill>
              <a:srgbClr val="8eadac"/>
            </a:solidFill>
            <a:round/>
          </a:ln>
        </p:spPr>
      </p:sp>
      <p:sp>
        <p:nvSpPr>
          <p:cNvPr id="269" name="CustomShape 8"/>
          <p:cNvSpPr/>
          <p:nvPr/>
        </p:nvSpPr>
        <p:spPr>
          <a:xfrm>
            <a:off x="5699880" y="967320"/>
            <a:ext cx="91080" cy="245880"/>
          </a:xfrm>
          <a:prstGeom prst="rect">
            <a:avLst/>
          </a:prstGeom>
          <a:noFill/>
          <a:ln w="15840">
            <a:solidFill>
              <a:srgbClr val="7d9898"/>
            </a:solidFill>
            <a:round/>
          </a:ln>
        </p:spPr>
      </p:sp>
      <p:sp>
        <p:nvSpPr>
          <p:cNvPr id="270" name="CustomShape 9"/>
          <p:cNvSpPr/>
          <p:nvPr/>
        </p:nvSpPr>
        <p:spPr>
          <a:xfrm>
            <a:off x="4664880" y="1751400"/>
            <a:ext cx="91080" cy="245880"/>
          </a:xfrm>
          <a:prstGeom prst="rect">
            <a:avLst/>
          </a:prstGeom>
          <a:noFill/>
          <a:ln w="15840">
            <a:solidFill>
              <a:srgbClr val="8eadac"/>
            </a:solidFill>
            <a:round/>
          </a:ln>
        </p:spPr>
      </p:sp>
      <p:sp>
        <p:nvSpPr>
          <p:cNvPr id="271" name="CustomShape 10"/>
          <p:cNvSpPr/>
          <p:nvPr/>
        </p:nvSpPr>
        <p:spPr>
          <a:xfrm>
            <a:off x="4710600" y="967320"/>
            <a:ext cx="1034640" cy="245880"/>
          </a:xfrm>
          <a:prstGeom prst="rect">
            <a:avLst/>
          </a:prstGeom>
          <a:noFill/>
          <a:ln w="15840">
            <a:solidFill>
              <a:srgbClr val="7d9898"/>
            </a:solidFill>
            <a:round/>
          </a:ln>
        </p:spPr>
      </p:sp>
      <p:sp>
        <p:nvSpPr>
          <p:cNvPr id="272" name="CustomShape 11"/>
          <p:cNvSpPr/>
          <p:nvPr/>
        </p:nvSpPr>
        <p:spPr>
          <a:xfrm>
            <a:off x="5322240" y="429840"/>
            <a:ext cx="846360" cy="537480"/>
          </a:xfrm>
          <a:prstGeom prst="roundRect">
            <a:avLst>
              <a:gd name="adj" fmla="val 10000"/>
            </a:avLst>
          </a:prstGeom>
          <a:solidFill>
            <a:srgbClr val="9dbfbe"/>
          </a:solidFill>
          <a:ln w="15840">
            <a:solidFill>
              <a:srgbClr val="ffffff"/>
            </a:solidFill>
            <a:round/>
          </a:ln>
        </p:spPr>
      </p:sp>
      <p:sp>
        <p:nvSpPr>
          <p:cNvPr id="273" name="CustomShape 12"/>
          <p:cNvSpPr/>
          <p:nvPr/>
        </p:nvSpPr>
        <p:spPr>
          <a:xfrm>
            <a:off x="5416200" y="519120"/>
            <a:ext cx="846360" cy="537480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 w="15840">
            <a:solidFill>
              <a:srgbClr val="9dbfbe"/>
            </a:solidFill>
            <a:round/>
          </a:ln>
        </p:spPr>
        <p:txBody>
          <a:bodyPr lIns="53280" rIns="53280" tIns="69120" bIns="68760" anchor="ctr"/>
          <a:p>
            <a:pPr algn="ctr">
              <a:lnSpc>
                <a:spcPct val="9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Email File</a:t>
            </a:r>
            <a:endParaRPr/>
          </a:p>
        </p:txBody>
      </p:sp>
      <p:sp>
        <p:nvSpPr>
          <p:cNvPr id="274" name="CustomShape 13"/>
          <p:cNvSpPr/>
          <p:nvPr/>
        </p:nvSpPr>
        <p:spPr>
          <a:xfrm>
            <a:off x="4287240" y="1213560"/>
            <a:ext cx="846360" cy="537480"/>
          </a:xfrm>
          <a:prstGeom prst="roundRect">
            <a:avLst>
              <a:gd name="adj" fmla="val 10000"/>
            </a:avLst>
          </a:prstGeom>
          <a:solidFill>
            <a:srgbClr val="9dbfbe"/>
          </a:solidFill>
          <a:ln w="15840">
            <a:solidFill>
              <a:srgbClr val="ffffff"/>
            </a:solidFill>
            <a:round/>
          </a:ln>
        </p:spPr>
      </p:sp>
      <p:sp>
        <p:nvSpPr>
          <p:cNvPr id="275" name="CustomShape 14"/>
          <p:cNvSpPr/>
          <p:nvPr/>
        </p:nvSpPr>
        <p:spPr>
          <a:xfrm>
            <a:off x="4381200" y="1303200"/>
            <a:ext cx="846360" cy="537480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 w="15840">
            <a:solidFill>
              <a:srgbClr val="9dbfbe"/>
            </a:solidFill>
            <a:round/>
          </a:ln>
        </p:spPr>
        <p:txBody>
          <a:bodyPr lIns="53280" rIns="53280" tIns="69120" bIns="68760" anchor="ctr"/>
          <a:p>
            <a:pPr algn="ctr">
              <a:lnSpc>
                <a:spcPct val="9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Header</a:t>
            </a:r>
            <a:endParaRPr/>
          </a:p>
        </p:txBody>
      </p:sp>
      <p:sp>
        <p:nvSpPr>
          <p:cNvPr id="276" name="CustomShape 15"/>
          <p:cNvSpPr/>
          <p:nvPr/>
        </p:nvSpPr>
        <p:spPr>
          <a:xfrm>
            <a:off x="4287240" y="1997640"/>
            <a:ext cx="846360" cy="537480"/>
          </a:xfrm>
          <a:prstGeom prst="roundRect">
            <a:avLst>
              <a:gd name="adj" fmla="val 10000"/>
            </a:avLst>
          </a:prstGeom>
          <a:solidFill>
            <a:srgbClr val="9dbfbe"/>
          </a:solidFill>
          <a:ln w="15840">
            <a:solidFill>
              <a:srgbClr val="ffffff"/>
            </a:solidFill>
            <a:round/>
          </a:ln>
        </p:spPr>
      </p:sp>
      <p:sp>
        <p:nvSpPr>
          <p:cNvPr id="277" name="CustomShape 16"/>
          <p:cNvSpPr/>
          <p:nvPr/>
        </p:nvSpPr>
        <p:spPr>
          <a:xfrm>
            <a:off x="4381200" y="2086920"/>
            <a:ext cx="846360" cy="537480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 w="15840">
            <a:solidFill>
              <a:srgbClr val="9dbfbe"/>
            </a:solidFill>
            <a:round/>
          </a:ln>
        </p:spPr>
        <p:txBody>
          <a:bodyPr lIns="53280" rIns="53280" tIns="69120" bIns="68760" anchor="ctr"/>
          <a:p>
            <a:pPr algn="ctr">
              <a:lnSpc>
                <a:spcPct val="9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Domain of sender</a:t>
            </a:r>
            <a:endParaRPr/>
          </a:p>
        </p:txBody>
      </p:sp>
      <p:sp>
        <p:nvSpPr>
          <p:cNvPr id="278" name="CustomShape 17"/>
          <p:cNvSpPr/>
          <p:nvPr/>
        </p:nvSpPr>
        <p:spPr>
          <a:xfrm>
            <a:off x="5322240" y="1213560"/>
            <a:ext cx="846360" cy="537480"/>
          </a:xfrm>
          <a:prstGeom prst="roundRect">
            <a:avLst>
              <a:gd name="adj" fmla="val 10000"/>
            </a:avLst>
          </a:prstGeom>
          <a:solidFill>
            <a:srgbClr val="9dbfbe"/>
          </a:solidFill>
          <a:ln w="15840">
            <a:solidFill>
              <a:srgbClr val="ffffff"/>
            </a:solidFill>
            <a:round/>
          </a:ln>
        </p:spPr>
      </p:sp>
      <p:sp>
        <p:nvSpPr>
          <p:cNvPr id="279" name="CustomShape 18"/>
          <p:cNvSpPr/>
          <p:nvPr/>
        </p:nvSpPr>
        <p:spPr>
          <a:xfrm>
            <a:off x="5416200" y="1303200"/>
            <a:ext cx="846360" cy="537480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 w="15840">
            <a:solidFill>
              <a:srgbClr val="9dbfbe"/>
            </a:solidFill>
            <a:round/>
          </a:ln>
        </p:spPr>
        <p:txBody>
          <a:bodyPr lIns="53280" rIns="53280" tIns="69120" bIns="68760" anchor="ctr"/>
          <a:p>
            <a:pPr algn="ctr">
              <a:lnSpc>
                <a:spcPct val="9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Body</a:t>
            </a:r>
            <a:endParaRPr/>
          </a:p>
        </p:txBody>
      </p:sp>
      <p:sp>
        <p:nvSpPr>
          <p:cNvPr id="280" name="CustomShape 19"/>
          <p:cNvSpPr/>
          <p:nvPr/>
        </p:nvSpPr>
        <p:spPr>
          <a:xfrm>
            <a:off x="5322240" y="1997640"/>
            <a:ext cx="846360" cy="537480"/>
          </a:xfrm>
          <a:prstGeom prst="roundRect">
            <a:avLst>
              <a:gd name="adj" fmla="val 10000"/>
            </a:avLst>
          </a:prstGeom>
          <a:solidFill>
            <a:srgbClr val="9dbfbe"/>
          </a:solidFill>
          <a:ln w="15840">
            <a:solidFill>
              <a:srgbClr val="ffffff"/>
            </a:solidFill>
            <a:round/>
          </a:ln>
        </p:spPr>
      </p:sp>
      <p:sp>
        <p:nvSpPr>
          <p:cNvPr id="281" name="CustomShape 20"/>
          <p:cNvSpPr/>
          <p:nvPr/>
        </p:nvSpPr>
        <p:spPr>
          <a:xfrm>
            <a:off x="5416200" y="2086920"/>
            <a:ext cx="846360" cy="537480"/>
          </a:xfrm>
          <a:prstGeom prst="roundRect">
            <a:avLst>
              <a:gd name="adj" fmla="val 10000"/>
            </a:avLst>
          </a:prstGeom>
          <a:solidFill>
            <a:srgbClr val="ff0000"/>
          </a:solidFill>
          <a:ln w="15840">
            <a:solidFill>
              <a:srgbClr val="9dbfbe"/>
            </a:solidFill>
            <a:round/>
          </a:ln>
        </p:spPr>
        <p:txBody>
          <a:bodyPr lIns="53280" rIns="53280" tIns="69120" bIns="68760" anchor="ctr"/>
          <a:p>
            <a:pPr algn="ctr">
              <a:lnSpc>
                <a:spcPct val="9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Text File</a:t>
            </a:r>
            <a:endParaRPr/>
          </a:p>
        </p:txBody>
      </p:sp>
      <p:sp>
        <p:nvSpPr>
          <p:cNvPr id="282" name="CustomShape 21"/>
          <p:cNvSpPr/>
          <p:nvPr/>
        </p:nvSpPr>
        <p:spPr>
          <a:xfrm>
            <a:off x="4804560" y="2781720"/>
            <a:ext cx="846360" cy="537480"/>
          </a:xfrm>
          <a:prstGeom prst="roundRect">
            <a:avLst>
              <a:gd name="adj" fmla="val 10000"/>
            </a:avLst>
          </a:prstGeom>
          <a:solidFill>
            <a:srgbClr val="9dbfbe"/>
          </a:solidFill>
          <a:ln w="15840">
            <a:solidFill>
              <a:srgbClr val="ffffff"/>
            </a:solidFill>
            <a:round/>
          </a:ln>
        </p:spPr>
      </p:sp>
      <p:sp>
        <p:nvSpPr>
          <p:cNvPr id="283" name="CustomShape 22"/>
          <p:cNvSpPr/>
          <p:nvPr/>
        </p:nvSpPr>
        <p:spPr>
          <a:xfrm>
            <a:off x="4898880" y="2871000"/>
            <a:ext cx="846360" cy="537480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 w="15840">
            <a:solidFill>
              <a:srgbClr val="9dbfbe"/>
            </a:solidFill>
            <a:round/>
          </a:ln>
        </p:spPr>
        <p:txBody>
          <a:bodyPr lIns="53280" rIns="53280" tIns="69120" bIns="68760" anchor="ctr"/>
          <a:p>
            <a:pPr algn="ctr">
              <a:lnSpc>
                <a:spcPct val="9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Term Vector</a:t>
            </a:r>
            <a:endParaRPr/>
          </a:p>
        </p:txBody>
      </p:sp>
      <p:sp>
        <p:nvSpPr>
          <p:cNvPr id="284" name="CustomShape 23"/>
          <p:cNvSpPr/>
          <p:nvPr/>
        </p:nvSpPr>
        <p:spPr>
          <a:xfrm>
            <a:off x="4804560" y="3565440"/>
            <a:ext cx="846360" cy="537480"/>
          </a:xfrm>
          <a:prstGeom prst="roundRect">
            <a:avLst>
              <a:gd name="adj" fmla="val 10000"/>
            </a:avLst>
          </a:prstGeom>
          <a:solidFill>
            <a:srgbClr val="9dbfbe"/>
          </a:solidFill>
          <a:ln w="15840">
            <a:solidFill>
              <a:srgbClr val="ffffff"/>
            </a:solidFill>
            <a:round/>
          </a:ln>
        </p:spPr>
      </p:sp>
      <p:sp>
        <p:nvSpPr>
          <p:cNvPr id="285" name="CustomShape 24"/>
          <p:cNvSpPr/>
          <p:nvPr/>
        </p:nvSpPr>
        <p:spPr>
          <a:xfrm>
            <a:off x="4898880" y="3655080"/>
            <a:ext cx="846360" cy="537480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 w="15840">
            <a:solidFill>
              <a:srgbClr val="9dbfbe"/>
            </a:solidFill>
            <a:round/>
          </a:ln>
        </p:spPr>
        <p:txBody>
          <a:bodyPr lIns="53280" rIns="53280" tIns="69120" bIns="68760" anchor="ctr"/>
          <a:p>
            <a:pPr algn="ctr">
              <a:lnSpc>
                <a:spcPct val="9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TF-IDF Vector</a:t>
            </a:r>
            <a:endParaRPr/>
          </a:p>
        </p:txBody>
      </p:sp>
      <p:sp>
        <p:nvSpPr>
          <p:cNvPr id="286" name="CustomShape 25"/>
          <p:cNvSpPr/>
          <p:nvPr/>
        </p:nvSpPr>
        <p:spPr>
          <a:xfrm>
            <a:off x="4804560" y="4349520"/>
            <a:ext cx="846360" cy="537480"/>
          </a:xfrm>
          <a:prstGeom prst="roundRect">
            <a:avLst>
              <a:gd name="adj" fmla="val 10000"/>
            </a:avLst>
          </a:prstGeom>
          <a:solidFill>
            <a:srgbClr val="9dbfbe"/>
          </a:solidFill>
          <a:ln w="15840">
            <a:solidFill>
              <a:srgbClr val="ffffff"/>
            </a:solidFill>
            <a:round/>
          </a:ln>
        </p:spPr>
      </p:sp>
      <p:sp>
        <p:nvSpPr>
          <p:cNvPr id="287" name="CustomShape 26"/>
          <p:cNvSpPr/>
          <p:nvPr/>
        </p:nvSpPr>
        <p:spPr>
          <a:xfrm>
            <a:off x="4898880" y="4438800"/>
            <a:ext cx="846360" cy="537480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 w="15840">
            <a:solidFill>
              <a:srgbClr val="9dbfbe"/>
            </a:solidFill>
            <a:round/>
          </a:ln>
        </p:spPr>
        <p:txBody>
          <a:bodyPr lIns="53280" rIns="53280" tIns="69120" bIns="68760" anchor="ctr"/>
          <a:p>
            <a:pPr algn="ctr">
              <a:lnSpc>
                <a:spcPct val="9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Similarity</a:t>
            </a:r>
            <a:endParaRPr/>
          </a:p>
        </p:txBody>
      </p:sp>
      <p:sp>
        <p:nvSpPr>
          <p:cNvPr id="288" name="CustomShape 27"/>
          <p:cNvSpPr/>
          <p:nvPr/>
        </p:nvSpPr>
        <p:spPr>
          <a:xfrm>
            <a:off x="4804560" y="5133600"/>
            <a:ext cx="846360" cy="537480"/>
          </a:xfrm>
          <a:prstGeom prst="roundRect">
            <a:avLst>
              <a:gd name="adj" fmla="val 10000"/>
            </a:avLst>
          </a:prstGeom>
          <a:solidFill>
            <a:srgbClr val="9dbfbe"/>
          </a:solidFill>
          <a:ln w="15840">
            <a:solidFill>
              <a:srgbClr val="ffffff"/>
            </a:solidFill>
            <a:round/>
          </a:ln>
        </p:spPr>
      </p:sp>
      <p:sp>
        <p:nvSpPr>
          <p:cNvPr id="289" name="CustomShape 28"/>
          <p:cNvSpPr/>
          <p:nvPr/>
        </p:nvSpPr>
        <p:spPr>
          <a:xfrm>
            <a:off x="4898880" y="5222880"/>
            <a:ext cx="846360" cy="537480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 w="15840">
            <a:solidFill>
              <a:srgbClr val="9dbfbe"/>
            </a:solidFill>
            <a:round/>
          </a:ln>
        </p:spPr>
        <p:txBody>
          <a:bodyPr lIns="53280" rIns="53280" tIns="69120" bIns="68760" anchor="ctr"/>
          <a:p>
            <a:pPr algn="ctr">
              <a:lnSpc>
                <a:spcPct val="9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Accuracy</a:t>
            </a:r>
            <a:endParaRPr/>
          </a:p>
        </p:txBody>
      </p:sp>
      <p:sp>
        <p:nvSpPr>
          <p:cNvPr id="290" name="CustomShape 29"/>
          <p:cNvSpPr/>
          <p:nvPr/>
        </p:nvSpPr>
        <p:spPr>
          <a:xfrm>
            <a:off x="5839560" y="2781720"/>
            <a:ext cx="846360" cy="537480"/>
          </a:xfrm>
          <a:prstGeom prst="roundRect">
            <a:avLst>
              <a:gd name="adj" fmla="val 10000"/>
            </a:avLst>
          </a:prstGeom>
          <a:solidFill>
            <a:srgbClr val="9dbfbe"/>
          </a:solidFill>
          <a:ln w="15840">
            <a:solidFill>
              <a:srgbClr val="ffffff"/>
            </a:solidFill>
            <a:round/>
          </a:ln>
        </p:spPr>
      </p:sp>
      <p:sp>
        <p:nvSpPr>
          <p:cNvPr id="291" name="CustomShape 30"/>
          <p:cNvSpPr/>
          <p:nvPr/>
        </p:nvSpPr>
        <p:spPr>
          <a:xfrm>
            <a:off x="5933880" y="2871000"/>
            <a:ext cx="846360" cy="537480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 w="15840">
            <a:solidFill>
              <a:srgbClr val="9dbfbe"/>
            </a:solidFill>
            <a:round/>
          </a:ln>
        </p:spPr>
        <p:txBody>
          <a:bodyPr lIns="53280" rIns="53280" tIns="69120" bIns="68760" anchor="ctr"/>
          <a:p>
            <a:pPr algn="ctr">
              <a:lnSpc>
                <a:spcPct val="9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URL</a:t>
            </a:r>
            <a:endParaRPr/>
          </a:p>
        </p:txBody>
      </p:sp>
      <p:sp>
        <p:nvSpPr>
          <p:cNvPr id="292" name="CustomShape 31"/>
          <p:cNvSpPr/>
          <p:nvPr/>
        </p:nvSpPr>
        <p:spPr>
          <a:xfrm>
            <a:off x="6357240" y="1213560"/>
            <a:ext cx="846360" cy="537480"/>
          </a:xfrm>
          <a:prstGeom prst="roundRect">
            <a:avLst>
              <a:gd name="adj" fmla="val 10000"/>
            </a:avLst>
          </a:prstGeom>
          <a:solidFill>
            <a:srgbClr val="9dbfbe"/>
          </a:solidFill>
          <a:ln w="15840">
            <a:solidFill>
              <a:srgbClr val="ffffff"/>
            </a:solidFill>
            <a:round/>
          </a:ln>
        </p:spPr>
      </p:sp>
      <p:sp>
        <p:nvSpPr>
          <p:cNvPr id="293" name="CustomShape 32"/>
          <p:cNvSpPr/>
          <p:nvPr/>
        </p:nvSpPr>
        <p:spPr>
          <a:xfrm>
            <a:off x="6451200" y="1303200"/>
            <a:ext cx="846360" cy="537480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 w="15840">
            <a:solidFill>
              <a:srgbClr val="9dbfbe"/>
            </a:solidFill>
            <a:round/>
          </a:ln>
        </p:spPr>
        <p:txBody>
          <a:bodyPr lIns="53280" rIns="53280" tIns="69120" bIns="68760" anchor="ctr"/>
          <a:p>
            <a:pPr algn="ctr">
              <a:lnSpc>
                <a:spcPct val="9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Subject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Data</a:t>
            </a:r>
            <a:endParaRPr/>
          </a:p>
        </p:txBody>
      </p:sp>
      <p:pic>
        <p:nvPicPr>
          <p:cNvPr id="29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0" y="1859760"/>
            <a:ext cx="3809520" cy="3809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Data</a:t>
            </a:r>
            <a:endParaRPr/>
          </a:p>
        </p:txBody>
      </p:sp>
      <p:pic>
        <p:nvPicPr>
          <p:cNvPr id="29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602960" y="1859760"/>
            <a:ext cx="3809520" cy="3809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Data with Outliers Removed</a:t>
            </a:r>
            <a:endParaRPr/>
          </a:p>
        </p:txBody>
      </p:sp>
      <p:pic>
        <p:nvPicPr>
          <p:cNvPr id="29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663440" y="1828800"/>
            <a:ext cx="3809520" cy="3809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000">
                <a:solidFill>
                  <a:srgbClr val="404040"/>
                </a:solidFill>
                <a:latin typeface="Calibri Light"/>
              </a:rPr>
              <a:t>Four Contrived Sample Documents</a:t>
            </a:r>
            <a:endParaRPr/>
          </a:p>
        </p:txBody>
      </p:sp>
      <p:sp>
        <p:nvSpPr>
          <p:cNvPr id="301" name="TextShape 2"/>
          <p:cNvSpPr txBox="1"/>
          <p:nvPr/>
        </p:nvSpPr>
        <p:spPr>
          <a:xfrm>
            <a:off x="1097280" y="1868400"/>
            <a:ext cx="9732960" cy="39776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80"/>
                </a:solidFill>
                <a:latin typeface="Arial Unicode MS"/>
              </a:rPr>
              <a:t>==&gt; examples/poem.eml &lt;==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80"/>
                </a:solidFill>
                <a:latin typeface="Arial Unicode MS"/>
              </a:rPr>
              <a:t>From: noone@example.com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80"/>
                </a:solidFill>
                <a:latin typeface="Arial Unicode MS"/>
              </a:rPr>
              <a:t>Subject: A poem about foxes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80"/>
                </a:solidFill>
                <a:latin typeface="Arial Unicode MS"/>
              </a:rPr>
              <a:t>The nimble brown and white fox jumped over the sleeping dog.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80"/>
                </a:solidFill>
                <a:latin typeface="Arial Unicode MS"/>
              </a:rPr>
              <a:t>The brown and black dog awoke, looked up at the fox and said, "Woof!"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000">
                <a:solidFill>
                  <a:srgbClr val="404040"/>
                </a:solidFill>
                <a:latin typeface="Calibri Light"/>
              </a:rPr>
              <a:t>Four Contrived Sample Documents</a:t>
            </a:r>
            <a:endParaRPr/>
          </a:p>
        </p:txBody>
      </p:sp>
      <p:sp>
        <p:nvSpPr>
          <p:cNvPr id="303" name="TextShape 2"/>
          <p:cNvSpPr txBox="1"/>
          <p:nvPr/>
        </p:nvSpPr>
        <p:spPr>
          <a:xfrm>
            <a:off x="1097280" y="1563840"/>
            <a:ext cx="4917600" cy="39776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80"/>
                </a:solidFill>
                <a:latin typeface="Arial Unicode MS"/>
              </a:rPr>
              <a:t>==&gt; examples/song.eml &lt;==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80"/>
                </a:solidFill>
                <a:latin typeface="Arial Unicode MS"/>
              </a:rPr>
              <a:t>From: noone@example.com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80"/>
                </a:solidFill>
                <a:latin typeface="Arial Unicode MS"/>
              </a:rPr>
              <a:t>Subject: A song about foxes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80"/>
                </a:solidFill>
                <a:latin typeface="Arial Unicode MS"/>
              </a:rPr>
              <a:t>What does the fox say?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80"/>
                </a:solidFill>
                <a:latin typeface="Arial Unicode MS"/>
              </a:rPr>
              <a:t>Ding ding ding da ding da ding ding.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000">
                <a:solidFill>
                  <a:srgbClr val="404040"/>
                </a:solidFill>
                <a:latin typeface="Calibri Light"/>
              </a:rPr>
              <a:t>Four Contrived Sample Documents</a:t>
            </a:r>
            <a:endParaRPr/>
          </a:p>
        </p:txBody>
      </p:sp>
      <p:sp>
        <p:nvSpPr>
          <p:cNvPr id="305" name="TextShape 2"/>
          <p:cNvSpPr txBox="1"/>
          <p:nvPr/>
        </p:nvSpPr>
        <p:spPr>
          <a:xfrm>
            <a:off x="1097280" y="1698840"/>
            <a:ext cx="10058040" cy="447588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==&gt; examples/skit.eml &lt;==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 </a:t>
            </a:r>
            <a:r>
              <a:rPr lang="en-US" sz="1400">
                <a:solidFill>
                  <a:srgbClr val="000080"/>
                </a:solidFill>
                <a:latin typeface="Arial Unicode MS"/>
              </a:rPr>
              <a:t>From: noone@example.com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Subject: A skit about spam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Man: You sit here, dear.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Wife: All right.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Man: Morning!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Waitress: Morning!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Man: Well, what've you got?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Waitress: Well, there's egg and bacon; egg sausage and bacon; egg and spam; egg bacon and spam; egg bacon sausage and spam; spam bacon sausage and spam; spam egg spam spam bacon and spam; spam sausage spam spam bacon spam tomato and spam;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Vikings: Spam spam spam spam...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Waitress: ...spam spam spam egg and spam; spam spam spam spam spam spam baked beans spam spam spam...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Vikings: Spam! Lovely spam! Lovely spam!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Waitress: ...or Lobster Thermidor a Crevette with a mornay sauce served in a Provencale manner with shallots and aubergines garnished with truffle pate, brandy and with a fried egg on top and spam.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Wife: Have you got anything without spam?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Waitress: Well, there's spam egg sausage and spam, that's not got much spam in it.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Wife: I don't want ANY spam! 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000">
                <a:solidFill>
                  <a:srgbClr val="404040"/>
                </a:solidFill>
                <a:latin typeface="Calibri Light"/>
              </a:rPr>
              <a:t>Four Contrived Sample Documents</a:t>
            </a:r>
            <a:endParaRPr/>
          </a:p>
        </p:txBody>
      </p:sp>
      <p:sp>
        <p:nvSpPr>
          <p:cNvPr id="307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  <a:ea typeface="Arial Unicode MS"/>
              </a:rPr>
              <a:t>Man: Why can't she have egg bacon spam and sausage?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  <a:ea typeface="Arial Unicode MS"/>
              </a:rPr>
              <a:t>Wife: THAT'S got spam in it!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  <a:ea typeface="Arial Unicode MS"/>
              </a:rPr>
              <a:t>Man: Hasn't got as much spam in it as spam egg sausage and spam, has it?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  <a:ea typeface="Arial Unicode MS"/>
              </a:rPr>
              <a:t>Vikings: Spam spam spam spam... (Crescendo through next few lines...)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  <a:ea typeface="Arial Unicode MS"/>
              </a:rPr>
              <a:t>Wife: Could you do the egg bacon spam and sausage without the spam then?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  <a:ea typeface="Arial Unicode MS"/>
              </a:rPr>
              <a:t>Waitress: Urgghh! Wife: What do you mean 'Urgghh'? I don't like spam!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  <a:ea typeface="Arial Unicode MS"/>
              </a:rPr>
              <a:t>Vikings: Lovely spam! Wonderful spam!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  <a:ea typeface="Arial Unicode MS"/>
              </a:rPr>
              <a:t>Waitress: Shut up! Vikings: Lovely spam! Wonderful spam!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  <a:ea typeface="Arial Unicode MS"/>
              </a:rPr>
              <a:t>Waitress: Shut up! (Vikings stop) Bloody Vikings! You can't have egg bacon spam and sausage without the spam.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  <a:ea typeface="Arial Unicode MS"/>
              </a:rPr>
              <a:t>Wife: I don't like spam!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  <a:ea typeface="Arial Unicode MS"/>
              </a:rPr>
              <a:t>Man: Sshh, dear, don't cause a fuss. I'll have your spam. I love it. I'm having spam spam spam spam spam spam spam beaked beans spam spam spam and spam!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  <a:ea typeface="Arial Unicode MS"/>
              </a:rPr>
              <a:t>Vikings: Spam spam spam spam. Lovely spam! Wonderful spam!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  <a:ea typeface="Arial Unicode MS"/>
              </a:rPr>
              <a:t>Waitress: Shut up!! Baked beans are off.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  <a:ea typeface="Arial Unicode MS"/>
              </a:rPr>
              <a:t>Man: Well could I have her spam instead of the baked beans then?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  <a:ea typeface="Arial Unicode MS"/>
              </a:rPr>
              <a:t>Waitress: You mean spam spam spam spam spam spam... (but it is too late and the Vikings drown her words)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  <a:ea typeface="Arial Unicode MS"/>
              </a:rPr>
              <a:t>Vikings: (Singing elaborately...) Spam spam spam spam. Lovely spam! Wonderful spam! Spam spa-a-a-a-a-am spam spa-a-a-a-a-am spam. Lovely spam! Lovely spam! Lovely spam!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308" name="CustomShape 3"/>
          <p:cNvSpPr/>
          <p:nvPr/>
        </p:nvSpPr>
        <p:spPr>
          <a:xfrm>
            <a:off x="1666440" y="1737360"/>
            <a:ext cx="674640" cy="69768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000">
                <a:solidFill>
                  <a:srgbClr val="404040"/>
                </a:solidFill>
                <a:latin typeface="Calibri Light"/>
              </a:rPr>
              <a:t>Four Contrived Sample Documents</a:t>
            </a:r>
            <a:endParaRPr/>
          </a:p>
        </p:txBody>
      </p:sp>
      <p:sp>
        <p:nvSpPr>
          <p:cNvPr id="310" name="TextShape 2"/>
          <p:cNvSpPr txBox="1"/>
          <p:nvPr/>
        </p:nvSpPr>
        <p:spPr>
          <a:xfrm>
            <a:off x="1097280" y="1423800"/>
            <a:ext cx="4071240" cy="39776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80"/>
                </a:solidFill>
                <a:latin typeface="Arial Unicode MS"/>
              </a:rPr>
              <a:t>==&gt; examples/spam.eml &lt;==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80"/>
                </a:solidFill>
                <a:latin typeface="Arial Unicode MS"/>
              </a:rPr>
              <a:t>From: noone@example.com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80"/>
                </a:solidFill>
                <a:latin typeface="Arial Unicode MS"/>
              </a:rPr>
              <a:t>Subject: A word about Spam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80"/>
                </a:solidFill>
                <a:latin typeface="Arial Unicode MS"/>
              </a:rPr>
              <a:t>Spam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Term Vectors</a:t>
            </a:r>
            <a:endParaRPr/>
          </a:p>
        </p:txBody>
      </p:sp>
      <p:sp>
        <p:nvSpPr>
          <p:cNvPr id="312" name="TextShape 2"/>
          <p:cNvSpPr txBox="1"/>
          <p:nvPr/>
        </p:nvSpPr>
        <p:spPr>
          <a:xfrm>
            <a:off x="2621160" y="1715760"/>
            <a:ext cx="2652480" cy="426276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==&gt;&gt; examples/poem.term &lt;&lt;==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3 and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2 the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2 fox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2 dog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2 brown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2 The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1 white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1 up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1 sleeping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1 said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1 over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1 nimble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1 looked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1 jumped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1 black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1 awoke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1 at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1 Woof</a:t>
            </a:r>
            <a:endParaRPr/>
          </a:p>
        </p:txBody>
      </p:sp>
      <p:sp>
        <p:nvSpPr>
          <p:cNvPr id="313" name="CustomShape 3"/>
          <p:cNvSpPr/>
          <p:nvPr/>
        </p:nvSpPr>
        <p:spPr>
          <a:xfrm>
            <a:off x="7187760" y="1704960"/>
            <a:ext cx="3120480" cy="2130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==&gt;&gt; examples/song.term &lt;&lt;==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5 ding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2 da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1 the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1 say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1 fox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1 does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1 What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1 Ding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6600">
                <a:solidFill>
                  <a:srgbClr val="404040"/>
                </a:solidFill>
                <a:latin typeface="Calibri Light"/>
              </a:rPr>
              <a:t>Email Classification</a:t>
            </a:r>
            <a:endParaRPr/>
          </a:p>
        </p:txBody>
      </p:sp>
      <p:sp>
        <p:nvSpPr>
          <p:cNvPr id="176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>
              <a:lnSpc>
                <a:spcPct val="90000"/>
              </a:lnSpc>
              <a:buFont typeface="Calibri"/>
              <a:buChar char=" "/>
            </a:pPr>
            <a:r>
              <a:rPr lang="en-US" sz="2800">
                <a:solidFill>
                  <a:srgbClr val="404040"/>
                </a:solidFill>
                <a:latin typeface="Calibri"/>
              </a:rPr>
              <a:t>How do traditional spam filters work?</a:t>
            </a:r>
            <a:endParaRPr/>
          </a:p>
          <a:p>
            <a:pPr>
              <a:lnSpc>
                <a:spcPct val="90000"/>
              </a:lnSpc>
              <a:buFont typeface="Calibri"/>
              <a:buChar char=" "/>
            </a:pPr>
            <a:r>
              <a:rPr lang="en-US" sz="2800">
                <a:solidFill>
                  <a:srgbClr val="404040"/>
                </a:solidFill>
                <a:latin typeface="Calibri"/>
              </a:rPr>
              <a:t>Our Basic Approach</a:t>
            </a:r>
            <a:endParaRPr/>
          </a:p>
          <a:p>
            <a:pPr>
              <a:lnSpc>
                <a:spcPct val="90000"/>
              </a:lnSpc>
              <a:buFont typeface="Calibri"/>
              <a:buChar char=" "/>
            </a:pPr>
            <a:r>
              <a:rPr lang="en-US" sz="2800">
                <a:solidFill>
                  <a:srgbClr val="404040"/>
                </a:solidFill>
                <a:latin typeface="Calibri"/>
              </a:rPr>
              <a:t>Tools:</a:t>
            </a: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 sz="2800">
                <a:solidFill>
                  <a:srgbClr val="404040"/>
                </a:solidFill>
                <a:latin typeface="Calibri"/>
              </a:rPr>
              <a:t>Python</a:t>
            </a: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 sz="2800">
                <a:solidFill>
                  <a:srgbClr val="404040"/>
                </a:solidFill>
                <a:latin typeface="Calibri"/>
              </a:rPr>
              <a:t>bash/sed/awk</a:t>
            </a: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 sz="2800">
                <a:solidFill>
                  <a:srgbClr val="404040"/>
                </a:solidFill>
                <a:latin typeface="Calibri"/>
              </a:rPr>
              <a:t>Spam Assassin</a:t>
            </a: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 sz="2800">
                <a:solidFill>
                  <a:srgbClr val="404040"/>
                </a:solidFill>
                <a:latin typeface="Calibri"/>
              </a:rPr>
              <a:t>Postfix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000">
                <a:solidFill>
                  <a:srgbClr val="404040"/>
                </a:solidFill>
                <a:latin typeface="Calibri Light"/>
              </a:rPr>
              <a:t>Term-Frequency/Inverse Document Frequency</a:t>
            </a:r>
            <a:endParaRPr/>
          </a:p>
        </p:txBody>
      </p:sp>
      <p:sp>
        <p:nvSpPr>
          <p:cNvPr id="315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Calibri"/>
              <a:buChar char=" "/>
            </a:pPr>
            <a:r>
              <a:rPr b="1" lang="en-US" sz="2000">
                <a:solidFill>
                  <a:srgbClr val="404040"/>
                </a:solidFill>
                <a:latin typeface="Calibri"/>
              </a:rPr>
              <a:t>where</a:t>
            </a:r>
            <a:endParaRPr/>
          </a:p>
          <a:p>
            <a:pPr>
              <a:lnSpc>
                <a:spcPct val="90000"/>
              </a:lnSpc>
              <a:buFont typeface="Calibri"/>
              <a:buChar char=" "/>
            </a:pPr>
            <a:r>
              <a:rPr b="1" lang="en-US" sz="2000">
                <a:solidFill>
                  <a:srgbClr val="404040"/>
                </a:solidFill>
                <a:latin typeface="Calibri"/>
              </a:rPr>
              <a:t>tf(t,d) is the number of times term t occurs in document d</a:t>
            </a:r>
            <a:endParaRPr/>
          </a:p>
          <a:p>
            <a:pPr>
              <a:lnSpc>
                <a:spcPct val="90000"/>
              </a:lnSpc>
              <a:buFont typeface="Calibri"/>
              <a:buChar char=" "/>
            </a:pPr>
            <a:r>
              <a:rPr b="1" lang="en-US" sz="2000">
                <a:solidFill>
                  <a:srgbClr val="404040"/>
                </a:solidFill>
                <a:latin typeface="Calibri"/>
              </a:rPr>
              <a:t>df(t,D) is the number of documents term t occurs in across the entire corpus D</a:t>
            </a:r>
            <a:endParaRPr/>
          </a:p>
          <a:p>
            <a:pPr>
              <a:lnSpc>
                <a:spcPct val="90000"/>
              </a:lnSpc>
              <a:buFont typeface="Calibri"/>
              <a:buChar char=" "/>
            </a:pPr>
            <a:r>
              <a:rPr b="1" lang="en-US" sz="2000">
                <a:solidFill>
                  <a:srgbClr val="404040"/>
                </a:solidFill>
                <a:latin typeface="Calibri"/>
              </a:rPr>
              <a:t>M is the number of documents.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id="31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95480" y="2235240"/>
            <a:ext cx="6273720" cy="1143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Document Frequency</a:t>
            </a:r>
            <a:endParaRPr/>
          </a:p>
        </p:txBody>
      </p:sp>
      <p:sp>
        <p:nvSpPr>
          <p:cNvPr id="318" name="TextShape 2"/>
          <p:cNvSpPr txBox="1"/>
          <p:nvPr/>
        </p:nvSpPr>
        <p:spPr>
          <a:xfrm>
            <a:off x="1459800" y="1548360"/>
            <a:ext cx="3250440" cy="490212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==&gt; examples/document_frequency &lt;==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3 the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2 up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2 fox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2 and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2 What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2 Spam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1 your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1 you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1 words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1 without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1 with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1 white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1 what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1 want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1 ve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1 truffle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1 top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1 too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1 tomato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1 through 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Term Vectors vs TF-IDF Vectors</a:t>
            </a:r>
            <a:endParaRPr/>
          </a:p>
        </p:txBody>
      </p:sp>
      <p:sp>
        <p:nvSpPr>
          <p:cNvPr id="320" name="TextShape 2"/>
          <p:cNvSpPr txBox="1"/>
          <p:nvPr/>
        </p:nvSpPr>
        <p:spPr>
          <a:xfrm>
            <a:off x="1591560" y="1652400"/>
            <a:ext cx="2652480" cy="426276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==&gt;&gt; examples/poem.term &lt;&lt;==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3 and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2 the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2 fox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2 dog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2 brown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2 The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1 white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1 up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1 sleeping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1 said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1 over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1 nimble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1 looked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1 jumped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1 black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1 awoke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1 at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1 Woof</a:t>
            </a:r>
            <a:endParaRPr/>
          </a:p>
        </p:txBody>
      </p:sp>
      <p:sp>
        <p:nvSpPr>
          <p:cNvPr id="321" name="CustomShape 3"/>
          <p:cNvSpPr/>
          <p:nvPr/>
        </p:nvSpPr>
        <p:spPr>
          <a:xfrm>
            <a:off x="5816880" y="1758960"/>
            <a:ext cx="3202920" cy="40500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==&gt;&gt; examples/poem.tfidf &lt;&lt;==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2.772589 dog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2.772589 brown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2.772589 The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2.079442 and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1.386294 white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1.386294 sleeping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1.386294 said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1.386294 over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1.386294 nimble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1.386294 looked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1.386294 jumped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1.386294 fox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1.386294 black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1.386294 awoke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1.386294 at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1.386294 Woof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0.693147 up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80"/>
                </a:solidFill>
                <a:latin typeface="Arial Unicode MS"/>
              </a:rPr>
              <a:t>0.575364 the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Term Vectors vs TF-IDF Vectors</a:t>
            </a:r>
            <a:endParaRPr/>
          </a:p>
        </p:txBody>
      </p:sp>
      <p:sp>
        <p:nvSpPr>
          <p:cNvPr id="323" name="TextShape 2"/>
          <p:cNvSpPr txBox="1"/>
          <p:nvPr/>
        </p:nvSpPr>
        <p:spPr>
          <a:xfrm>
            <a:off x="1097280" y="644040"/>
            <a:ext cx="1857600" cy="39776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==&gt;&gt; examples/song.term &lt;&lt;==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5 ding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2 da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1 the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1 say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1 fox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1 does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1 What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1 Ding</a:t>
            </a:r>
            <a:endParaRPr/>
          </a:p>
        </p:txBody>
      </p:sp>
      <p:sp>
        <p:nvSpPr>
          <p:cNvPr id="324" name="CustomShape 3"/>
          <p:cNvSpPr/>
          <p:nvPr/>
        </p:nvSpPr>
        <p:spPr>
          <a:xfrm>
            <a:off x="888840" y="3562920"/>
            <a:ext cx="2223000" cy="1371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==&gt;&gt; examples/song.tfidf &lt;&lt;==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6.931472 ding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2.772589 da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1.386294 say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1.386294 does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1.386294 Ding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0.693147 fox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0.693147 What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0.287682 the</a:t>
            </a:r>
            <a:endParaRPr/>
          </a:p>
        </p:txBody>
      </p:sp>
      <p:sp>
        <p:nvSpPr>
          <p:cNvPr id="325" name="CustomShape 4"/>
          <p:cNvSpPr/>
          <p:nvPr/>
        </p:nvSpPr>
        <p:spPr>
          <a:xfrm>
            <a:off x="4011840" y="434880"/>
            <a:ext cx="3848400" cy="624276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==&gt;&gt; examples/skit.term &lt;&lt;==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95 spam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19 and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13 egg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13 a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11 Lovely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10 bacon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10 Waitress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10 Vikings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9 sausage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7 t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7 Wife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7 Spam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7 Man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7 I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6 it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5 the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5 got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4 you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4 with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4 in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4 have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4 don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4 beans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4 Wonderful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4 Well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3 without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3 up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3 s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3 You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3 Shut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2 there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2 then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2 spa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2 much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2 mean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2 like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2 her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2 do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2 dear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2 can</a:t>
            </a:r>
            <a:endParaRPr/>
          </a:p>
        </p:txBody>
      </p:sp>
      <p:sp>
        <p:nvSpPr>
          <p:cNvPr id="326" name="CustomShape 5"/>
          <p:cNvSpPr/>
          <p:nvPr/>
        </p:nvSpPr>
        <p:spPr>
          <a:xfrm>
            <a:off x="7575120" y="434880"/>
            <a:ext cx="3657240" cy="6242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==&gt;&gt; examples/skit.tfidf &lt;&lt;==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131.697964 spam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18.021827 egg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18.021827 a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15.249238 Lovely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13.862944 bacon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13.862944 Waitress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13.862944 Vikings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13.169796 and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12.476649 sausage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9.704061 t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9.704061 Wife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9.704061 Man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9.704061 I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8.317766 it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6.931472 got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5.545177 you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5.545177 with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5.545177 in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5.545177 have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5.545177 don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5.545177 beans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5.545177 Wonderful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5.545177 Well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4.852030 Spam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4.158883 without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4.158883 s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4.158883 You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4.158883 Shut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2.772589 there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2.772589 then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2.772589 spa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2.772589 much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2.772589 mean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2.772589 like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2.772589 her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2.772589 do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2.772589 dear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2.772589 can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2.772589 baked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80"/>
                </a:solidFill>
                <a:latin typeface="Arial Unicode MS"/>
              </a:rPr>
              <a:t>2.772589 as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Term Vectors vs TF-IDF Vectors</a:t>
            </a:r>
            <a:endParaRPr/>
          </a:p>
        </p:txBody>
      </p:sp>
      <p:sp>
        <p:nvSpPr>
          <p:cNvPr id="328" name="TextShape 2"/>
          <p:cNvSpPr txBox="1"/>
          <p:nvPr/>
        </p:nvSpPr>
        <p:spPr>
          <a:xfrm>
            <a:off x="1311480" y="789840"/>
            <a:ext cx="3040560" cy="39776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80"/>
                </a:solidFill>
                <a:latin typeface="Arial Unicode MS"/>
              </a:rPr>
              <a:t>==&gt;&gt; examples/spam.term &lt;&lt;==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80"/>
                </a:solidFill>
                <a:latin typeface="Arial Unicode MS"/>
              </a:rPr>
              <a:t>1 Spam</a:t>
            </a:r>
            <a:endParaRPr/>
          </a:p>
        </p:txBody>
      </p:sp>
      <p:sp>
        <p:nvSpPr>
          <p:cNvPr id="329" name="CustomShape 3"/>
          <p:cNvSpPr/>
          <p:nvPr/>
        </p:nvSpPr>
        <p:spPr>
          <a:xfrm>
            <a:off x="6121440" y="2534760"/>
            <a:ext cx="3617640" cy="4874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80"/>
                </a:solidFill>
                <a:latin typeface="Arial Unicode MS"/>
              </a:rPr>
              <a:t>==&gt;&gt; examples/spam.tfidf &lt;&lt;==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80"/>
                </a:solidFill>
                <a:latin typeface="Arial Unicode MS"/>
              </a:rPr>
              <a:t>0.693147 Spam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Cosine Similarity</a:t>
            </a:r>
            <a:endParaRPr/>
          </a:p>
        </p:txBody>
      </p:sp>
      <p:pic>
        <p:nvPicPr>
          <p:cNvPr id="33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749040" y="2834640"/>
            <a:ext cx="3694320" cy="1417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Cosine Similarity</a:t>
            </a:r>
            <a:endParaRPr/>
          </a:p>
        </p:txBody>
      </p:sp>
      <p:pic>
        <p:nvPicPr>
          <p:cNvPr id="33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22360" y="2011680"/>
            <a:ext cx="11181960" cy="231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Cosine Similarity</a:t>
            </a:r>
            <a:endParaRPr/>
          </a:p>
        </p:txBody>
      </p:sp>
      <p:sp>
        <p:nvSpPr>
          <p:cNvPr id="335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endParaRPr/>
          </a:p>
        </p:txBody>
      </p:sp>
      <p:sp>
        <p:nvSpPr>
          <p:cNvPr id="336" name="CustomShape 3"/>
          <p:cNvSpPr/>
          <p:nvPr/>
        </p:nvSpPr>
        <p:spPr>
          <a:xfrm>
            <a:off x="2011680" y="2011680"/>
            <a:ext cx="3108960" cy="4166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==&gt;&gt; examples/poem.term &lt;&lt;==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      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3 and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      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2 the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      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2 fox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      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2 dog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      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2 brown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      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2 The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      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1 white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      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1 up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      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1 sleeping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      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1 said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      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1 over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      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1 nimble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      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1 looked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      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1 jumped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      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1 black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      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1 awoke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      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1 at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      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1 Woof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	</a:t>
            </a:r>
            <a:endParaRPr/>
          </a:p>
        </p:txBody>
      </p:sp>
      <p:sp>
        <p:nvSpPr>
          <p:cNvPr id="337" name="CustomShape 4"/>
          <p:cNvSpPr/>
          <p:nvPr/>
        </p:nvSpPr>
        <p:spPr>
          <a:xfrm>
            <a:off x="5514120" y="2011680"/>
            <a:ext cx="2441160" cy="20084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==&gt;&gt; examples/song.term &lt;&lt;==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      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5 ding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      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2 da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      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1 the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      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1 say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      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1 fox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      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1 does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      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1 What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      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1 Ding</a:t>
            </a:r>
            <a:endParaRPr/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Document Similarity</a:t>
            </a:r>
            <a:endParaRPr/>
          </a:p>
        </p:txBody>
      </p:sp>
      <p:sp>
        <p:nvSpPr>
          <p:cNvPr id="339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>
              <a:lnSpc>
                <a:spcPct val="90000"/>
              </a:lnSpc>
            </a:pPr>
            <a:endParaRPr/>
          </a:p>
          <a:p>
            <a:pPr algn="ctr">
              <a:lnSpc>
                <a:spcPct val="100000"/>
              </a:lnSpc>
              <a:buFont typeface="Calibri"/>
              <a:buChar char=" "/>
            </a:pPr>
            <a:r>
              <a:rPr b="1" i="1" lang="en-US" sz="3200">
                <a:solidFill>
                  <a:srgbClr val="404040"/>
                </a:solidFill>
                <a:latin typeface="Calibri"/>
              </a:rPr>
              <a:t>s</a:t>
            </a:r>
            <a:r>
              <a:rPr b="1" lang="en-US" sz="3200" baseline="-25000">
                <a:solidFill>
                  <a:srgbClr val="404040"/>
                </a:solidFill>
                <a:latin typeface="Calibri"/>
              </a:rPr>
              <a:t>h </a:t>
            </a:r>
            <a:r>
              <a:rPr b="1" lang="en-US" sz="3200">
                <a:solidFill>
                  <a:srgbClr val="404040"/>
                </a:solidFill>
                <a:latin typeface="Calibri"/>
              </a:rPr>
              <a:t>= cos (</a:t>
            </a:r>
            <a:r>
              <a:rPr b="1" i="1" lang="en-US" sz="3200">
                <a:solidFill>
                  <a:srgbClr val="404040"/>
                </a:solidFill>
                <a:latin typeface="Calibri"/>
              </a:rPr>
              <a:t>v</a:t>
            </a:r>
            <a:r>
              <a:rPr b="1" i="1" lang="en-US" sz="3200" baseline="-25000">
                <a:solidFill>
                  <a:srgbClr val="404040"/>
                </a:solidFill>
                <a:latin typeface="Calibri"/>
              </a:rPr>
              <a:t>tfidf</a:t>
            </a:r>
            <a:r>
              <a:rPr b="1" i="1" lang="en-US" sz="3200">
                <a:solidFill>
                  <a:srgbClr val="404040"/>
                </a:solidFill>
                <a:latin typeface="Calibri"/>
              </a:rPr>
              <a:t>, e</a:t>
            </a:r>
            <a:r>
              <a:rPr b="1" i="1" lang="en-US" sz="3200" baseline="-25000">
                <a:solidFill>
                  <a:srgbClr val="404040"/>
                </a:solidFill>
                <a:latin typeface="Calibri"/>
              </a:rPr>
              <a:t>h</a:t>
            </a:r>
            <a:r>
              <a:rPr b="1" lang="en-US" sz="3200">
                <a:solidFill>
                  <a:srgbClr val="404040"/>
                </a:solidFill>
                <a:latin typeface="Calibri"/>
              </a:rPr>
              <a:t>) = "hamminess“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  <a:buFont typeface="Calibri"/>
              <a:buChar char=" "/>
            </a:pPr>
            <a:r>
              <a:rPr b="1" i="1" lang="en-US" sz="3200">
                <a:solidFill>
                  <a:srgbClr val="404040"/>
                </a:solidFill>
                <a:latin typeface="Calibri"/>
              </a:rPr>
              <a:t>s</a:t>
            </a:r>
            <a:r>
              <a:rPr b="1" i="1" lang="en-US" sz="3200" baseline="-25000">
                <a:solidFill>
                  <a:srgbClr val="404040"/>
                </a:solidFill>
                <a:latin typeface="Calibri"/>
              </a:rPr>
              <a:t>s </a:t>
            </a:r>
            <a:r>
              <a:rPr b="1" lang="en-US" sz="3200">
                <a:solidFill>
                  <a:srgbClr val="404040"/>
                </a:solidFill>
                <a:latin typeface="Calibri"/>
              </a:rPr>
              <a:t>= cos (</a:t>
            </a:r>
            <a:r>
              <a:rPr b="1" i="1" lang="en-US" sz="3200">
                <a:solidFill>
                  <a:srgbClr val="404040"/>
                </a:solidFill>
                <a:latin typeface="Calibri"/>
              </a:rPr>
              <a:t>v</a:t>
            </a:r>
            <a:r>
              <a:rPr b="1" i="1" lang="en-US" sz="3200" baseline="-25000">
                <a:solidFill>
                  <a:srgbClr val="404040"/>
                </a:solidFill>
                <a:latin typeface="Calibri"/>
              </a:rPr>
              <a:t>tfidf</a:t>
            </a:r>
            <a:r>
              <a:rPr b="1" i="1" lang="en-US" sz="3200">
                <a:solidFill>
                  <a:srgbClr val="404040"/>
                </a:solidFill>
                <a:latin typeface="Calibri"/>
              </a:rPr>
              <a:t>, e</a:t>
            </a:r>
            <a:r>
              <a:rPr b="1" i="1" lang="en-US" sz="3200" baseline="-25000">
                <a:solidFill>
                  <a:srgbClr val="404040"/>
                </a:solidFill>
                <a:latin typeface="Calibri"/>
              </a:rPr>
              <a:t>s</a:t>
            </a:r>
            <a:r>
              <a:rPr b="1" lang="en-US" sz="3200">
                <a:solidFill>
                  <a:srgbClr val="404040"/>
                </a:solidFill>
                <a:latin typeface="Calibri"/>
              </a:rPr>
              <a:t>) = "spamminess"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Threshold</a:t>
            </a:r>
            <a:endParaRPr/>
          </a:p>
        </p:txBody>
      </p:sp>
      <p:sp>
        <p:nvSpPr>
          <p:cNvPr id="341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>
              <a:lnSpc>
                <a:spcPct val="90000"/>
              </a:lnSpc>
            </a:pPr>
            <a:endParaRPr/>
          </a:p>
          <a:p>
            <a:pPr algn="ctr">
              <a:lnSpc>
                <a:spcPct val="100000"/>
              </a:lnSpc>
              <a:buFont typeface="Calibri"/>
              <a:buChar char=" "/>
            </a:pPr>
            <a:r>
              <a:rPr b="1" i="1" lang="en-US" sz="3200">
                <a:solidFill>
                  <a:srgbClr val="404040"/>
                </a:solidFill>
                <a:latin typeface="Calibri"/>
              </a:rPr>
              <a:t>s</a:t>
            </a:r>
            <a:r>
              <a:rPr b="1" i="1" lang="en-US" sz="3200" baseline="-25000">
                <a:solidFill>
                  <a:srgbClr val="404040"/>
                </a:solidFill>
                <a:latin typeface="Calibri"/>
              </a:rPr>
              <a:t>h</a:t>
            </a:r>
            <a:r>
              <a:rPr b="1" i="1" lang="en-US" sz="3200">
                <a:solidFill>
                  <a:srgbClr val="404040"/>
                </a:solidFill>
                <a:latin typeface="Calibri"/>
              </a:rPr>
              <a:t>s</a:t>
            </a:r>
            <a:r>
              <a:rPr b="1" i="1" lang="en-US" sz="3200" baseline="-25000">
                <a:solidFill>
                  <a:srgbClr val="404040"/>
                </a:solidFill>
                <a:latin typeface="Calibri"/>
              </a:rPr>
              <a:t>s </a:t>
            </a:r>
            <a:r>
              <a:rPr b="1" i="1" lang="en-US" sz="3200">
                <a:solidFill>
                  <a:srgbClr val="404040"/>
                </a:solidFill>
                <a:latin typeface="Calibri"/>
              </a:rPr>
              <a:t>≥ t⇒</a:t>
            </a:r>
            <a:r>
              <a:rPr b="1" lang="en-US" sz="3200">
                <a:solidFill>
                  <a:srgbClr val="404040"/>
                </a:solidFill>
                <a:latin typeface="Calibri"/>
              </a:rPr>
              <a:t> "ham"</a:t>
            </a:r>
            <a:endParaRPr/>
          </a:p>
          <a:p>
            <a:pPr algn="ctr">
              <a:lnSpc>
                <a:spcPct val="100000"/>
              </a:lnSpc>
              <a:buFont typeface="Calibri"/>
              <a:buChar char=" "/>
            </a:pPr>
            <a:r>
              <a:rPr b="1" lang="en-US" sz="3200">
                <a:solidFill>
                  <a:srgbClr val="404040"/>
                </a:solidFill>
                <a:latin typeface="Calibri"/>
              </a:rPr>
              <a:t>where</a:t>
            </a:r>
            <a:endParaRPr/>
          </a:p>
          <a:p>
            <a:pPr algn="ctr">
              <a:lnSpc>
                <a:spcPct val="100000"/>
              </a:lnSpc>
              <a:buFont typeface="Calibri"/>
              <a:buChar char=" "/>
            </a:pPr>
            <a:r>
              <a:rPr b="1" i="1" lang="en-US" sz="3200">
                <a:solidFill>
                  <a:srgbClr val="404040"/>
                </a:solidFill>
                <a:latin typeface="Calibri"/>
              </a:rPr>
              <a:t>s</a:t>
            </a:r>
            <a:r>
              <a:rPr b="1" i="1" lang="en-US" sz="3200" baseline="-25000">
                <a:solidFill>
                  <a:srgbClr val="404040"/>
                </a:solidFill>
                <a:latin typeface="Calibri"/>
              </a:rPr>
              <a:t>h </a:t>
            </a:r>
            <a:r>
              <a:rPr b="1" i="1" lang="en-US" sz="3200">
                <a:solidFill>
                  <a:srgbClr val="404040"/>
                </a:solidFill>
                <a:latin typeface="Calibri"/>
              </a:rPr>
              <a:t>= </a:t>
            </a:r>
            <a:r>
              <a:rPr b="1" lang="en-US" sz="3200">
                <a:solidFill>
                  <a:srgbClr val="404040"/>
                </a:solidFill>
                <a:latin typeface="Calibri"/>
              </a:rPr>
              <a:t>cos</a:t>
            </a:r>
            <a:r>
              <a:rPr b="1" i="1" lang="en-US" sz="3200">
                <a:solidFill>
                  <a:srgbClr val="404040"/>
                </a:solidFill>
                <a:latin typeface="Calibri"/>
              </a:rPr>
              <a:t> (v</a:t>
            </a:r>
            <a:r>
              <a:rPr b="1" i="1" lang="en-US" sz="3200" baseline="-25000">
                <a:solidFill>
                  <a:srgbClr val="404040"/>
                </a:solidFill>
                <a:latin typeface="Calibri"/>
              </a:rPr>
              <a:t>tfidf</a:t>
            </a:r>
            <a:r>
              <a:rPr b="1" i="1" lang="en-US" sz="3200">
                <a:solidFill>
                  <a:srgbClr val="404040"/>
                </a:solidFill>
                <a:latin typeface="Calibri"/>
              </a:rPr>
              <a:t>, e</a:t>
            </a:r>
            <a:r>
              <a:rPr b="1" i="1" lang="en-US" sz="3200" baseline="-25000">
                <a:solidFill>
                  <a:srgbClr val="404040"/>
                </a:solidFill>
                <a:latin typeface="Calibri"/>
              </a:rPr>
              <a:t>h</a:t>
            </a:r>
            <a:r>
              <a:rPr b="1" i="1" lang="en-US" sz="3200">
                <a:solidFill>
                  <a:srgbClr val="404040"/>
                </a:solidFill>
                <a:latin typeface="Calibri"/>
              </a:rPr>
              <a:t>) </a:t>
            </a:r>
            <a:r>
              <a:rPr b="1" lang="en-US" sz="3200">
                <a:solidFill>
                  <a:srgbClr val="404040"/>
                </a:solidFill>
                <a:latin typeface="Calibri"/>
              </a:rPr>
              <a:t>= "hamminess"</a:t>
            </a:r>
            <a:endParaRPr/>
          </a:p>
          <a:p>
            <a:pPr algn="ctr">
              <a:lnSpc>
                <a:spcPct val="100000"/>
              </a:lnSpc>
              <a:buFont typeface="Calibri"/>
              <a:buChar char=" "/>
            </a:pPr>
            <a:r>
              <a:rPr b="1" i="1" lang="en-US" sz="3200">
                <a:solidFill>
                  <a:srgbClr val="404040"/>
                </a:solidFill>
                <a:latin typeface="Calibri"/>
              </a:rPr>
              <a:t>s</a:t>
            </a:r>
            <a:r>
              <a:rPr b="1" i="1" lang="en-US" sz="3200" baseline="-25000">
                <a:solidFill>
                  <a:srgbClr val="404040"/>
                </a:solidFill>
                <a:latin typeface="Calibri"/>
              </a:rPr>
              <a:t>s </a:t>
            </a:r>
            <a:r>
              <a:rPr b="1" i="1" lang="en-US" sz="3200">
                <a:solidFill>
                  <a:srgbClr val="404040"/>
                </a:solidFill>
                <a:latin typeface="Calibri"/>
              </a:rPr>
              <a:t>= </a:t>
            </a:r>
            <a:r>
              <a:rPr b="1" lang="en-US" sz="3200">
                <a:solidFill>
                  <a:srgbClr val="404040"/>
                </a:solidFill>
                <a:latin typeface="Calibri"/>
              </a:rPr>
              <a:t>cos </a:t>
            </a:r>
            <a:r>
              <a:rPr b="1" i="1" lang="en-US" sz="3200">
                <a:solidFill>
                  <a:srgbClr val="404040"/>
                </a:solidFill>
                <a:latin typeface="Calibri"/>
              </a:rPr>
              <a:t>(v</a:t>
            </a:r>
            <a:r>
              <a:rPr b="1" i="1" lang="en-US" sz="3200" baseline="-25000">
                <a:solidFill>
                  <a:srgbClr val="404040"/>
                </a:solidFill>
                <a:latin typeface="Calibri"/>
              </a:rPr>
              <a:t>tfidf</a:t>
            </a:r>
            <a:r>
              <a:rPr b="1" i="1" lang="en-US" sz="3200">
                <a:solidFill>
                  <a:srgbClr val="404040"/>
                </a:solidFill>
                <a:latin typeface="Calibri"/>
              </a:rPr>
              <a:t>, e</a:t>
            </a:r>
            <a:r>
              <a:rPr b="1" i="1" lang="en-US" sz="3200" baseline="-25000">
                <a:solidFill>
                  <a:srgbClr val="404040"/>
                </a:solidFill>
                <a:latin typeface="Calibri"/>
              </a:rPr>
              <a:t>s</a:t>
            </a:r>
            <a:r>
              <a:rPr b="1" i="1" lang="en-US" sz="3200">
                <a:solidFill>
                  <a:srgbClr val="404040"/>
                </a:solidFill>
                <a:latin typeface="Calibri"/>
              </a:rPr>
              <a:t>)</a:t>
            </a:r>
            <a:r>
              <a:rPr b="1" lang="en-US" sz="3200">
                <a:solidFill>
                  <a:srgbClr val="404040"/>
                </a:solidFill>
                <a:latin typeface="Calibri"/>
              </a:rPr>
              <a:t> = "spamminess"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Raw Data</a:t>
            </a:r>
            <a:endParaRPr/>
          </a:p>
        </p:txBody>
      </p:sp>
      <p:sp>
        <p:nvSpPr>
          <p:cNvPr id="178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>
              <a:lnSpc>
                <a:spcPct val="90000"/>
              </a:lnSpc>
              <a:buFont typeface="Calibri"/>
              <a:buChar char=" 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4,327 Emails</a:t>
            </a: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1,378 Spam Messages</a:t>
            </a: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2,949 Ham Messages</a:t>
            </a:r>
            <a:endParaRPr/>
          </a:p>
        </p:txBody>
      </p:sp>
      <p:graphicFrame>
        <p:nvGraphicFramePr>
          <p:cNvPr id="179" name="Chart 6"/>
          <p:cNvGraphicFramePr/>
          <p:nvPr/>
        </p:nvGraphicFramePr>
        <p:xfrm>
          <a:off x="4669920" y="1845720"/>
          <a:ext cx="5489640" cy="4292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Scenarios</a:t>
            </a:r>
            <a:endParaRPr/>
          </a:p>
        </p:txBody>
      </p:sp>
      <p:sp>
        <p:nvSpPr>
          <p:cNvPr id="343" name="TextShape 2"/>
          <p:cNvSpPr txBox="1"/>
          <p:nvPr/>
        </p:nvSpPr>
        <p:spPr>
          <a:xfrm>
            <a:off x="1097280" y="1520640"/>
            <a:ext cx="9402120" cy="4673520"/>
          </a:xfrm>
          <a:prstGeom prst="rect">
            <a:avLst/>
          </a:prstGeom>
        </p:spPr>
        <p:txBody>
          <a:bodyPr lIns="317520" tIns="158760" bIns="79200" anchor="ctr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80"/>
                </a:solidFill>
                <a:latin typeface="Arial"/>
              </a:rPr>
              <a:t>Document Frequency 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Arial"/>
              </a:rPr>
              <a:t>tf-idf vectors compared to the document frequency vector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80"/>
                </a:solidFill>
                <a:latin typeface="Arial"/>
              </a:rPr>
              <a:t>Average Term Frequency 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Arial"/>
              </a:rPr>
              <a:t>tf-idf vectors compared average of term vectors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80"/>
                </a:solidFill>
                <a:latin typeface="Arial"/>
              </a:rPr>
              <a:t>Top-10 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Arial"/>
              </a:rPr>
              <a:t>tf-idf vectors truncated to the top-ten scoring words in the document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80"/>
                </a:solidFill>
                <a:latin typeface="Arial"/>
              </a:rPr>
              <a:t>Average TF-IDF 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Arial"/>
              </a:rPr>
              <a:t>tf-idf vectors compared to the average of tf-idf vectors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
</a:t>
            </a:r>
            <a:endParaRPr/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000">
                <a:solidFill>
                  <a:srgbClr val="404040"/>
                </a:solidFill>
                <a:latin typeface="Calibri Light"/>
              </a:rPr>
              <a:t>Discriminating Between Ham &amp; Spam</a:t>
            </a:r>
            <a:endParaRPr/>
          </a:p>
        </p:txBody>
      </p:sp>
      <p:pic>
        <p:nvPicPr>
          <p:cNvPr id="34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59760" y="1859760"/>
            <a:ext cx="3809520" cy="3809520"/>
          </a:xfrm>
          <a:prstGeom prst="rect">
            <a:avLst/>
          </a:prstGeom>
          <a:ln>
            <a:noFill/>
          </a:ln>
        </p:spPr>
      </p:pic>
      <p:pic>
        <p:nvPicPr>
          <p:cNvPr id="34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492240" y="1859760"/>
            <a:ext cx="3809520" cy="3809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000">
                <a:solidFill>
                  <a:srgbClr val="404040"/>
                </a:solidFill>
                <a:latin typeface="Calibri Light"/>
              </a:rPr>
              <a:t>Discriminating Between Ham &amp; Spam</a:t>
            </a:r>
            <a:endParaRPr/>
          </a:p>
        </p:txBody>
      </p:sp>
      <p:pic>
        <p:nvPicPr>
          <p:cNvPr id="34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28800" y="1859760"/>
            <a:ext cx="3809520" cy="3809520"/>
          </a:xfrm>
          <a:prstGeom prst="rect">
            <a:avLst/>
          </a:prstGeom>
          <a:ln>
            <a:noFill/>
          </a:ln>
        </p:spPr>
      </p:pic>
      <p:pic>
        <p:nvPicPr>
          <p:cNvPr id="34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400800" y="1859760"/>
            <a:ext cx="3809520" cy="3809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Accuracy</a:t>
            </a:r>
            <a:endParaRPr/>
          </a:p>
        </p:txBody>
      </p:sp>
      <p:pic>
        <p:nvPicPr>
          <p:cNvPr id="35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0" y="1859760"/>
            <a:ext cx="3809520" cy="3809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Accuracy</a:t>
            </a:r>
            <a:endParaRPr/>
          </a:p>
        </p:txBody>
      </p:sp>
      <p:sp>
        <p:nvSpPr>
          <p:cNvPr id="353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404040"/>
                </a:solidFill>
                <a:latin typeface="Calibri"/>
              </a:rPr>
              <a:t>Where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404040"/>
                </a:solidFill>
                <a:latin typeface="Calibri"/>
              </a:rPr>
              <a:t>m</a:t>
            </a:r>
            <a:r>
              <a:rPr lang="en-US" sz="2000" baseline="-25000">
                <a:solidFill>
                  <a:srgbClr val="404040"/>
                </a:solidFill>
                <a:latin typeface="Calibri"/>
              </a:rPr>
              <a:t>00</a:t>
            </a:r>
            <a:r>
              <a:rPr lang="en-US" sz="2000">
                <a:solidFill>
                  <a:srgbClr val="404040"/>
                </a:solidFill>
                <a:latin typeface="Calibri"/>
              </a:rPr>
              <a:t>(t) is the number of messages actually spam and identified as spam (i.e. correct)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404040"/>
                </a:solidFill>
                <a:latin typeface="Calibri"/>
              </a:rPr>
              <a:t>m</a:t>
            </a:r>
            <a:r>
              <a:rPr lang="en-US" sz="2000" baseline="-25000">
                <a:solidFill>
                  <a:srgbClr val="404040"/>
                </a:solidFill>
                <a:latin typeface="Calibri"/>
              </a:rPr>
              <a:t>01</a:t>
            </a:r>
            <a:r>
              <a:rPr lang="en-US" sz="2000">
                <a:solidFill>
                  <a:srgbClr val="404040"/>
                </a:solidFill>
                <a:latin typeface="Calibri"/>
              </a:rPr>
              <a:t>(t) is the number of messages actually spam but identified as ham (i.e. error)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404040"/>
                </a:solidFill>
                <a:latin typeface="Calibri"/>
              </a:rPr>
              <a:t>m</a:t>
            </a:r>
            <a:r>
              <a:rPr lang="en-US" sz="2000" baseline="-25000">
                <a:solidFill>
                  <a:srgbClr val="404040"/>
                </a:solidFill>
                <a:latin typeface="Calibri"/>
              </a:rPr>
              <a:t>10</a:t>
            </a:r>
            <a:r>
              <a:rPr lang="en-US" sz="2000">
                <a:solidFill>
                  <a:srgbClr val="404040"/>
                </a:solidFill>
                <a:latin typeface="Calibri"/>
              </a:rPr>
              <a:t>(t) is the number of messages actually ham but identified as spam (i.e. error)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404040"/>
                </a:solidFill>
                <a:latin typeface="Calibri"/>
              </a:rPr>
              <a:t>m</a:t>
            </a:r>
            <a:r>
              <a:rPr lang="en-US" sz="2000" baseline="-25000">
                <a:solidFill>
                  <a:srgbClr val="404040"/>
                </a:solidFill>
                <a:latin typeface="Calibri"/>
              </a:rPr>
              <a:t>11</a:t>
            </a:r>
            <a:r>
              <a:rPr lang="en-US" sz="2000">
                <a:solidFill>
                  <a:srgbClr val="404040"/>
                </a:solidFill>
                <a:latin typeface="Calibri"/>
              </a:rPr>
              <a:t>(t) is the number of messages actually ham and identified as ham (i.e. correct)</a:t>
            </a:r>
            <a:endParaRPr/>
          </a:p>
        </p:txBody>
      </p:sp>
      <p:pic>
        <p:nvPicPr>
          <p:cNvPr id="354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156280" y="3213000"/>
            <a:ext cx="1879200" cy="431280"/>
          </a:xfrm>
          <a:prstGeom prst="rect">
            <a:avLst/>
          </a:prstGeom>
          <a:ln>
            <a:noFill/>
          </a:ln>
        </p:spPr>
      </p:pic>
      <p:pic>
        <p:nvPicPr>
          <p:cNvPr id="355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156280" y="3213000"/>
            <a:ext cx="1879200" cy="431280"/>
          </a:xfrm>
          <a:prstGeom prst="rect">
            <a:avLst/>
          </a:prstGeom>
          <a:ln>
            <a:noFill/>
          </a:ln>
        </p:spPr>
      </p:pic>
      <p:pic>
        <p:nvPicPr>
          <p:cNvPr id="356" name="Picture 6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952880" y="3213000"/>
            <a:ext cx="2285640" cy="431280"/>
          </a:xfrm>
          <a:prstGeom prst="rect">
            <a:avLst/>
          </a:prstGeom>
          <a:ln>
            <a:noFill/>
          </a:ln>
        </p:spPr>
      </p:pic>
      <p:pic>
        <p:nvPicPr>
          <p:cNvPr id="357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2197080" y="1955880"/>
            <a:ext cx="7848720" cy="1473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Results</a:t>
            </a:r>
            <a:endParaRPr/>
          </a:p>
        </p:txBody>
      </p:sp>
      <p:pic>
        <p:nvPicPr>
          <p:cNvPr id="35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59760" y="1859760"/>
            <a:ext cx="3809520" cy="3809520"/>
          </a:xfrm>
          <a:prstGeom prst="rect">
            <a:avLst/>
          </a:prstGeom>
          <a:ln>
            <a:noFill/>
          </a:ln>
        </p:spPr>
      </p:pic>
      <p:pic>
        <p:nvPicPr>
          <p:cNvPr id="36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431760" y="1859760"/>
            <a:ext cx="3809520" cy="3809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Results</a:t>
            </a:r>
            <a:endParaRPr/>
          </a:p>
        </p:txBody>
      </p:sp>
      <p:pic>
        <p:nvPicPr>
          <p:cNvPr id="36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31760" y="1828800"/>
            <a:ext cx="3809520" cy="3809520"/>
          </a:xfrm>
          <a:prstGeom prst="rect">
            <a:avLst/>
          </a:prstGeom>
          <a:ln>
            <a:noFill/>
          </a:ln>
        </p:spPr>
      </p:pic>
      <p:pic>
        <p:nvPicPr>
          <p:cNvPr id="36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920240" y="1859760"/>
            <a:ext cx="3809520" cy="3809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400">
                <a:solidFill>
                  <a:srgbClr val="404040"/>
                </a:solidFill>
                <a:latin typeface="Calibri Light"/>
              </a:rPr>
              <a:t>Receiver Operation Characteristic</a:t>
            </a:r>
            <a:endParaRPr/>
          </a:p>
        </p:txBody>
      </p:sp>
      <p:pic>
        <p:nvPicPr>
          <p:cNvPr id="36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602960" y="1859760"/>
            <a:ext cx="3809520" cy="3809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400">
                <a:solidFill>
                  <a:srgbClr val="404040"/>
                </a:solidFill>
                <a:latin typeface="Calibri Light"/>
              </a:rPr>
              <a:t>Receiver Operation Characteristic</a:t>
            </a:r>
            <a:endParaRPr/>
          </a:p>
        </p:txBody>
      </p:sp>
      <p:pic>
        <p:nvPicPr>
          <p:cNvPr id="36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713040" y="2651760"/>
            <a:ext cx="4333680" cy="2466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Accuracy</a:t>
            </a:r>
            <a:endParaRPr/>
          </a:p>
        </p:txBody>
      </p:sp>
      <p:pic>
        <p:nvPicPr>
          <p:cNvPr id="369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114800" y="1846440"/>
            <a:ext cx="4022280" cy="402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What does our data look like?</a:t>
            </a:r>
            <a:endParaRPr/>
          </a:p>
        </p:txBody>
      </p:sp>
      <p:sp>
        <p:nvSpPr>
          <p:cNvPr id="181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Calibri"/>
              </a:rPr>
              <a:t>From - Fri Apr 16 10:29:33 2010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Calibri"/>
              </a:rPr>
              <a:t>Return-Path: </a:t>
            </a:r>
            <a:r>
              <a:rPr lang="en-US" sz="1200" u="sng">
                <a:solidFill>
                  <a:srgbClr val="4040ff"/>
                </a:solidFill>
                <a:latin typeface="Calibri"/>
              </a:rPr>
              <a:t>dapotor4203</a:t>
            </a:r>
            <a:r>
              <a:rPr lang="en-US" sz="1200" u="sng">
                <a:solidFill>
                  <a:srgbClr val="4040ff"/>
                </a:solidFill>
                <a:latin typeface="Calibri"/>
              </a:rPr>
              <a:t>@</a:t>
            </a:r>
            <a:r>
              <a:rPr lang="en-US" sz="1200" u="sng">
                <a:solidFill>
                  <a:srgbClr val="4040ff"/>
                </a:solidFill>
                <a:latin typeface="Calibri"/>
              </a:rPr>
              <a:t>mtnl.net.in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Calibri"/>
              </a:rPr>
              <a:t>X-Original-To: </a:t>
            </a:r>
            <a:r>
              <a:rPr lang="en-US" sz="1200" u="sng">
                <a:solidFill>
                  <a:srgbClr val="4040ff"/>
                </a:solidFill>
                <a:latin typeface="Calibri"/>
              </a:rPr>
              <a:t>m0620212@mail.csmining.org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Calibri"/>
              </a:rPr>
              <a:t>Delivered-To: </a:t>
            </a:r>
            <a:r>
              <a:rPr lang="en-US" sz="1200" u="sng">
                <a:solidFill>
                  <a:srgbClr val="4040ff"/>
                </a:solidFill>
                <a:latin typeface="Calibri"/>
              </a:rPr>
              <a:t>m0620212@mail.csmining.org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Calibri"/>
              </a:rPr>
              <a:t>Received: from mail3.csmining.org (localhost [127.0.0.1])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Calibri"/>
              </a:rPr>
              <a:t>	</a:t>
            </a:r>
            <a:r>
              <a:rPr lang="en-US" sz="1200">
                <a:solidFill>
                  <a:srgbClr val="404040"/>
                </a:solidFill>
                <a:latin typeface="Calibri"/>
              </a:rPr>
              <a:t>by mail3.csmining.org (csminingorg Mail) with ESMTP id C7C9B16B91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Calibri"/>
              </a:rPr>
              <a:t>	</a:t>
            </a:r>
            <a:r>
              <a:rPr lang="en-US" sz="1200">
                <a:solidFill>
                  <a:srgbClr val="404040"/>
                </a:solidFill>
                <a:latin typeface="Calibri"/>
              </a:rPr>
              <a:t>for &lt;m0620212@mail.csmining.org&gt;; Thu, 15 Apr 2010 21:14:12 +0900 (JST)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Calibri"/>
              </a:rPr>
              <a:t>Received: from spamgw.csmining.org (spamgw.csmining.org [192.168.18.120])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Calibri"/>
              </a:rPr>
              <a:t>	</a:t>
            </a:r>
            <a:r>
              <a:rPr lang="en-US" sz="1200">
                <a:solidFill>
                  <a:srgbClr val="404040"/>
                </a:solidFill>
                <a:latin typeface="Calibri"/>
              </a:rPr>
              <a:t>by mail3.csmining.org (csminingorg Mail) with ESMTP id C3FC816B43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Calibri"/>
              </a:rPr>
              <a:t>	</a:t>
            </a:r>
            <a:r>
              <a:rPr lang="en-US" sz="1200">
                <a:solidFill>
                  <a:srgbClr val="404040"/>
                </a:solidFill>
                <a:latin typeface="Calibri"/>
              </a:rPr>
              <a:t>for &lt;m0620212@mail.csmining.org&gt;; Thu, 15 Apr 2010 21:14:12 +0900 (JST)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Calibri"/>
              </a:rPr>
              <a:t>Date: Thu, 15 Apr 2010 21:14:10 +0900 (JST)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Calibri"/>
              </a:rPr>
              <a:t>Message-Id: </a:t>
            </a:r>
            <a:r>
              <a:rPr lang="en-US" sz="1200" u="sng">
                <a:solidFill>
                  <a:srgbClr val="4040ff"/>
                </a:solidFill>
                <a:latin typeface="Calibri"/>
              </a:rPr>
              <a:t>201004151214</a:t>
            </a:r>
            <a:r>
              <a:rPr lang="en-US" sz="1200" u="sng">
                <a:solidFill>
                  <a:srgbClr val="4040ff"/>
                </a:solidFill>
                <a:latin typeface="Calibri"/>
              </a:rPr>
              <a:t>.o3FCEAR7008043@gw1.</a:t>
            </a:r>
            <a:r>
              <a:rPr lang="en-US" sz="1200" u="sng">
                <a:solidFill>
                  <a:srgbClr val="4040ff"/>
                </a:solidFill>
                <a:latin typeface="Calibri"/>
              </a:rPr>
              <a:t>csmining.org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Calibri"/>
              </a:rPr>
              <a:t>Received: from mtnl.net.in (triband-mum-120.60.8.28.mtnl.net.in [120.60.8.28])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Calibri"/>
              </a:rPr>
              <a:t>	</a:t>
            </a:r>
            <a:r>
              <a:rPr lang="en-US" sz="1200">
                <a:solidFill>
                  <a:srgbClr val="404040"/>
                </a:solidFill>
                <a:latin typeface="Calibri"/>
              </a:rPr>
              <a:t>by mx2.csmining.org (csminingorg MX Server2) with ESMTP id 421E96D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Calibri"/>
              </a:rPr>
              <a:t>	</a:t>
            </a:r>
            <a:r>
              <a:rPr lang="en-US" sz="1200">
                <a:solidFill>
                  <a:srgbClr val="404040"/>
                </a:solidFill>
                <a:latin typeface="Calibri"/>
              </a:rPr>
              <a:t>for &lt;hibody@csmining.org&gt;; Thu, 15 Apr 2010 21:14:10 +0900 (JST)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Calibri"/>
              </a:rPr>
              <a:t>From: "Medicines from Pfizer" </a:t>
            </a:r>
            <a:r>
              <a:rPr lang="en-US" sz="1200" u="sng">
                <a:solidFill>
                  <a:srgbClr val="4040ff"/>
                </a:solidFill>
                <a:latin typeface="Calibri"/>
              </a:rPr>
              <a:t>dapotor4203</a:t>
            </a:r>
            <a:r>
              <a:rPr lang="en-US" sz="1200" u="sng">
                <a:solidFill>
                  <a:srgbClr val="4040ff"/>
                </a:solidFill>
                <a:latin typeface="Calibri"/>
              </a:rPr>
              <a:t>@</a:t>
            </a:r>
            <a:r>
              <a:rPr lang="en-US" sz="1200" u="sng">
                <a:solidFill>
                  <a:srgbClr val="4040ff"/>
                </a:solidFill>
                <a:latin typeface="Calibri"/>
              </a:rPr>
              <a:t>mtnl.net.in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Calibri"/>
              </a:rPr>
              <a:t>To: </a:t>
            </a:r>
            <a:r>
              <a:rPr lang="en-US" sz="1200" u="sng">
                <a:solidFill>
                  <a:srgbClr val="4040ff"/>
                </a:solidFill>
                <a:latin typeface="Calibri"/>
              </a:rPr>
              <a:t>hibody@csmining.org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Calibri"/>
              </a:rPr>
              <a:t>Subject:   Enter now, hibody, 75% off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Overall Filter Results</a:t>
            </a:r>
            <a:endParaRPr/>
          </a:p>
        </p:txBody>
      </p:sp>
      <p:sp>
        <p:nvSpPr>
          <p:cNvPr id="371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>
              <a:lnSpc>
                <a:spcPct val="90000"/>
              </a:lnSpc>
              <a:buFont typeface="Calibri"/>
              <a:buChar char=" 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How does a commercial spam filter stack up using the same dataset?</a:t>
            </a: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Postfix Server</a:t>
            </a: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Dovecot as mail delivery agent</a:t>
            </a: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Spam Assassin as the filter</a:t>
            </a:r>
            <a:endParaRPr/>
          </a:p>
          <a:p>
            <a:r>
              <a:rPr lang="en-US">
                <a:solidFill>
                  <a:srgbClr val="404040"/>
                </a:solidFill>
                <a:latin typeface="Calibri"/>
              </a:rPr>
              <a:t>Accuracy: 93.8%</a:t>
            </a:r>
            <a:endParaRPr/>
          </a:p>
          <a:p>
            <a:endParaRPr/>
          </a:p>
          <a:p>
            <a:r>
              <a:rPr lang="en-US">
                <a:solidFill>
                  <a:srgbClr val="404040"/>
                </a:solidFill>
                <a:latin typeface="Calibri"/>
              </a:rPr>
              <a:t>Average Accuracy:</a:t>
            </a:r>
            <a:endParaRPr/>
          </a:p>
          <a:p>
            <a:r>
              <a:rPr lang="en-US">
                <a:solidFill>
                  <a:srgbClr val="404040"/>
                </a:solidFill>
                <a:latin typeface="Calibri"/>
              </a:rPr>
              <a:t>Document Similarity – 95.53%</a:t>
            </a:r>
            <a:endParaRPr/>
          </a:p>
          <a:p>
            <a:r>
              <a:rPr lang="en-US">
                <a:solidFill>
                  <a:srgbClr val="404040"/>
                </a:solidFill>
                <a:latin typeface="Calibri"/>
              </a:rPr>
              <a:t>Average Term Similarity – 94.23%</a:t>
            </a:r>
            <a:endParaRPr/>
          </a:p>
          <a:p>
            <a:r>
              <a:rPr lang="en-US">
                <a:solidFill>
                  <a:srgbClr val="404040"/>
                </a:solidFill>
                <a:latin typeface="Calibri"/>
              </a:rPr>
              <a:t>Top-Ten Term Similarity – 89.2%</a:t>
            </a:r>
            <a:endParaRPr/>
          </a:p>
          <a:p>
            <a:r>
              <a:rPr lang="en-US">
                <a:solidFill>
                  <a:srgbClr val="404040"/>
                </a:solidFill>
                <a:latin typeface="Calibri"/>
              </a:rPr>
              <a:t>Average TFIDF Similarity – 95.8%</a:t>
            </a:r>
            <a:endParaRPr/>
          </a:p>
        </p:txBody>
      </p:sp>
      <p:pic>
        <p:nvPicPr>
          <p:cNvPr id="37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846400" y="2378520"/>
            <a:ext cx="3612960" cy="361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What does our data look like?</a:t>
            </a:r>
            <a:endParaRPr/>
          </a:p>
        </p:txBody>
      </p:sp>
      <p:sp>
        <p:nvSpPr>
          <p:cNvPr id="183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404040"/>
                </a:solidFill>
                <a:latin typeface="Calibri"/>
              </a:rPr>
              <a:t>&lt;!DOCTYPE html PUBLIC "-//W3C//DTD XHTML 1.0 Transitional//EN" "http://www.w3.org/TR/xhtml1/DTD/xhtml1-transitional.dtd"&gt;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404040"/>
                </a:solidFill>
                <a:latin typeface="Calibri"/>
              </a:rPr>
              <a:t>&lt;html xmlns="http://www.w3.org/1999/xhtml"&gt;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404040"/>
                </a:solidFill>
                <a:latin typeface="Calibri"/>
              </a:rPr>
              <a:t>&lt;head&gt;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>
                <a:solidFill>
                  <a:srgbClr val="404040"/>
                </a:solidFill>
                <a:latin typeface="Calibri"/>
              </a:rPr>
              <a:t>&lt;meta http-equiv="Content-Type" content="text/html; charset=utf-8" /&gt;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404040"/>
                </a:solidFill>
                <a:latin typeface="Calibri"/>
              </a:rPr>
              <a:t>&lt;title&gt;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404040"/>
                </a:solidFill>
                <a:latin typeface="Calibri"/>
              </a:rPr>
              <a:t>having National frequently would view&lt;/title&gt;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404040"/>
                </a:solidFill>
                <a:latin typeface="Calibri"/>
              </a:rPr>
              <a:t>&lt;/head&gt;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404040"/>
                </a:solidFill>
                <a:latin typeface="Calibri"/>
              </a:rPr>
              <a:t>&lt;body link="#003366" alink="#003366" vlink="#003366"&gt;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404040"/>
                </a:solidFill>
                <a:latin typeface="Calibri"/>
              </a:rPr>
              <a:t>&lt;div align="center"&gt;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404040"/>
                </a:solidFill>
                <a:latin typeface="Calibri"/>
              </a:rPr>
              <a:t>&lt;table border="0" cellpadding="0" cellspacing="0" width="728"&gt;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404040"/>
                </a:solidFill>
                <a:latin typeface="Calibri"/>
              </a:rPr>
              <a:t>&lt;tbody&gt;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404040"/>
                </a:solidFill>
                <a:latin typeface="Calibri"/>
              </a:rPr>
              <a:t>&lt;tr&gt;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404040"/>
                </a:solidFill>
                <a:latin typeface="Calibri"/>
              </a:rPr>
              <a:t>&lt;td align="center" width="730"&gt;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404040"/>
                </a:solidFill>
                <a:latin typeface="Calibri"/>
              </a:rPr>
              <a:t>&lt;div style="padding: 5px; font-family: Arial,Helvetica,sans-serif; font-size: 11px; margin-top: 10px; background-color: rgb(239, 239, 239); color: rgb(102, 102, 102); margin-bottom: 3px;"&gt;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404040"/>
                </a:solidFill>
                <a:latin typeface="Calibri"/>
              </a:rPr>
              <a:t>To view this email as a web page, &lt;a href="http://f5.pharmlalo.ru/?seufyenow=d87b2b17dd"&gt;click here.&lt;/a&gt;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404040"/>
                </a:solidFill>
                <a:latin typeface="Calibri"/>
              </a:rPr>
              <a:t>&lt;/div&gt;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404040"/>
                </a:solidFill>
                <a:latin typeface="Calibri"/>
              </a:rPr>
              <a:t>&lt;table bgcolor="#ffffff" border="0" cellpadding="0" width="730"&gt;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404040"/>
                </a:solidFill>
                <a:latin typeface="Calibri"/>
              </a:rPr>
              <a:t>&lt;tbody&gt;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404040"/>
                </a:solidFill>
                <a:latin typeface="Calibri"/>
              </a:rPr>
              <a:t>&lt;tr&gt;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404040"/>
                </a:solidFill>
                <a:latin typeface="Calibri"/>
              </a:rPr>
              <a:t>&lt;td align="left" valign="top" width="420"&gt;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404040"/>
                </a:solidFill>
                <a:latin typeface="Calibri"/>
              </a:rPr>
              <a:t>&lt;div style="font-size: 13px; font-family: arial,helvetica,sans-serif;"&gt;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404040"/>
                </a:solidFill>
                <a:latin typeface="Calibri"/>
              </a:rPr>
              <a:t>&lt;div style="color: rgb(51, 51, 51); font-size: 16px; font-weight: 700;"&gt;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404040"/>
                </a:solidFill>
                <a:latin typeface="Calibri"/>
              </a:rPr>
              <a:t>Thu, April 15, 2010&lt;/div&gt;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404040"/>
                </a:solidFill>
                <a:latin typeface="Calibri"/>
              </a:rPr>
              <a:t>&lt;/div&gt;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404040"/>
                </a:solidFill>
                <a:latin typeface="Calibri"/>
              </a:rPr>
              <a:t>&lt;/td&gt;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404040"/>
                </a:solidFill>
                <a:latin typeface="Calibri"/>
              </a:rPr>
              <a:t>&lt;td width="10"&gt;&amp;nbsp;&lt;/td&gt;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404040"/>
                </a:solidFill>
                <a:latin typeface="Calibri"/>
              </a:rPr>
              <a:t>&lt;/tr&gt;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404040"/>
                </a:solidFill>
                <a:latin typeface="Calibri"/>
              </a:rPr>
              <a:t>&lt;/tbody&gt;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5895360" y="1198800"/>
            <a:ext cx="1029600" cy="244800"/>
          </a:xfrm>
          <a:prstGeom prst="rect">
            <a:avLst/>
          </a:prstGeom>
          <a:noFill/>
          <a:ln w="15840">
            <a:solidFill>
              <a:srgbClr val="7d9898"/>
            </a:solidFill>
            <a:round/>
          </a:ln>
        </p:spPr>
      </p:sp>
      <p:sp>
        <p:nvSpPr>
          <p:cNvPr id="185" name="CustomShape 2"/>
          <p:cNvSpPr/>
          <p:nvPr/>
        </p:nvSpPr>
        <p:spPr>
          <a:xfrm>
            <a:off x="5895360" y="2759400"/>
            <a:ext cx="514440" cy="244800"/>
          </a:xfrm>
          <a:prstGeom prst="rect">
            <a:avLst/>
          </a:prstGeom>
          <a:noFill/>
          <a:ln w="15840">
            <a:solidFill>
              <a:srgbClr val="8eadac"/>
            </a:solidFill>
            <a:round/>
          </a:ln>
        </p:spPr>
      </p:sp>
      <p:sp>
        <p:nvSpPr>
          <p:cNvPr id="186" name="CustomShape 3"/>
          <p:cNvSpPr/>
          <p:nvPr/>
        </p:nvSpPr>
        <p:spPr>
          <a:xfrm>
            <a:off x="5334840" y="5099760"/>
            <a:ext cx="91080" cy="244800"/>
          </a:xfrm>
          <a:prstGeom prst="rect">
            <a:avLst/>
          </a:prstGeom>
          <a:noFill/>
          <a:ln w="15840">
            <a:solidFill>
              <a:srgbClr val="8eadac"/>
            </a:solidFill>
            <a:round/>
          </a:ln>
        </p:spPr>
      </p:sp>
      <p:sp>
        <p:nvSpPr>
          <p:cNvPr id="187" name="CustomShape 4"/>
          <p:cNvSpPr/>
          <p:nvPr/>
        </p:nvSpPr>
        <p:spPr>
          <a:xfrm>
            <a:off x="5334840" y="4319640"/>
            <a:ext cx="91080" cy="244800"/>
          </a:xfrm>
          <a:prstGeom prst="rect">
            <a:avLst/>
          </a:prstGeom>
          <a:noFill/>
          <a:ln w="15840">
            <a:solidFill>
              <a:srgbClr val="8eadac"/>
            </a:solidFill>
            <a:round/>
          </a:ln>
        </p:spPr>
      </p:sp>
      <p:sp>
        <p:nvSpPr>
          <p:cNvPr id="188" name="CustomShape 5"/>
          <p:cNvSpPr/>
          <p:nvPr/>
        </p:nvSpPr>
        <p:spPr>
          <a:xfrm>
            <a:off x="5334840" y="3539520"/>
            <a:ext cx="91080" cy="244800"/>
          </a:xfrm>
          <a:prstGeom prst="rect">
            <a:avLst/>
          </a:prstGeom>
          <a:noFill/>
          <a:ln w="15840">
            <a:solidFill>
              <a:srgbClr val="8eadac"/>
            </a:solidFill>
            <a:round/>
          </a:ln>
        </p:spPr>
      </p:sp>
      <p:sp>
        <p:nvSpPr>
          <p:cNvPr id="189" name="CustomShape 6"/>
          <p:cNvSpPr/>
          <p:nvPr/>
        </p:nvSpPr>
        <p:spPr>
          <a:xfrm>
            <a:off x="5380560" y="2759400"/>
            <a:ext cx="514440" cy="244800"/>
          </a:xfrm>
          <a:prstGeom prst="rect">
            <a:avLst/>
          </a:prstGeom>
          <a:noFill/>
          <a:ln w="15840">
            <a:solidFill>
              <a:srgbClr val="8eadac"/>
            </a:solidFill>
            <a:round/>
          </a:ln>
        </p:spPr>
      </p:sp>
      <p:sp>
        <p:nvSpPr>
          <p:cNvPr id="190" name="CustomShape 7"/>
          <p:cNvSpPr/>
          <p:nvPr/>
        </p:nvSpPr>
        <p:spPr>
          <a:xfrm>
            <a:off x="5849640" y="1978920"/>
            <a:ext cx="91080" cy="244800"/>
          </a:xfrm>
          <a:prstGeom prst="rect">
            <a:avLst/>
          </a:prstGeom>
          <a:noFill/>
          <a:ln w="15840">
            <a:solidFill>
              <a:srgbClr val="8eadac"/>
            </a:solidFill>
            <a:round/>
          </a:ln>
        </p:spPr>
      </p:sp>
      <p:sp>
        <p:nvSpPr>
          <p:cNvPr id="191" name="CustomShape 8"/>
          <p:cNvSpPr/>
          <p:nvPr/>
        </p:nvSpPr>
        <p:spPr>
          <a:xfrm>
            <a:off x="5849640" y="1198800"/>
            <a:ext cx="91080" cy="244800"/>
          </a:xfrm>
          <a:prstGeom prst="rect">
            <a:avLst/>
          </a:prstGeom>
          <a:noFill/>
          <a:ln w="15840">
            <a:solidFill>
              <a:srgbClr val="7d9898"/>
            </a:solidFill>
            <a:round/>
          </a:ln>
        </p:spPr>
      </p:sp>
      <p:sp>
        <p:nvSpPr>
          <p:cNvPr id="192" name="CustomShape 9"/>
          <p:cNvSpPr/>
          <p:nvPr/>
        </p:nvSpPr>
        <p:spPr>
          <a:xfrm>
            <a:off x="4819680" y="1978920"/>
            <a:ext cx="91080" cy="244800"/>
          </a:xfrm>
          <a:prstGeom prst="rect">
            <a:avLst/>
          </a:prstGeom>
          <a:noFill/>
          <a:ln w="15840">
            <a:solidFill>
              <a:srgbClr val="8eadac"/>
            </a:solidFill>
            <a:round/>
          </a:ln>
        </p:spPr>
      </p:sp>
      <p:sp>
        <p:nvSpPr>
          <p:cNvPr id="193" name="CustomShape 10"/>
          <p:cNvSpPr/>
          <p:nvPr/>
        </p:nvSpPr>
        <p:spPr>
          <a:xfrm>
            <a:off x="4865400" y="1198800"/>
            <a:ext cx="1029600" cy="244800"/>
          </a:xfrm>
          <a:prstGeom prst="rect">
            <a:avLst/>
          </a:prstGeom>
          <a:noFill/>
          <a:ln w="15840">
            <a:solidFill>
              <a:srgbClr val="7d9898"/>
            </a:solidFill>
            <a:round/>
          </a:ln>
        </p:spPr>
      </p:sp>
      <p:sp>
        <p:nvSpPr>
          <p:cNvPr id="194" name="CustomShape 11"/>
          <p:cNvSpPr/>
          <p:nvPr/>
        </p:nvSpPr>
        <p:spPr>
          <a:xfrm>
            <a:off x="5474160" y="663840"/>
            <a:ext cx="842400" cy="534600"/>
          </a:xfrm>
          <a:prstGeom prst="roundRect">
            <a:avLst>
              <a:gd name="adj" fmla="val 10000"/>
            </a:avLst>
          </a:prstGeom>
          <a:solidFill>
            <a:srgbClr val="9dbfbe"/>
          </a:solidFill>
          <a:ln w="15840">
            <a:solidFill>
              <a:srgbClr val="ffffff"/>
            </a:solidFill>
            <a:round/>
          </a:ln>
        </p:spPr>
      </p:sp>
      <p:sp>
        <p:nvSpPr>
          <p:cNvPr id="195" name="CustomShape 12"/>
          <p:cNvSpPr/>
          <p:nvPr/>
        </p:nvSpPr>
        <p:spPr>
          <a:xfrm>
            <a:off x="5567760" y="752760"/>
            <a:ext cx="842400" cy="534600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 w="15840">
            <a:solidFill>
              <a:srgbClr val="9dbfbe"/>
            </a:solidFill>
            <a:round/>
          </a:ln>
        </p:spPr>
        <p:txBody>
          <a:bodyPr lIns="53280" rIns="53280" tIns="69120" bIns="68760" anchor="ctr"/>
          <a:p>
            <a:pPr algn="ctr">
              <a:lnSpc>
                <a:spcPct val="9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Email File</a:t>
            </a:r>
            <a:endParaRPr/>
          </a:p>
        </p:txBody>
      </p:sp>
      <p:sp>
        <p:nvSpPr>
          <p:cNvPr id="196" name="CustomShape 13"/>
          <p:cNvSpPr/>
          <p:nvPr/>
        </p:nvSpPr>
        <p:spPr>
          <a:xfrm>
            <a:off x="4444200" y="1443960"/>
            <a:ext cx="842400" cy="534600"/>
          </a:xfrm>
          <a:prstGeom prst="roundRect">
            <a:avLst>
              <a:gd name="adj" fmla="val 10000"/>
            </a:avLst>
          </a:prstGeom>
          <a:solidFill>
            <a:srgbClr val="9dbfbe"/>
          </a:solidFill>
          <a:ln w="15840">
            <a:solidFill>
              <a:srgbClr val="ffffff"/>
            </a:solidFill>
            <a:round/>
          </a:ln>
        </p:spPr>
      </p:sp>
      <p:sp>
        <p:nvSpPr>
          <p:cNvPr id="197" name="CustomShape 14"/>
          <p:cNvSpPr/>
          <p:nvPr/>
        </p:nvSpPr>
        <p:spPr>
          <a:xfrm>
            <a:off x="4537800" y="1532880"/>
            <a:ext cx="842400" cy="534600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 w="15840">
            <a:solidFill>
              <a:srgbClr val="9dbfbe"/>
            </a:solidFill>
            <a:round/>
          </a:ln>
        </p:spPr>
        <p:txBody>
          <a:bodyPr lIns="53280" rIns="53280" tIns="69120" bIns="68760" anchor="ctr"/>
          <a:p>
            <a:pPr algn="ctr">
              <a:lnSpc>
                <a:spcPct val="9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Header</a:t>
            </a:r>
            <a:endParaRPr/>
          </a:p>
        </p:txBody>
      </p:sp>
      <p:sp>
        <p:nvSpPr>
          <p:cNvPr id="198" name="CustomShape 15"/>
          <p:cNvSpPr/>
          <p:nvPr/>
        </p:nvSpPr>
        <p:spPr>
          <a:xfrm>
            <a:off x="4444200" y="2224080"/>
            <a:ext cx="842400" cy="534600"/>
          </a:xfrm>
          <a:prstGeom prst="roundRect">
            <a:avLst>
              <a:gd name="adj" fmla="val 10000"/>
            </a:avLst>
          </a:prstGeom>
          <a:solidFill>
            <a:srgbClr val="9dbfbe"/>
          </a:solidFill>
          <a:ln w="15840">
            <a:solidFill>
              <a:srgbClr val="ffffff"/>
            </a:solidFill>
            <a:round/>
          </a:ln>
        </p:spPr>
      </p:sp>
      <p:sp>
        <p:nvSpPr>
          <p:cNvPr id="199" name="CustomShape 16"/>
          <p:cNvSpPr/>
          <p:nvPr/>
        </p:nvSpPr>
        <p:spPr>
          <a:xfrm>
            <a:off x="4537800" y="2313000"/>
            <a:ext cx="842400" cy="534600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 w="15840">
            <a:solidFill>
              <a:srgbClr val="9dbfbe"/>
            </a:solidFill>
            <a:round/>
          </a:ln>
        </p:spPr>
        <p:txBody>
          <a:bodyPr lIns="53280" rIns="53280" tIns="69120" bIns="68760" anchor="ctr"/>
          <a:p>
            <a:pPr algn="ctr">
              <a:lnSpc>
                <a:spcPct val="9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Domain of sender</a:t>
            </a:r>
            <a:endParaRPr/>
          </a:p>
        </p:txBody>
      </p:sp>
      <p:sp>
        <p:nvSpPr>
          <p:cNvPr id="200" name="CustomShape 17"/>
          <p:cNvSpPr/>
          <p:nvPr/>
        </p:nvSpPr>
        <p:spPr>
          <a:xfrm>
            <a:off x="5474160" y="1443960"/>
            <a:ext cx="842400" cy="534600"/>
          </a:xfrm>
          <a:prstGeom prst="roundRect">
            <a:avLst>
              <a:gd name="adj" fmla="val 10000"/>
            </a:avLst>
          </a:prstGeom>
          <a:solidFill>
            <a:srgbClr val="9dbfbe"/>
          </a:solidFill>
          <a:ln w="15840">
            <a:solidFill>
              <a:srgbClr val="ffffff"/>
            </a:solidFill>
            <a:round/>
          </a:ln>
        </p:spPr>
      </p:sp>
      <p:sp>
        <p:nvSpPr>
          <p:cNvPr id="201" name="CustomShape 18"/>
          <p:cNvSpPr/>
          <p:nvPr/>
        </p:nvSpPr>
        <p:spPr>
          <a:xfrm>
            <a:off x="5567760" y="1532880"/>
            <a:ext cx="842400" cy="534600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 w="15840">
            <a:solidFill>
              <a:srgbClr val="9dbfbe"/>
            </a:solidFill>
            <a:round/>
          </a:ln>
        </p:spPr>
        <p:txBody>
          <a:bodyPr lIns="53280" rIns="53280" tIns="69120" bIns="68760" anchor="ctr"/>
          <a:p>
            <a:pPr algn="ctr">
              <a:lnSpc>
                <a:spcPct val="9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Body</a:t>
            </a:r>
            <a:endParaRPr/>
          </a:p>
        </p:txBody>
      </p:sp>
      <p:sp>
        <p:nvSpPr>
          <p:cNvPr id="202" name="CustomShape 19"/>
          <p:cNvSpPr/>
          <p:nvPr/>
        </p:nvSpPr>
        <p:spPr>
          <a:xfrm>
            <a:off x="5474160" y="2224080"/>
            <a:ext cx="842400" cy="534600"/>
          </a:xfrm>
          <a:prstGeom prst="roundRect">
            <a:avLst>
              <a:gd name="adj" fmla="val 10000"/>
            </a:avLst>
          </a:prstGeom>
          <a:solidFill>
            <a:srgbClr val="9dbfbe"/>
          </a:solidFill>
          <a:ln w="15840">
            <a:solidFill>
              <a:srgbClr val="ffffff"/>
            </a:solidFill>
            <a:round/>
          </a:ln>
        </p:spPr>
      </p:sp>
      <p:sp>
        <p:nvSpPr>
          <p:cNvPr id="203" name="CustomShape 20"/>
          <p:cNvSpPr/>
          <p:nvPr/>
        </p:nvSpPr>
        <p:spPr>
          <a:xfrm>
            <a:off x="5567760" y="2313000"/>
            <a:ext cx="842400" cy="534600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 w="15840">
            <a:solidFill>
              <a:srgbClr val="9dbfbe"/>
            </a:solidFill>
            <a:round/>
          </a:ln>
        </p:spPr>
        <p:txBody>
          <a:bodyPr lIns="53280" rIns="53280" tIns="69120" bIns="68760" anchor="ctr"/>
          <a:p>
            <a:pPr algn="ctr">
              <a:lnSpc>
                <a:spcPct val="9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Text File</a:t>
            </a:r>
            <a:endParaRPr/>
          </a:p>
        </p:txBody>
      </p:sp>
      <p:sp>
        <p:nvSpPr>
          <p:cNvPr id="204" name="CustomShape 21"/>
          <p:cNvSpPr/>
          <p:nvPr/>
        </p:nvSpPr>
        <p:spPr>
          <a:xfrm>
            <a:off x="4959000" y="3004200"/>
            <a:ext cx="842400" cy="534600"/>
          </a:xfrm>
          <a:prstGeom prst="roundRect">
            <a:avLst>
              <a:gd name="adj" fmla="val 10000"/>
            </a:avLst>
          </a:prstGeom>
          <a:solidFill>
            <a:srgbClr val="9dbfbe"/>
          </a:solidFill>
          <a:ln w="15840">
            <a:solidFill>
              <a:srgbClr val="ffffff"/>
            </a:solidFill>
            <a:round/>
          </a:ln>
        </p:spPr>
      </p:sp>
      <p:sp>
        <p:nvSpPr>
          <p:cNvPr id="205" name="CustomShape 22"/>
          <p:cNvSpPr/>
          <p:nvPr/>
        </p:nvSpPr>
        <p:spPr>
          <a:xfrm>
            <a:off x="5052600" y="3093120"/>
            <a:ext cx="842400" cy="534600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 w="15840">
            <a:solidFill>
              <a:srgbClr val="9dbfbe"/>
            </a:solidFill>
            <a:round/>
          </a:ln>
        </p:spPr>
        <p:txBody>
          <a:bodyPr lIns="53280" rIns="53280" tIns="69120" bIns="68760" anchor="ctr"/>
          <a:p>
            <a:pPr algn="ctr">
              <a:lnSpc>
                <a:spcPct val="9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Term Vector</a:t>
            </a:r>
            <a:endParaRPr/>
          </a:p>
        </p:txBody>
      </p:sp>
      <p:sp>
        <p:nvSpPr>
          <p:cNvPr id="206" name="CustomShape 23"/>
          <p:cNvSpPr/>
          <p:nvPr/>
        </p:nvSpPr>
        <p:spPr>
          <a:xfrm>
            <a:off x="4959000" y="3784680"/>
            <a:ext cx="842400" cy="534600"/>
          </a:xfrm>
          <a:prstGeom prst="roundRect">
            <a:avLst>
              <a:gd name="adj" fmla="val 10000"/>
            </a:avLst>
          </a:prstGeom>
          <a:solidFill>
            <a:srgbClr val="9dbfbe"/>
          </a:solidFill>
          <a:ln w="15840">
            <a:solidFill>
              <a:srgbClr val="ffffff"/>
            </a:solidFill>
            <a:round/>
          </a:ln>
        </p:spPr>
      </p:sp>
      <p:sp>
        <p:nvSpPr>
          <p:cNvPr id="207" name="CustomShape 24"/>
          <p:cNvSpPr/>
          <p:nvPr/>
        </p:nvSpPr>
        <p:spPr>
          <a:xfrm>
            <a:off x="5052600" y="3873600"/>
            <a:ext cx="842400" cy="534600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 w="15840">
            <a:solidFill>
              <a:srgbClr val="9dbfbe"/>
            </a:solidFill>
            <a:round/>
          </a:ln>
        </p:spPr>
        <p:txBody>
          <a:bodyPr lIns="53280" rIns="53280" tIns="69120" bIns="68760" anchor="ctr"/>
          <a:p>
            <a:pPr algn="ctr">
              <a:lnSpc>
                <a:spcPct val="9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TF-IDF Vector</a:t>
            </a:r>
            <a:endParaRPr/>
          </a:p>
        </p:txBody>
      </p:sp>
      <p:sp>
        <p:nvSpPr>
          <p:cNvPr id="208" name="CustomShape 25"/>
          <p:cNvSpPr/>
          <p:nvPr/>
        </p:nvSpPr>
        <p:spPr>
          <a:xfrm>
            <a:off x="4959000" y="4564800"/>
            <a:ext cx="842400" cy="534600"/>
          </a:xfrm>
          <a:prstGeom prst="roundRect">
            <a:avLst>
              <a:gd name="adj" fmla="val 10000"/>
            </a:avLst>
          </a:prstGeom>
          <a:solidFill>
            <a:srgbClr val="9dbfbe"/>
          </a:solidFill>
          <a:ln w="15840">
            <a:solidFill>
              <a:srgbClr val="ffffff"/>
            </a:solidFill>
            <a:round/>
          </a:ln>
        </p:spPr>
      </p:sp>
      <p:sp>
        <p:nvSpPr>
          <p:cNvPr id="209" name="CustomShape 26"/>
          <p:cNvSpPr/>
          <p:nvPr/>
        </p:nvSpPr>
        <p:spPr>
          <a:xfrm>
            <a:off x="5052600" y="4653720"/>
            <a:ext cx="842400" cy="534600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 w="15840">
            <a:solidFill>
              <a:srgbClr val="9dbfbe"/>
            </a:solidFill>
            <a:round/>
          </a:ln>
        </p:spPr>
        <p:txBody>
          <a:bodyPr lIns="53280" rIns="53280" tIns="69120" bIns="68760" anchor="ctr"/>
          <a:p>
            <a:pPr algn="ctr">
              <a:lnSpc>
                <a:spcPct val="9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Similarity</a:t>
            </a:r>
            <a:endParaRPr/>
          </a:p>
        </p:txBody>
      </p:sp>
      <p:sp>
        <p:nvSpPr>
          <p:cNvPr id="210" name="CustomShape 27"/>
          <p:cNvSpPr/>
          <p:nvPr/>
        </p:nvSpPr>
        <p:spPr>
          <a:xfrm>
            <a:off x="4959000" y="5344920"/>
            <a:ext cx="842400" cy="534600"/>
          </a:xfrm>
          <a:prstGeom prst="roundRect">
            <a:avLst>
              <a:gd name="adj" fmla="val 10000"/>
            </a:avLst>
          </a:prstGeom>
          <a:solidFill>
            <a:srgbClr val="9dbfbe"/>
          </a:solidFill>
          <a:ln w="15840">
            <a:solidFill>
              <a:srgbClr val="ffffff"/>
            </a:solidFill>
            <a:round/>
          </a:ln>
        </p:spPr>
      </p:sp>
      <p:sp>
        <p:nvSpPr>
          <p:cNvPr id="211" name="CustomShape 28"/>
          <p:cNvSpPr/>
          <p:nvPr/>
        </p:nvSpPr>
        <p:spPr>
          <a:xfrm>
            <a:off x="5052600" y="5433840"/>
            <a:ext cx="842400" cy="534600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 w="15840">
            <a:solidFill>
              <a:srgbClr val="9dbfbe"/>
            </a:solidFill>
            <a:round/>
          </a:ln>
        </p:spPr>
        <p:txBody>
          <a:bodyPr lIns="53280" rIns="53280" tIns="69120" bIns="68760" anchor="ctr"/>
          <a:p>
            <a:pPr algn="ctr">
              <a:lnSpc>
                <a:spcPct val="9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Accuracy</a:t>
            </a:r>
            <a:endParaRPr/>
          </a:p>
        </p:txBody>
      </p:sp>
      <p:sp>
        <p:nvSpPr>
          <p:cNvPr id="212" name="CustomShape 29"/>
          <p:cNvSpPr/>
          <p:nvPr/>
        </p:nvSpPr>
        <p:spPr>
          <a:xfrm>
            <a:off x="5988960" y="3004200"/>
            <a:ext cx="842400" cy="534600"/>
          </a:xfrm>
          <a:prstGeom prst="roundRect">
            <a:avLst>
              <a:gd name="adj" fmla="val 10000"/>
            </a:avLst>
          </a:prstGeom>
          <a:solidFill>
            <a:srgbClr val="9dbfbe"/>
          </a:solidFill>
          <a:ln w="15840">
            <a:solidFill>
              <a:srgbClr val="ffffff"/>
            </a:solidFill>
            <a:round/>
          </a:ln>
        </p:spPr>
      </p:sp>
      <p:sp>
        <p:nvSpPr>
          <p:cNvPr id="213" name="CustomShape 30"/>
          <p:cNvSpPr/>
          <p:nvPr/>
        </p:nvSpPr>
        <p:spPr>
          <a:xfrm>
            <a:off x="6082560" y="3093120"/>
            <a:ext cx="842400" cy="534600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 w="15840">
            <a:solidFill>
              <a:srgbClr val="9dbfbe"/>
            </a:solidFill>
            <a:round/>
          </a:ln>
        </p:spPr>
        <p:txBody>
          <a:bodyPr lIns="53280" rIns="53280" tIns="69120" bIns="68760" anchor="ctr"/>
          <a:p>
            <a:pPr algn="ctr">
              <a:lnSpc>
                <a:spcPct val="9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URL</a:t>
            </a:r>
            <a:endParaRPr/>
          </a:p>
        </p:txBody>
      </p:sp>
      <p:sp>
        <p:nvSpPr>
          <p:cNvPr id="214" name="CustomShape 31"/>
          <p:cNvSpPr/>
          <p:nvPr/>
        </p:nvSpPr>
        <p:spPr>
          <a:xfrm>
            <a:off x="6504120" y="1443960"/>
            <a:ext cx="842400" cy="534600"/>
          </a:xfrm>
          <a:prstGeom prst="roundRect">
            <a:avLst>
              <a:gd name="adj" fmla="val 10000"/>
            </a:avLst>
          </a:prstGeom>
          <a:solidFill>
            <a:srgbClr val="9dbfbe"/>
          </a:solidFill>
          <a:ln w="15840">
            <a:solidFill>
              <a:srgbClr val="ffffff"/>
            </a:solidFill>
            <a:round/>
          </a:ln>
        </p:spPr>
      </p:sp>
      <p:sp>
        <p:nvSpPr>
          <p:cNvPr id="215" name="CustomShape 32"/>
          <p:cNvSpPr/>
          <p:nvPr/>
        </p:nvSpPr>
        <p:spPr>
          <a:xfrm>
            <a:off x="6597720" y="1532880"/>
            <a:ext cx="842400" cy="534600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 w="15840">
            <a:solidFill>
              <a:srgbClr val="9dbfbe"/>
            </a:solidFill>
            <a:round/>
          </a:ln>
        </p:spPr>
        <p:txBody>
          <a:bodyPr lIns="53280" rIns="53280" tIns="69120" bIns="68760" anchor="ctr"/>
          <a:p>
            <a:pPr algn="ctr">
              <a:lnSpc>
                <a:spcPct val="9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Subject</a:t>
            </a:r>
            <a:endParaRPr/>
          </a:p>
        </p:txBody>
      </p:sp>
      <p:sp>
        <p:nvSpPr>
          <p:cNvPr id="216" name="CustomShape 33"/>
          <p:cNvSpPr/>
          <p:nvPr/>
        </p:nvSpPr>
        <p:spPr>
          <a:xfrm>
            <a:off x="571680" y="261360"/>
            <a:ext cx="236736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Preprocessing Data: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5895360" y="1198800"/>
            <a:ext cx="1029600" cy="244800"/>
          </a:xfrm>
          <a:prstGeom prst="rect">
            <a:avLst/>
          </a:prstGeom>
          <a:noFill/>
          <a:ln w="15840">
            <a:solidFill>
              <a:srgbClr val="7d9898"/>
            </a:solidFill>
            <a:round/>
          </a:ln>
        </p:spPr>
      </p:sp>
      <p:sp>
        <p:nvSpPr>
          <p:cNvPr id="218" name="CustomShape 2"/>
          <p:cNvSpPr/>
          <p:nvPr/>
        </p:nvSpPr>
        <p:spPr>
          <a:xfrm>
            <a:off x="5895360" y="2759400"/>
            <a:ext cx="514440" cy="244800"/>
          </a:xfrm>
          <a:prstGeom prst="rect">
            <a:avLst/>
          </a:prstGeom>
          <a:noFill/>
          <a:ln w="15840">
            <a:solidFill>
              <a:srgbClr val="8eadac"/>
            </a:solidFill>
            <a:round/>
          </a:ln>
        </p:spPr>
      </p:sp>
      <p:sp>
        <p:nvSpPr>
          <p:cNvPr id="219" name="CustomShape 3"/>
          <p:cNvSpPr/>
          <p:nvPr/>
        </p:nvSpPr>
        <p:spPr>
          <a:xfrm>
            <a:off x="5334840" y="5099760"/>
            <a:ext cx="91080" cy="244800"/>
          </a:xfrm>
          <a:prstGeom prst="rect">
            <a:avLst/>
          </a:prstGeom>
          <a:noFill/>
          <a:ln w="15840">
            <a:solidFill>
              <a:srgbClr val="8eadac"/>
            </a:solidFill>
            <a:round/>
          </a:ln>
        </p:spPr>
      </p:sp>
      <p:sp>
        <p:nvSpPr>
          <p:cNvPr id="220" name="CustomShape 4"/>
          <p:cNvSpPr/>
          <p:nvPr/>
        </p:nvSpPr>
        <p:spPr>
          <a:xfrm>
            <a:off x="5334840" y="4319640"/>
            <a:ext cx="91080" cy="244800"/>
          </a:xfrm>
          <a:prstGeom prst="rect">
            <a:avLst/>
          </a:prstGeom>
          <a:noFill/>
          <a:ln w="15840">
            <a:solidFill>
              <a:srgbClr val="8eadac"/>
            </a:solidFill>
            <a:round/>
          </a:ln>
        </p:spPr>
      </p:sp>
      <p:sp>
        <p:nvSpPr>
          <p:cNvPr id="221" name="CustomShape 5"/>
          <p:cNvSpPr/>
          <p:nvPr/>
        </p:nvSpPr>
        <p:spPr>
          <a:xfrm>
            <a:off x="5334840" y="3539520"/>
            <a:ext cx="91080" cy="244800"/>
          </a:xfrm>
          <a:prstGeom prst="rect">
            <a:avLst/>
          </a:prstGeom>
          <a:noFill/>
          <a:ln w="15840">
            <a:solidFill>
              <a:srgbClr val="8eadac"/>
            </a:solidFill>
            <a:round/>
          </a:ln>
        </p:spPr>
      </p:sp>
      <p:sp>
        <p:nvSpPr>
          <p:cNvPr id="222" name="CustomShape 6"/>
          <p:cNvSpPr/>
          <p:nvPr/>
        </p:nvSpPr>
        <p:spPr>
          <a:xfrm>
            <a:off x="5380560" y="2759400"/>
            <a:ext cx="514440" cy="244800"/>
          </a:xfrm>
          <a:prstGeom prst="rect">
            <a:avLst/>
          </a:prstGeom>
          <a:noFill/>
          <a:ln w="15840">
            <a:solidFill>
              <a:srgbClr val="8eadac"/>
            </a:solidFill>
            <a:round/>
          </a:ln>
        </p:spPr>
      </p:sp>
      <p:sp>
        <p:nvSpPr>
          <p:cNvPr id="223" name="CustomShape 7"/>
          <p:cNvSpPr/>
          <p:nvPr/>
        </p:nvSpPr>
        <p:spPr>
          <a:xfrm>
            <a:off x="5849640" y="1978920"/>
            <a:ext cx="91080" cy="244800"/>
          </a:xfrm>
          <a:prstGeom prst="rect">
            <a:avLst/>
          </a:prstGeom>
          <a:noFill/>
          <a:ln w="15840">
            <a:solidFill>
              <a:srgbClr val="8eadac"/>
            </a:solidFill>
            <a:round/>
          </a:ln>
        </p:spPr>
      </p:sp>
      <p:sp>
        <p:nvSpPr>
          <p:cNvPr id="224" name="CustomShape 8"/>
          <p:cNvSpPr/>
          <p:nvPr/>
        </p:nvSpPr>
        <p:spPr>
          <a:xfrm>
            <a:off x="5849640" y="1198800"/>
            <a:ext cx="91080" cy="244800"/>
          </a:xfrm>
          <a:prstGeom prst="rect">
            <a:avLst/>
          </a:prstGeom>
          <a:noFill/>
          <a:ln w="15840">
            <a:solidFill>
              <a:srgbClr val="7d9898"/>
            </a:solidFill>
            <a:round/>
          </a:ln>
        </p:spPr>
      </p:sp>
      <p:sp>
        <p:nvSpPr>
          <p:cNvPr id="225" name="CustomShape 9"/>
          <p:cNvSpPr/>
          <p:nvPr/>
        </p:nvSpPr>
        <p:spPr>
          <a:xfrm>
            <a:off x="4819680" y="1978920"/>
            <a:ext cx="91080" cy="244800"/>
          </a:xfrm>
          <a:prstGeom prst="rect">
            <a:avLst/>
          </a:prstGeom>
          <a:noFill/>
          <a:ln w="15840">
            <a:solidFill>
              <a:srgbClr val="8eadac"/>
            </a:solidFill>
            <a:round/>
          </a:ln>
        </p:spPr>
      </p:sp>
      <p:sp>
        <p:nvSpPr>
          <p:cNvPr id="226" name="CustomShape 10"/>
          <p:cNvSpPr/>
          <p:nvPr/>
        </p:nvSpPr>
        <p:spPr>
          <a:xfrm>
            <a:off x="4865400" y="1198800"/>
            <a:ext cx="1029600" cy="244800"/>
          </a:xfrm>
          <a:prstGeom prst="rect">
            <a:avLst/>
          </a:prstGeom>
          <a:noFill/>
          <a:ln w="15840">
            <a:solidFill>
              <a:srgbClr val="7d9898"/>
            </a:solidFill>
            <a:round/>
          </a:ln>
        </p:spPr>
      </p:sp>
      <p:sp>
        <p:nvSpPr>
          <p:cNvPr id="227" name="CustomShape 11"/>
          <p:cNvSpPr/>
          <p:nvPr/>
        </p:nvSpPr>
        <p:spPr>
          <a:xfrm>
            <a:off x="5474160" y="663840"/>
            <a:ext cx="842400" cy="534600"/>
          </a:xfrm>
          <a:prstGeom prst="roundRect">
            <a:avLst>
              <a:gd name="adj" fmla="val 10000"/>
            </a:avLst>
          </a:prstGeom>
          <a:solidFill>
            <a:srgbClr val="9dbfbe"/>
          </a:solidFill>
          <a:ln w="15840">
            <a:solidFill>
              <a:srgbClr val="ffffff"/>
            </a:solidFill>
            <a:round/>
          </a:ln>
        </p:spPr>
      </p:sp>
      <p:sp>
        <p:nvSpPr>
          <p:cNvPr id="228" name="CustomShape 12"/>
          <p:cNvSpPr/>
          <p:nvPr/>
        </p:nvSpPr>
        <p:spPr>
          <a:xfrm>
            <a:off x="5567760" y="752760"/>
            <a:ext cx="842400" cy="534600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 w="15840">
            <a:solidFill>
              <a:srgbClr val="9dbfbe"/>
            </a:solidFill>
            <a:round/>
          </a:ln>
        </p:spPr>
        <p:txBody>
          <a:bodyPr lIns="53280" rIns="53280" tIns="69120" bIns="68760" anchor="ctr"/>
          <a:p>
            <a:pPr algn="ctr">
              <a:lnSpc>
                <a:spcPct val="9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Email File</a:t>
            </a:r>
            <a:endParaRPr/>
          </a:p>
        </p:txBody>
      </p:sp>
      <p:sp>
        <p:nvSpPr>
          <p:cNvPr id="229" name="CustomShape 13"/>
          <p:cNvSpPr/>
          <p:nvPr/>
        </p:nvSpPr>
        <p:spPr>
          <a:xfrm>
            <a:off x="4444200" y="1443960"/>
            <a:ext cx="842400" cy="534600"/>
          </a:xfrm>
          <a:prstGeom prst="roundRect">
            <a:avLst>
              <a:gd name="adj" fmla="val 10000"/>
            </a:avLst>
          </a:prstGeom>
          <a:solidFill>
            <a:srgbClr val="9dbfbe"/>
          </a:solidFill>
          <a:ln w="15840">
            <a:solidFill>
              <a:srgbClr val="ffffff"/>
            </a:solidFill>
            <a:round/>
          </a:ln>
        </p:spPr>
      </p:sp>
      <p:sp>
        <p:nvSpPr>
          <p:cNvPr id="230" name="CustomShape 14"/>
          <p:cNvSpPr/>
          <p:nvPr/>
        </p:nvSpPr>
        <p:spPr>
          <a:xfrm>
            <a:off x="4537800" y="1532880"/>
            <a:ext cx="842400" cy="534600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 w="15840">
            <a:solidFill>
              <a:srgbClr val="9dbfbe"/>
            </a:solidFill>
            <a:round/>
          </a:ln>
        </p:spPr>
        <p:txBody>
          <a:bodyPr lIns="53280" rIns="53280" tIns="69120" bIns="68760" anchor="ctr"/>
          <a:p>
            <a:pPr algn="ctr">
              <a:lnSpc>
                <a:spcPct val="9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Header</a:t>
            </a:r>
            <a:endParaRPr/>
          </a:p>
        </p:txBody>
      </p:sp>
      <p:sp>
        <p:nvSpPr>
          <p:cNvPr id="231" name="CustomShape 15"/>
          <p:cNvSpPr/>
          <p:nvPr/>
        </p:nvSpPr>
        <p:spPr>
          <a:xfrm>
            <a:off x="4444200" y="2224080"/>
            <a:ext cx="842400" cy="534600"/>
          </a:xfrm>
          <a:prstGeom prst="roundRect">
            <a:avLst>
              <a:gd name="adj" fmla="val 10000"/>
            </a:avLst>
          </a:prstGeom>
          <a:solidFill>
            <a:srgbClr val="9dbfbe"/>
          </a:solidFill>
          <a:ln w="15840">
            <a:solidFill>
              <a:srgbClr val="ffffff"/>
            </a:solidFill>
            <a:round/>
          </a:ln>
        </p:spPr>
      </p:sp>
      <p:sp>
        <p:nvSpPr>
          <p:cNvPr id="232" name="CustomShape 16"/>
          <p:cNvSpPr/>
          <p:nvPr/>
        </p:nvSpPr>
        <p:spPr>
          <a:xfrm>
            <a:off x="4537800" y="2313000"/>
            <a:ext cx="842400" cy="534600"/>
          </a:xfrm>
          <a:prstGeom prst="roundRect">
            <a:avLst>
              <a:gd name="adj" fmla="val 10000"/>
            </a:avLst>
          </a:prstGeom>
          <a:solidFill>
            <a:srgbClr val="ff0000"/>
          </a:solidFill>
          <a:ln w="15840">
            <a:solidFill>
              <a:srgbClr val="9dbfbe"/>
            </a:solidFill>
            <a:round/>
          </a:ln>
        </p:spPr>
        <p:txBody>
          <a:bodyPr lIns="53280" rIns="53280" tIns="69120" bIns="68760" anchor="ctr"/>
          <a:p>
            <a:pPr algn="ctr">
              <a:lnSpc>
                <a:spcPct val="9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Domain of sender</a:t>
            </a:r>
            <a:endParaRPr/>
          </a:p>
        </p:txBody>
      </p:sp>
      <p:sp>
        <p:nvSpPr>
          <p:cNvPr id="233" name="CustomShape 17"/>
          <p:cNvSpPr/>
          <p:nvPr/>
        </p:nvSpPr>
        <p:spPr>
          <a:xfrm>
            <a:off x="5474160" y="1443960"/>
            <a:ext cx="842400" cy="534600"/>
          </a:xfrm>
          <a:prstGeom prst="roundRect">
            <a:avLst>
              <a:gd name="adj" fmla="val 10000"/>
            </a:avLst>
          </a:prstGeom>
          <a:solidFill>
            <a:srgbClr val="9dbfbe"/>
          </a:solidFill>
          <a:ln w="15840">
            <a:solidFill>
              <a:srgbClr val="ffffff"/>
            </a:solidFill>
            <a:round/>
          </a:ln>
        </p:spPr>
      </p:sp>
      <p:sp>
        <p:nvSpPr>
          <p:cNvPr id="234" name="CustomShape 18"/>
          <p:cNvSpPr/>
          <p:nvPr/>
        </p:nvSpPr>
        <p:spPr>
          <a:xfrm>
            <a:off x="5567760" y="1532880"/>
            <a:ext cx="842400" cy="534600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 w="15840">
            <a:solidFill>
              <a:srgbClr val="9dbfbe"/>
            </a:solidFill>
            <a:round/>
          </a:ln>
        </p:spPr>
        <p:txBody>
          <a:bodyPr lIns="53280" rIns="53280" tIns="69120" bIns="68760" anchor="ctr"/>
          <a:p>
            <a:pPr algn="ctr">
              <a:lnSpc>
                <a:spcPct val="9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Body</a:t>
            </a:r>
            <a:endParaRPr/>
          </a:p>
        </p:txBody>
      </p:sp>
      <p:sp>
        <p:nvSpPr>
          <p:cNvPr id="235" name="CustomShape 19"/>
          <p:cNvSpPr/>
          <p:nvPr/>
        </p:nvSpPr>
        <p:spPr>
          <a:xfrm>
            <a:off x="5474160" y="2224080"/>
            <a:ext cx="842400" cy="534600"/>
          </a:xfrm>
          <a:prstGeom prst="roundRect">
            <a:avLst>
              <a:gd name="adj" fmla="val 10000"/>
            </a:avLst>
          </a:prstGeom>
          <a:solidFill>
            <a:srgbClr val="9dbfbe"/>
          </a:solidFill>
          <a:ln w="15840">
            <a:solidFill>
              <a:srgbClr val="ffffff"/>
            </a:solidFill>
            <a:round/>
          </a:ln>
        </p:spPr>
      </p:sp>
      <p:sp>
        <p:nvSpPr>
          <p:cNvPr id="236" name="CustomShape 20"/>
          <p:cNvSpPr/>
          <p:nvPr/>
        </p:nvSpPr>
        <p:spPr>
          <a:xfrm>
            <a:off x="5567760" y="2313000"/>
            <a:ext cx="842400" cy="534600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 w="15840">
            <a:solidFill>
              <a:srgbClr val="9dbfbe"/>
            </a:solidFill>
            <a:round/>
          </a:ln>
        </p:spPr>
        <p:txBody>
          <a:bodyPr lIns="53280" rIns="53280" tIns="69120" bIns="68760" anchor="ctr"/>
          <a:p>
            <a:pPr algn="ctr">
              <a:lnSpc>
                <a:spcPct val="9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Text File</a:t>
            </a:r>
            <a:endParaRPr/>
          </a:p>
        </p:txBody>
      </p:sp>
      <p:sp>
        <p:nvSpPr>
          <p:cNvPr id="237" name="CustomShape 21"/>
          <p:cNvSpPr/>
          <p:nvPr/>
        </p:nvSpPr>
        <p:spPr>
          <a:xfrm>
            <a:off x="4959000" y="3004200"/>
            <a:ext cx="842400" cy="534600"/>
          </a:xfrm>
          <a:prstGeom prst="roundRect">
            <a:avLst>
              <a:gd name="adj" fmla="val 10000"/>
            </a:avLst>
          </a:prstGeom>
          <a:solidFill>
            <a:srgbClr val="9dbfbe"/>
          </a:solidFill>
          <a:ln w="15840">
            <a:solidFill>
              <a:srgbClr val="ffffff"/>
            </a:solidFill>
            <a:round/>
          </a:ln>
        </p:spPr>
      </p:sp>
      <p:sp>
        <p:nvSpPr>
          <p:cNvPr id="238" name="CustomShape 22"/>
          <p:cNvSpPr/>
          <p:nvPr/>
        </p:nvSpPr>
        <p:spPr>
          <a:xfrm>
            <a:off x="5052600" y="3093120"/>
            <a:ext cx="842400" cy="534600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 w="15840">
            <a:solidFill>
              <a:srgbClr val="9dbfbe"/>
            </a:solidFill>
            <a:round/>
          </a:ln>
        </p:spPr>
        <p:txBody>
          <a:bodyPr lIns="53280" rIns="53280" tIns="69120" bIns="68760" anchor="ctr"/>
          <a:p>
            <a:pPr algn="ctr">
              <a:lnSpc>
                <a:spcPct val="9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Term Vector</a:t>
            </a:r>
            <a:endParaRPr/>
          </a:p>
        </p:txBody>
      </p:sp>
      <p:sp>
        <p:nvSpPr>
          <p:cNvPr id="239" name="CustomShape 23"/>
          <p:cNvSpPr/>
          <p:nvPr/>
        </p:nvSpPr>
        <p:spPr>
          <a:xfrm>
            <a:off x="4959000" y="3784680"/>
            <a:ext cx="842400" cy="534600"/>
          </a:xfrm>
          <a:prstGeom prst="roundRect">
            <a:avLst>
              <a:gd name="adj" fmla="val 10000"/>
            </a:avLst>
          </a:prstGeom>
          <a:solidFill>
            <a:srgbClr val="9dbfbe"/>
          </a:solidFill>
          <a:ln w="15840">
            <a:solidFill>
              <a:srgbClr val="ffffff"/>
            </a:solidFill>
            <a:round/>
          </a:ln>
        </p:spPr>
      </p:sp>
      <p:sp>
        <p:nvSpPr>
          <p:cNvPr id="240" name="CustomShape 24"/>
          <p:cNvSpPr/>
          <p:nvPr/>
        </p:nvSpPr>
        <p:spPr>
          <a:xfrm>
            <a:off x="5052600" y="3873600"/>
            <a:ext cx="842400" cy="534600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 w="15840">
            <a:solidFill>
              <a:srgbClr val="9dbfbe"/>
            </a:solidFill>
            <a:round/>
          </a:ln>
        </p:spPr>
        <p:txBody>
          <a:bodyPr lIns="53280" rIns="53280" tIns="69120" bIns="68760" anchor="ctr"/>
          <a:p>
            <a:pPr algn="ctr">
              <a:lnSpc>
                <a:spcPct val="9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TF-IDF Vector</a:t>
            </a:r>
            <a:endParaRPr/>
          </a:p>
        </p:txBody>
      </p:sp>
      <p:sp>
        <p:nvSpPr>
          <p:cNvPr id="241" name="CustomShape 25"/>
          <p:cNvSpPr/>
          <p:nvPr/>
        </p:nvSpPr>
        <p:spPr>
          <a:xfrm>
            <a:off x="4959000" y="4564800"/>
            <a:ext cx="842400" cy="534600"/>
          </a:xfrm>
          <a:prstGeom prst="roundRect">
            <a:avLst>
              <a:gd name="adj" fmla="val 10000"/>
            </a:avLst>
          </a:prstGeom>
          <a:solidFill>
            <a:srgbClr val="9dbfbe"/>
          </a:solidFill>
          <a:ln w="15840">
            <a:solidFill>
              <a:srgbClr val="ffffff"/>
            </a:solidFill>
            <a:round/>
          </a:ln>
        </p:spPr>
      </p:sp>
      <p:sp>
        <p:nvSpPr>
          <p:cNvPr id="242" name="CustomShape 26"/>
          <p:cNvSpPr/>
          <p:nvPr/>
        </p:nvSpPr>
        <p:spPr>
          <a:xfrm>
            <a:off x="5052600" y="4653720"/>
            <a:ext cx="842400" cy="534600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 w="15840">
            <a:solidFill>
              <a:srgbClr val="9dbfbe"/>
            </a:solidFill>
            <a:round/>
          </a:ln>
        </p:spPr>
        <p:txBody>
          <a:bodyPr lIns="53280" rIns="53280" tIns="69120" bIns="68760" anchor="ctr"/>
          <a:p>
            <a:pPr algn="ctr">
              <a:lnSpc>
                <a:spcPct val="9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Similarity</a:t>
            </a:r>
            <a:endParaRPr/>
          </a:p>
        </p:txBody>
      </p:sp>
      <p:sp>
        <p:nvSpPr>
          <p:cNvPr id="243" name="CustomShape 27"/>
          <p:cNvSpPr/>
          <p:nvPr/>
        </p:nvSpPr>
        <p:spPr>
          <a:xfrm>
            <a:off x="4959000" y="5344920"/>
            <a:ext cx="842400" cy="534600"/>
          </a:xfrm>
          <a:prstGeom prst="roundRect">
            <a:avLst>
              <a:gd name="adj" fmla="val 10000"/>
            </a:avLst>
          </a:prstGeom>
          <a:solidFill>
            <a:srgbClr val="9dbfbe"/>
          </a:solidFill>
          <a:ln w="15840">
            <a:solidFill>
              <a:srgbClr val="ffffff"/>
            </a:solidFill>
            <a:round/>
          </a:ln>
        </p:spPr>
      </p:sp>
      <p:sp>
        <p:nvSpPr>
          <p:cNvPr id="244" name="CustomShape 28"/>
          <p:cNvSpPr/>
          <p:nvPr/>
        </p:nvSpPr>
        <p:spPr>
          <a:xfrm>
            <a:off x="5052600" y="5433840"/>
            <a:ext cx="842400" cy="534600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 w="15840">
            <a:solidFill>
              <a:srgbClr val="9dbfbe"/>
            </a:solidFill>
            <a:round/>
          </a:ln>
        </p:spPr>
        <p:txBody>
          <a:bodyPr lIns="53280" rIns="53280" tIns="69120" bIns="68760" anchor="ctr"/>
          <a:p>
            <a:pPr algn="ctr">
              <a:lnSpc>
                <a:spcPct val="9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Accuracy</a:t>
            </a:r>
            <a:endParaRPr/>
          </a:p>
        </p:txBody>
      </p:sp>
      <p:sp>
        <p:nvSpPr>
          <p:cNvPr id="245" name="CustomShape 29"/>
          <p:cNvSpPr/>
          <p:nvPr/>
        </p:nvSpPr>
        <p:spPr>
          <a:xfrm>
            <a:off x="5988960" y="3004200"/>
            <a:ext cx="842400" cy="534600"/>
          </a:xfrm>
          <a:prstGeom prst="roundRect">
            <a:avLst>
              <a:gd name="adj" fmla="val 10000"/>
            </a:avLst>
          </a:prstGeom>
          <a:solidFill>
            <a:srgbClr val="9dbfbe"/>
          </a:solidFill>
          <a:ln w="15840">
            <a:solidFill>
              <a:srgbClr val="ffffff"/>
            </a:solidFill>
            <a:round/>
          </a:ln>
        </p:spPr>
      </p:sp>
      <p:sp>
        <p:nvSpPr>
          <p:cNvPr id="246" name="CustomShape 30"/>
          <p:cNvSpPr/>
          <p:nvPr/>
        </p:nvSpPr>
        <p:spPr>
          <a:xfrm>
            <a:off x="6082560" y="3093120"/>
            <a:ext cx="842400" cy="534600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 w="15840">
            <a:solidFill>
              <a:srgbClr val="9dbfbe"/>
            </a:solidFill>
            <a:round/>
          </a:ln>
        </p:spPr>
        <p:txBody>
          <a:bodyPr lIns="53280" rIns="53280" tIns="69120" bIns="68760" anchor="ctr"/>
          <a:p>
            <a:pPr algn="ctr">
              <a:lnSpc>
                <a:spcPct val="9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URL</a:t>
            </a:r>
            <a:endParaRPr/>
          </a:p>
        </p:txBody>
      </p:sp>
      <p:sp>
        <p:nvSpPr>
          <p:cNvPr id="247" name="CustomShape 31"/>
          <p:cNvSpPr/>
          <p:nvPr/>
        </p:nvSpPr>
        <p:spPr>
          <a:xfrm>
            <a:off x="6504120" y="1443960"/>
            <a:ext cx="842400" cy="534600"/>
          </a:xfrm>
          <a:prstGeom prst="roundRect">
            <a:avLst>
              <a:gd name="adj" fmla="val 10000"/>
            </a:avLst>
          </a:prstGeom>
          <a:solidFill>
            <a:srgbClr val="9dbfbe"/>
          </a:solidFill>
          <a:ln w="15840">
            <a:solidFill>
              <a:srgbClr val="ffffff"/>
            </a:solidFill>
            <a:round/>
          </a:ln>
        </p:spPr>
      </p:sp>
      <p:sp>
        <p:nvSpPr>
          <p:cNvPr id="248" name="CustomShape 32"/>
          <p:cNvSpPr/>
          <p:nvPr/>
        </p:nvSpPr>
        <p:spPr>
          <a:xfrm>
            <a:off x="6597720" y="1532880"/>
            <a:ext cx="842400" cy="534600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 w="15840">
            <a:solidFill>
              <a:srgbClr val="9dbfbe"/>
            </a:solidFill>
            <a:round/>
          </a:ln>
        </p:spPr>
        <p:txBody>
          <a:bodyPr lIns="53280" rIns="53280" tIns="69120" bIns="68760" anchor="ctr"/>
          <a:p>
            <a:pPr algn="ctr">
              <a:lnSpc>
                <a:spcPct val="9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Subject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Sender Reputation</a:t>
            </a:r>
            <a:endParaRPr/>
          </a:p>
        </p:txBody>
      </p:sp>
      <p:sp>
        <p:nvSpPr>
          <p:cNvPr id="250" name="CustomShape 2"/>
          <p:cNvSpPr/>
          <p:nvPr/>
        </p:nvSpPr>
        <p:spPr>
          <a:xfrm>
            <a:off x="7070400" y="2237040"/>
            <a:ext cx="4800240" cy="91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51" name="CustomShape 3"/>
          <p:cNvSpPr/>
          <p:nvPr/>
        </p:nvSpPr>
        <p:spPr>
          <a:xfrm rot="5400000">
            <a:off x="3277080" y="3184200"/>
            <a:ext cx="1126080" cy="1282320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rgbClr val="d5e1e1"/>
          </a:solidFill>
          <a:ln w="15840">
            <a:solidFill>
              <a:srgbClr val="ffffff"/>
            </a:solidFill>
            <a:round/>
          </a:ln>
        </p:spPr>
      </p:sp>
      <p:sp>
        <p:nvSpPr>
          <p:cNvPr id="252" name="CustomShape 4"/>
          <p:cNvSpPr/>
          <p:nvPr/>
        </p:nvSpPr>
        <p:spPr>
          <a:xfrm>
            <a:off x="2978280" y="1935360"/>
            <a:ext cx="1896120" cy="1326960"/>
          </a:xfrm>
          <a:prstGeom prst="roundRect">
            <a:avLst>
              <a:gd name="adj" fmla="val 16670"/>
            </a:avLst>
          </a:prstGeom>
          <a:solidFill>
            <a:srgbClr val="9dbfbe"/>
          </a:solidFill>
          <a:ln w="15840">
            <a:solidFill>
              <a:srgbClr val="ffffff"/>
            </a:solidFill>
            <a:round/>
          </a:ln>
        </p:spPr>
        <p:txBody>
          <a:bodyPr lIns="64800" rIns="64800" tIns="129600" bIns="129600" anchor="ctr"/>
          <a:p>
            <a:pPr algn="ctr">
              <a:lnSpc>
                <a:spcPct val="90000"/>
              </a:lnSpc>
            </a:pPr>
            <a:r>
              <a:rPr lang="en-US" sz="1700">
                <a:solidFill>
                  <a:srgbClr val="ffffff"/>
                </a:solidFill>
                <a:latin typeface="Calibri"/>
              </a:rPr>
              <a:t>From: Veronica Styles &lt;lkqyvstyles@site-personals.com&gt;</a:t>
            </a:r>
            <a:endParaRPr/>
          </a:p>
        </p:txBody>
      </p:sp>
      <p:sp>
        <p:nvSpPr>
          <p:cNvPr id="253" name="CustomShape 5"/>
          <p:cNvSpPr/>
          <p:nvPr/>
        </p:nvSpPr>
        <p:spPr>
          <a:xfrm>
            <a:off x="4874760" y="2062080"/>
            <a:ext cx="1378800" cy="1072440"/>
          </a:xfrm>
          <a:prstGeom prst="rect">
            <a:avLst/>
          </a:prstGeom>
          <a:noFill/>
          <a:ln>
            <a:noFill/>
          </a:ln>
        </p:spPr>
        <p:txBody>
          <a:bodyPr lIns="64800" rIns="64800" tIns="64800" bIns="64800" anchor="ctr"/>
          <a:p>
            <a:pPr lvl="1">
              <a:lnSpc>
                <a:spcPct val="90000"/>
              </a:lnSpc>
              <a:buFont typeface="StarSymbol"/>
              <a:buChar char=""/>
            </a:pPr>
            <a:r>
              <a:rPr lang="en-US" sz="1300">
                <a:solidFill>
                  <a:srgbClr val="000000"/>
                </a:solidFill>
                <a:latin typeface="Calibri"/>
              </a:rPr>
              <a:t>Parse out the erroneous characters down to just the domain name</a:t>
            </a:r>
            <a:endParaRPr/>
          </a:p>
        </p:txBody>
      </p:sp>
      <p:sp>
        <p:nvSpPr>
          <p:cNvPr id="254" name="CustomShape 6"/>
          <p:cNvSpPr/>
          <p:nvPr/>
        </p:nvSpPr>
        <p:spPr>
          <a:xfrm rot="5400000">
            <a:off x="4849560" y="4675320"/>
            <a:ext cx="1126080" cy="1282320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rgbClr val="d5e1e1"/>
          </a:solidFill>
          <a:ln w="15840">
            <a:solidFill>
              <a:srgbClr val="ffffff"/>
            </a:solidFill>
            <a:round/>
          </a:ln>
        </p:spPr>
      </p:sp>
      <p:sp>
        <p:nvSpPr>
          <p:cNvPr id="255" name="CustomShape 7"/>
          <p:cNvSpPr/>
          <p:nvPr/>
        </p:nvSpPr>
        <p:spPr>
          <a:xfrm>
            <a:off x="4550760" y="3426480"/>
            <a:ext cx="1896120" cy="1326960"/>
          </a:xfrm>
          <a:prstGeom prst="roundRect">
            <a:avLst>
              <a:gd name="adj" fmla="val 16670"/>
            </a:avLst>
          </a:prstGeom>
          <a:solidFill>
            <a:srgbClr val="9dbfbe"/>
          </a:solidFill>
          <a:ln w="15840">
            <a:solidFill>
              <a:srgbClr val="ffffff"/>
            </a:solidFill>
            <a:round/>
          </a:ln>
        </p:spPr>
        <p:txBody>
          <a:bodyPr lIns="64800" rIns="64800" tIns="129600" bIns="129600" anchor="ctr"/>
          <a:p>
            <a:pPr algn="ctr">
              <a:lnSpc>
                <a:spcPct val="90000"/>
              </a:lnSpc>
            </a:pPr>
            <a:r>
              <a:rPr lang="en-US" sz="1700">
                <a:solidFill>
                  <a:srgbClr val="ffffff"/>
                </a:solidFill>
                <a:latin typeface="Calibri"/>
              </a:rPr>
              <a:t>site-personals.com</a:t>
            </a:r>
            <a:endParaRPr/>
          </a:p>
        </p:txBody>
      </p:sp>
      <p:sp>
        <p:nvSpPr>
          <p:cNvPr id="256" name="CustomShape 8"/>
          <p:cNvSpPr/>
          <p:nvPr/>
        </p:nvSpPr>
        <p:spPr>
          <a:xfrm>
            <a:off x="6447240" y="3553200"/>
            <a:ext cx="1378800" cy="1072440"/>
          </a:xfrm>
          <a:prstGeom prst="rect">
            <a:avLst/>
          </a:prstGeom>
          <a:noFill/>
          <a:ln>
            <a:noFill/>
          </a:ln>
        </p:spPr>
      </p:sp>
      <p:sp>
        <p:nvSpPr>
          <p:cNvPr id="257" name="CustomShape 9"/>
          <p:cNvSpPr/>
          <p:nvPr/>
        </p:nvSpPr>
        <p:spPr>
          <a:xfrm>
            <a:off x="6122880" y="4917600"/>
            <a:ext cx="1896120" cy="1326960"/>
          </a:xfrm>
          <a:prstGeom prst="roundRect">
            <a:avLst>
              <a:gd name="adj" fmla="val 16670"/>
            </a:avLst>
          </a:prstGeom>
          <a:solidFill>
            <a:srgbClr val="9dbfbe"/>
          </a:solidFill>
          <a:ln w="15840">
            <a:solidFill>
              <a:srgbClr val="ffffff"/>
            </a:solidFill>
            <a:round/>
          </a:ln>
        </p:spPr>
        <p:txBody>
          <a:bodyPr lIns="64800" rIns="64800" tIns="129600" bIns="129600" anchor="ctr"/>
          <a:p>
            <a:pPr algn="ctr">
              <a:lnSpc>
                <a:spcPct val="90000"/>
              </a:lnSpc>
            </a:pPr>
            <a:r>
              <a:rPr lang="en-US" sz="1700">
                <a:solidFill>
                  <a:srgbClr val="ffffff"/>
                </a:solidFill>
                <a:latin typeface="Calibri"/>
              </a:rPr>
              <a:t>205.178.190.115</a:t>
            </a:r>
            <a:endParaRPr/>
          </a:p>
        </p:txBody>
      </p:sp>
      <p:sp>
        <p:nvSpPr>
          <p:cNvPr id="258" name="CustomShape 10"/>
          <p:cNvSpPr/>
          <p:nvPr/>
        </p:nvSpPr>
        <p:spPr>
          <a:xfrm>
            <a:off x="8019360" y="5044320"/>
            <a:ext cx="1378800" cy="1072440"/>
          </a:xfrm>
          <a:prstGeom prst="rect">
            <a:avLst/>
          </a:prstGeom>
          <a:noFill/>
          <a:ln>
            <a:noFill/>
          </a:ln>
        </p:spPr>
        <p:txBody>
          <a:bodyPr lIns="68760" rIns="68760" tIns="68760" bIns="68760" anchor="ctr"/>
          <a:p>
            <a:pPr lvl="1">
              <a:lnSpc>
                <a:spcPct val="90000"/>
              </a:lnSpc>
              <a:buFont typeface="StarSymbol"/>
              <a:buChar char=""/>
            </a:pPr>
            <a:r>
              <a:rPr lang="en-US" sz="1400">
                <a:solidFill>
                  <a:srgbClr val="000000"/>
                </a:solidFill>
                <a:latin typeface="Calibri"/>
              </a:rPr>
              <a:t>dig +short site-personals.com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Results</a:t>
            </a:r>
            <a:endParaRPr/>
          </a:p>
        </p:txBody>
      </p:sp>
      <p:graphicFrame>
        <p:nvGraphicFramePr>
          <p:cNvPr id="260" name="Content Placeholder 10"/>
          <p:cNvGraphicFramePr/>
          <p:nvPr/>
        </p:nvGraphicFramePr>
        <p:xfrm>
          <a:off x="5029200" y="1737360"/>
          <a:ext cx="6126120" cy="4022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61" name="CustomShape 2"/>
          <p:cNvSpPr/>
          <p:nvPr/>
        </p:nvSpPr>
        <p:spPr>
          <a:xfrm>
            <a:off x="1240920" y="3069720"/>
            <a:ext cx="3559320" cy="91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42.8% of Spam messages were successfully identified based solely on the networks.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