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84048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72" autoAdjust="0"/>
  </p:normalViewPr>
  <p:slideViewPr>
    <p:cSldViewPr>
      <p:cViewPr>
        <p:scale>
          <a:sx n="50" d="100"/>
          <a:sy n="50" d="100"/>
        </p:scale>
        <p:origin x="5940" y="8682"/>
      </p:cViewPr>
      <p:guideLst>
        <p:guide orient="horz" pos="12096"/>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9BFF2894-93FE-4BA8-8B04-97731C4A7493}" type="slidenum">
              <a:t>‹#›</a:t>
            </a:fld>
            <a:endParaRPr lang="en-US" sz="1400" b="0" i="0" u="none" strike="noStrike" kern="120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val="3447750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Lucida Sans Unicode" pitchFamily="2"/>
                <a:cs typeface="Tahoma" pitchFamily="2"/>
              </a:defRPr>
            </a:lvl1pPr>
          </a:lstStyle>
          <a:p>
            <a:pPr lvl="0"/>
            <a:fld id="{0E7ADE1F-3440-4993-9F1C-260B79270E9C}" type="slidenum">
              <a:t>‹#›</a:t>
            </a:fld>
            <a:endParaRPr lang="en-US"/>
          </a:p>
        </p:txBody>
      </p:sp>
    </p:spTree>
    <p:extLst>
      <p:ext uri="{BB962C8B-B14F-4D97-AF65-F5344CB8AC3E}">
        <p14:creationId xmlns:p14="http://schemas.microsoft.com/office/powerpoint/2010/main" val="1327027911"/>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730375" y="763588"/>
            <a:ext cx="4311650"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21763038"/>
            <a:ext cx="30724475" cy="981392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8EA3709-6D7F-47F6-A12A-22F33C88898F}" type="slidenum">
              <a:t>‹#›</a:t>
            </a:fld>
            <a:endParaRPr lang="en-US"/>
          </a:p>
        </p:txBody>
      </p:sp>
    </p:spTree>
    <p:extLst>
      <p:ext uri="{BB962C8B-B14F-4D97-AF65-F5344CB8AC3E}">
        <p14:creationId xmlns:p14="http://schemas.microsoft.com/office/powerpoint/2010/main" val="4180076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7B9A878-BF86-4338-8A49-57CECD8AAB50}" type="slidenum">
              <a:t>‹#›</a:t>
            </a:fld>
            <a:endParaRPr lang="en-US"/>
          </a:p>
        </p:txBody>
      </p:sp>
    </p:spTree>
    <p:extLst>
      <p:ext uri="{BB962C8B-B14F-4D97-AF65-F5344CB8AC3E}">
        <p14:creationId xmlns:p14="http://schemas.microsoft.com/office/powerpoint/2010/main" val="287814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8986838"/>
            <a:ext cx="9874250" cy="2534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8986838"/>
            <a:ext cx="29475113" cy="2534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3436D7F-CA8A-4B03-842E-68580495DED5}" type="slidenum">
              <a:t>‹#›</a:t>
            </a:fld>
            <a:endParaRPr lang="en-US"/>
          </a:p>
        </p:txBody>
      </p:sp>
    </p:spTree>
    <p:extLst>
      <p:ext uri="{BB962C8B-B14F-4D97-AF65-F5344CB8AC3E}">
        <p14:creationId xmlns:p14="http://schemas.microsoft.com/office/powerpoint/2010/main" val="107336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88B22E4-EA00-4C4F-9F16-8C6080784076}" type="slidenum">
              <a:t>‹#›</a:t>
            </a:fld>
            <a:endParaRPr lang="en-US"/>
          </a:p>
        </p:txBody>
      </p:sp>
    </p:spTree>
    <p:extLst>
      <p:ext uri="{BB962C8B-B14F-4D97-AF65-F5344CB8AC3E}">
        <p14:creationId xmlns:p14="http://schemas.microsoft.com/office/powerpoint/2010/main" val="387857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4679275"/>
            <a:ext cx="37307838" cy="7626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6278225"/>
            <a:ext cx="37307838" cy="84010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7D78089-7C5F-4F08-84D8-2AF7DBE08170}" type="slidenum">
              <a:t>‹#›</a:t>
            </a:fld>
            <a:endParaRPr lang="en-US"/>
          </a:p>
        </p:txBody>
      </p:sp>
    </p:spTree>
    <p:extLst>
      <p:ext uri="{BB962C8B-B14F-4D97-AF65-F5344CB8AC3E}">
        <p14:creationId xmlns:p14="http://schemas.microsoft.com/office/powerpoint/2010/main" val="2392270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8986838"/>
            <a:ext cx="19673888" cy="2534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0213" y="8986838"/>
            <a:ext cx="19675475" cy="2534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32B6F44-4144-4A89-BC5B-EC6FE281B671}" type="slidenum">
              <a:t>‹#›</a:t>
            </a:fld>
            <a:endParaRPr lang="en-US"/>
          </a:p>
        </p:txBody>
      </p:sp>
    </p:spTree>
    <p:extLst>
      <p:ext uri="{BB962C8B-B14F-4D97-AF65-F5344CB8AC3E}">
        <p14:creationId xmlns:p14="http://schemas.microsoft.com/office/powerpoint/2010/main" val="3494205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38288"/>
            <a:ext cx="3950335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8596313"/>
            <a:ext cx="19392900"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2179300"/>
            <a:ext cx="19392900"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8596313"/>
            <a:ext cx="19400837"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2179300"/>
            <a:ext cx="19400837"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041C0B2A-7CAD-4CF9-9A98-4D71A3F055D1}" type="slidenum">
              <a:t>‹#›</a:t>
            </a:fld>
            <a:endParaRPr lang="en-US"/>
          </a:p>
        </p:txBody>
      </p:sp>
    </p:spTree>
    <p:extLst>
      <p:ext uri="{BB962C8B-B14F-4D97-AF65-F5344CB8AC3E}">
        <p14:creationId xmlns:p14="http://schemas.microsoft.com/office/powerpoint/2010/main" val="336821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33DC4DF-59AE-415B-BFE7-A4BF9238B50E}" type="slidenum">
              <a:t>‹#›</a:t>
            </a:fld>
            <a:endParaRPr lang="en-US"/>
          </a:p>
        </p:txBody>
      </p:sp>
    </p:spTree>
    <p:extLst>
      <p:ext uri="{BB962C8B-B14F-4D97-AF65-F5344CB8AC3E}">
        <p14:creationId xmlns:p14="http://schemas.microsoft.com/office/powerpoint/2010/main" val="1965154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28CE5708-E316-46AB-A270-22766638B29C}" type="slidenum">
              <a:t>‹#›</a:t>
            </a:fld>
            <a:endParaRPr lang="en-US"/>
          </a:p>
        </p:txBody>
      </p:sp>
    </p:spTree>
    <p:extLst>
      <p:ext uri="{BB962C8B-B14F-4D97-AF65-F5344CB8AC3E}">
        <p14:creationId xmlns:p14="http://schemas.microsoft.com/office/powerpoint/2010/main" val="99379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28763"/>
            <a:ext cx="14439900" cy="650716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528763"/>
            <a:ext cx="24536400" cy="32777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8035925"/>
            <a:ext cx="14439900"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230312A-5CDD-4518-ADBF-23E66F9E2330}" type="slidenum">
              <a:t>‹#›</a:t>
            </a:fld>
            <a:endParaRPr lang="en-US"/>
          </a:p>
        </p:txBody>
      </p:sp>
    </p:spTree>
    <p:extLst>
      <p:ext uri="{BB962C8B-B14F-4D97-AF65-F5344CB8AC3E}">
        <p14:creationId xmlns:p14="http://schemas.microsoft.com/office/powerpoint/2010/main" val="124512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6882725"/>
            <a:ext cx="26335037" cy="31750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3432175"/>
            <a:ext cx="26335037" cy="23042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30057725"/>
            <a:ext cx="26335037" cy="4506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01604010-1DBF-4FDD-A04D-F606007EC286}" type="datetime1">
              <a:rPr lang="en-US" smtClean="0"/>
              <a:pPr lvl="0"/>
              <a:t>12/8/2012</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6C075F4-1195-49BA-B11D-E2585A3A88A0}" type="slidenum">
              <a:t>‹#›</a:t>
            </a:fld>
            <a:endParaRPr lang="en-US"/>
          </a:p>
        </p:txBody>
      </p:sp>
    </p:spTree>
    <p:extLst>
      <p:ext uri="{BB962C8B-B14F-4D97-AF65-F5344CB8AC3E}">
        <p14:creationId xmlns:p14="http://schemas.microsoft.com/office/powerpoint/2010/main" val="259443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3291839" y="11930400"/>
            <a:ext cx="37307160" cy="8231760"/>
          </a:xfrm>
          <a:prstGeom prst="rect">
            <a:avLst/>
          </a:prstGeom>
          <a:noFill/>
          <a:ln>
            <a:noFill/>
          </a:ln>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formatClick to edit Master title style</a:t>
            </a:r>
          </a:p>
        </p:txBody>
      </p:sp>
      <p:sp>
        <p:nvSpPr>
          <p:cNvPr id="3" name="Date Placeholder 3"/>
          <p:cNvSpPr txBox="1">
            <a:spLocks noGrp="1"/>
          </p:cNvSpPr>
          <p:nvPr>
            <p:ph type="dt" sz="half" idx="2"/>
          </p:nvPr>
        </p:nvSpPr>
        <p:spPr>
          <a:xfrm>
            <a:off x="2194560" y="35595720"/>
            <a:ext cx="10240920" cy="2044440"/>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9300" b="0" i="0" u="none" strike="noStrike" kern="1200" spc="0">
                <a:solidFill>
                  <a:srgbClr val="000000"/>
                </a:solidFill>
                <a:latin typeface="Calibri" pitchFamily="18"/>
                <a:ea typeface="Lucida Sans Unicode" pitchFamily="2"/>
                <a:cs typeface="Tahoma" pitchFamily="2"/>
              </a:defRPr>
            </a:lvl1pPr>
          </a:lstStyle>
          <a:p>
            <a:pPr lvl="0"/>
            <a:fld id="{01604010-1DBF-4FDD-A04D-F606007EC286}" type="datetime1">
              <a:rPr lang="en-US"/>
              <a:pPr lvl="0"/>
              <a:t>12/8/2012</a:t>
            </a:fld>
            <a:endParaRPr lang="en-US"/>
          </a:p>
        </p:txBody>
      </p:sp>
      <p:sp>
        <p:nvSpPr>
          <p:cNvPr id="4" name="Footer Placeholder 4"/>
          <p:cNvSpPr txBox="1">
            <a:spLocks noGrp="1"/>
          </p:cNvSpPr>
          <p:nvPr>
            <p:ph type="ftr" sz="quarter" idx="3"/>
          </p:nvPr>
        </p:nvSpPr>
        <p:spPr>
          <a:xfrm>
            <a:off x="14996160" y="35595720"/>
            <a:ext cx="13898520" cy="2044440"/>
          </a:xfrm>
          <a:prstGeom prst="rect">
            <a:avLst/>
          </a:prstGeom>
          <a:noFill/>
          <a:ln>
            <a:noFill/>
          </a:ln>
        </p:spPr>
        <p:txBody>
          <a:bodyPr wrap="square" lIns="90000" tIns="45000" rIns="90000" bIns="45000" anchor="t" anchorCtr="0"/>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5" name="Slide Number Placeholder 5"/>
          <p:cNvSpPr txBox="1">
            <a:spLocks noGrp="1"/>
          </p:cNvSpPr>
          <p:nvPr>
            <p:ph type="sldNum" sz="quarter" idx="4"/>
          </p:nvPr>
        </p:nvSpPr>
        <p:spPr>
          <a:xfrm>
            <a:off x="31455359" y="35595720"/>
            <a:ext cx="10240920" cy="2044440"/>
          </a:xfrm>
          <a:prstGeom prst="rect">
            <a:avLst/>
          </a:prstGeom>
          <a:noFill/>
          <a:ln>
            <a:noFill/>
          </a:ln>
        </p:spPr>
        <p:txBody>
          <a:bodyPr wrap="square" lIns="90000" tIns="45000" rIns="90000" bIns="45000" anchor="t" anchorCtr="0"/>
          <a:lstStyle>
            <a:lvl1pPr marL="0" marR="0" lvl="0" indent="0" algn="l" rtl="0" hangingPunct="1">
              <a:spcBef>
                <a:spcPts val="0"/>
              </a:spcBef>
              <a:spcAft>
                <a:spcPts val="0"/>
              </a:spcAft>
              <a:buNone/>
              <a:tabLst/>
              <a:defRPr lang="en-US" sz="9300" b="0" i="0" u="none" strike="noStrike" kern="1200" spc="0">
                <a:solidFill>
                  <a:srgbClr val="000000"/>
                </a:solidFill>
                <a:latin typeface="Calibri" pitchFamily="18"/>
                <a:ea typeface="Lucida Sans Unicode" pitchFamily="2"/>
                <a:cs typeface="Tahoma" pitchFamily="2"/>
              </a:defRPr>
            </a:lvl1pPr>
          </a:lstStyle>
          <a:p>
            <a:pPr lvl="0"/>
            <a:fld id="{9115C6A4-7841-4E9B-AD62-4B508DFD6A1D}" type="slidenum">
              <a:t>‹#›</a:t>
            </a:fld>
            <a:endParaRPr lang="en-US"/>
          </a:p>
        </p:txBody>
      </p:sp>
      <p:sp>
        <p:nvSpPr>
          <p:cNvPr id="6" name="Text Placeholder 5"/>
          <p:cNvSpPr txBox="1">
            <a:spLocks noGrp="1"/>
          </p:cNvSpPr>
          <p:nvPr>
            <p:ph type="body" idx="1"/>
          </p:nvPr>
        </p:nvSpPr>
        <p:spPr>
          <a:xfrm>
            <a:off x="2194560" y="8986680"/>
            <a:ext cx="39501720" cy="25346520"/>
          </a:xfrm>
          <a:prstGeom prst="rect">
            <a:avLst/>
          </a:prstGeom>
          <a:noFill/>
          <a:ln>
            <a:noFill/>
          </a:ln>
        </p:spPr>
        <p:txBody>
          <a:bodyPr lIns="0" tIns="0" rIns="0" bIns="0"/>
          <a:lstStyle>
            <a:defPPr marL="432000" lvl="0" indent="-324000" algn="l" hangingPunct="1">
              <a:spcBef>
                <a:spcPts val="0"/>
              </a:spcBef>
              <a:spcAft>
                <a:spcPts val="1417"/>
              </a:spcAft>
              <a:buSzPct val="45000"/>
              <a:buFont typeface="StarSymbol"/>
              <a:buNone/>
              <a:defRPr lang="en-US" sz="16500" b="0" i="0" u="none" strike="noStrike" kern="1200" spc="0">
                <a:ln>
                  <a:noFill/>
                </a:ln>
                <a:solidFill>
                  <a:srgbClr val="000000"/>
                </a:solidFill>
                <a:latin typeface="Calibri"/>
                <a:ea typeface="Microsoft YaHei" pitchFamily="2"/>
                <a:cs typeface="Mangal" pitchFamily="2"/>
              </a:defRPr>
            </a:defPPr>
            <a:lvl1pPr marL="432000" lvl="0" indent="-324000" algn="l" hangingPunct="1">
              <a:spcBef>
                <a:spcPts val="0"/>
              </a:spcBef>
              <a:spcAft>
                <a:spcPts val="1417"/>
              </a:spcAft>
              <a:buSzPct val="45000"/>
              <a:buFont typeface="StarSymbol"/>
              <a:buChar char="●"/>
              <a:defRPr lang="en-US" sz="16500" b="0" i="0" u="none" strike="noStrike" kern="1200" spc="0">
                <a:ln>
                  <a:noFill/>
                </a:ln>
                <a:solidFill>
                  <a:srgbClr val="000000"/>
                </a:solidFill>
                <a:latin typeface="Calibri"/>
                <a:ea typeface="Microsoft YaHei" pitchFamily="2"/>
                <a:cs typeface="Mangal" pitchFamily="2"/>
              </a:defRPr>
            </a:lvl1pPr>
            <a:lvl2pPr marL="864000" lvl="1" indent="-324000" algn="l" hangingPunct="1">
              <a:spcBef>
                <a:spcPts val="0"/>
              </a:spcBef>
              <a:spcAft>
                <a:spcPts val="1134"/>
              </a:spcAft>
              <a:buSzPct val="75000"/>
              <a:buFont typeface="StarSymbol"/>
              <a:buChar char="–"/>
              <a:defRPr lang="en-US" sz="12300" b="0" i="0" u="none" strike="noStrike" kern="1200" spc="0">
                <a:ln>
                  <a:noFill/>
                </a:ln>
                <a:solidFill>
                  <a:srgbClr val="000000"/>
                </a:solidFill>
                <a:latin typeface="Calibri"/>
                <a:ea typeface="Microsoft YaHei" pitchFamily="2"/>
                <a:cs typeface="Mangal" pitchFamily="2"/>
              </a:defRPr>
            </a:lvl2pPr>
            <a:lvl3pPr marL="1295999" lvl="2" indent="-288000" algn="l" hangingPunct="1">
              <a:spcBef>
                <a:spcPts val="0"/>
              </a:spcBef>
              <a:spcAft>
                <a:spcPts val="850"/>
              </a:spcAft>
              <a:buSzPct val="45000"/>
              <a:buFont typeface="StarSymbol"/>
              <a:buChar char="●"/>
              <a:defRPr lang="en-US" sz="10300" b="0" i="0" u="none" strike="noStrike" kern="1200" spc="0">
                <a:ln>
                  <a:noFill/>
                </a:ln>
                <a:solidFill>
                  <a:srgbClr val="000000"/>
                </a:solidFill>
                <a:latin typeface="Calibri"/>
                <a:ea typeface="Microsoft YaHei" pitchFamily="2"/>
                <a:cs typeface="Mangal" pitchFamily="2"/>
              </a:defRPr>
            </a:lvl3pPr>
            <a:lvl4pPr marL="1728000" lvl="3" indent="-216000" algn="l" hangingPunct="1">
              <a:spcBef>
                <a:spcPts val="0"/>
              </a:spcBef>
              <a:spcAft>
                <a:spcPts val="567"/>
              </a:spcAft>
              <a:buSzPct val="75000"/>
              <a:buFont typeface="StarSymbol"/>
              <a:buChar char="–"/>
              <a:defRPr lang="en-US" sz="10300" b="0" i="0" u="none" strike="noStrike" kern="1200" spc="0">
                <a:ln>
                  <a:noFill/>
                </a:ln>
                <a:solidFill>
                  <a:srgbClr val="000000"/>
                </a:solidFill>
                <a:latin typeface="Calibri"/>
                <a:ea typeface="Microsoft YaHei" pitchFamily="2"/>
                <a:cs typeface="Mangal" pitchFamily="2"/>
              </a:defRPr>
            </a:lvl4pPr>
            <a:lvl5pPr marL="2160000" lvl="4"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Mangal" pitchFamily="2"/>
              </a:defRPr>
            </a:lvl5pPr>
            <a:lvl6pPr marL="2592000" lvl="5"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Mangal" pitchFamily="2"/>
              </a:defRPr>
            </a:lvl6pPr>
            <a:lvl7pPr marL="3024000" lvl="6"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Mangal" pitchFamily="2"/>
              </a:defRPr>
            </a:lvl7pPr>
            <a:lvl8pPr marL="3456000" lvl="7"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Mangal" pitchFamily="2"/>
              </a:defRPr>
            </a:lvl8pPr>
            <a:lvl9pPr marL="3887999" lvl="8"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Microsoft YaHei" pitchFamily="2"/>
                <a:cs typeface="Mangal"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ctr" rtl="0" hangingPunct="1">
        <a:spcBef>
          <a:spcPts val="0"/>
        </a:spcBef>
        <a:spcAft>
          <a:spcPts val="0"/>
        </a:spcAft>
        <a:buNone/>
        <a:tabLst/>
        <a:defRPr lang="en-US" sz="22600" b="0" i="0" u="none" strike="noStrike" kern="1200" spc="0">
          <a:ln>
            <a:noFill/>
          </a:ln>
          <a:solidFill>
            <a:srgbClr val="000000"/>
          </a:solidFill>
          <a:latin typeface="Calibri" pitchFamily="18"/>
          <a:ea typeface="Microsoft YaHei" pitchFamily="2"/>
          <a:cs typeface="Mangal" pitchFamily="2"/>
        </a:defRPr>
      </a:lvl1pPr>
    </p:titleStyle>
    <p:bodyStyle>
      <a:lvl1pPr algn="l" rtl="0" hangingPunct="1">
        <a:spcBef>
          <a:spcPts val="0"/>
        </a:spcBef>
        <a:spcAft>
          <a:spcPts val="1417"/>
        </a:spcAft>
        <a:tabLst/>
        <a:defRPr lang="en-US" sz="16500" b="0" i="0" u="none" strike="noStrike" kern="1200" spc="0">
          <a:ln>
            <a:noFill/>
          </a:ln>
          <a:solidFill>
            <a:srgbClr val="000000"/>
          </a:solidFill>
          <a:latin typeface="Calibri" pitchFamily="18"/>
          <a:ea typeface="Microsoft YaHei" pitchFamily="2"/>
          <a:cs typeface="Mangal" pitchFamily="2"/>
        </a:defRPr>
      </a:lvl1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10.jp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jpg"/><Relationship Id="rId12" Type="http://schemas.openxmlformats.org/officeDocument/2006/relationships/image" Target="../media/image9.jp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jpg"/><Relationship Id="rId11" Type="http://schemas.openxmlformats.org/officeDocument/2006/relationships/image" Target="../media/image8.jpg"/><Relationship Id="rId5" Type="http://schemas.openxmlformats.org/officeDocument/2006/relationships/image" Target="../media/image2.jpg"/><Relationship Id="rId15" Type="http://schemas.openxmlformats.org/officeDocument/2006/relationships/image" Target="../media/image12.jpg"/><Relationship Id="rId10" Type="http://schemas.openxmlformats.org/officeDocument/2006/relationships/image" Target="../media/image7.jpg"/><Relationship Id="rId4" Type="http://schemas.openxmlformats.org/officeDocument/2006/relationships/hyperlink" Target="http://www.cse.ohio-state.edu/~crawfis/cse786/" TargetMode="External"/><Relationship Id="rId9" Type="http://schemas.openxmlformats.org/officeDocument/2006/relationships/image" Target="../media/image6.jpg"/><Relationship Id="rId1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extBox 2"/>
          <p:cNvSpPr/>
          <p:nvPr/>
        </p:nvSpPr>
        <p:spPr>
          <a:xfrm>
            <a:off x="10234800" y="939600"/>
            <a:ext cx="24290280" cy="237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1">
              <a:lnSpc>
                <a:spcPct val="100000"/>
              </a:lnSpc>
              <a:spcBef>
                <a:spcPts val="0"/>
              </a:spcBef>
              <a:spcAft>
                <a:spcPts val="0"/>
              </a:spcAft>
              <a:buNone/>
              <a:tabLst/>
              <a:defRPr sz="1800"/>
            </a:pPr>
            <a:r>
              <a:rPr lang="en-US" sz="15000" b="1" i="0" u="none" strike="noStrike" kern="1200" spc="0">
                <a:ln>
                  <a:noFill/>
                </a:ln>
                <a:solidFill>
                  <a:srgbClr val="000000"/>
                </a:solidFill>
                <a:latin typeface="Calibri" pitchFamily="18"/>
                <a:ea typeface="Microsoft YaHei" pitchFamily="2"/>
                <a:cs typeface="Mangal" pitchFamily="2"/>
              </a:rPr>
              <a:t>Z-Town User Tutorial</a:t>
            </a:r>
          </a:p>
        </p:txBody>
      </p:sp>
      <p:sp>
        <p:nvSpPr>
          <p:cNvPr id="3" name="TextBox 3"/>
          <p:cNvSpPr/>
          <p:nvPr/>
        </p:nvSpPr>
        <p:spPr>
          <a:xfrm>
            <a:off x="10607040" y="3516120"/>
            <a:ext cx="23225760" cy="237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1">
              <a:lnSpc>
                <a:spcPct val="100000"/>
              </a:lnSpc>
              <a:spcBef>
                <a:spcPts val="0"/>
              </a:spcBef>
              <a:spcAft>
                <a:spcPts val="0"/>
              </a:spcAft>
              <a:buNone/>
              <a:tabLst/>
              <a:defRPr sz="1800"/>
            </a:pPr>
            <a:r>
              <a:rPr lang="en-US" sz="7500" b="1" i="0" u="none" strike="noStrike" kern="1200" spc="0">
                <a:ln>
                  <a:noFill/>
                </a:ln>
                <a:solidFill>
                  <a:srgbClr val="000000"/>
                </a:solidFill>
                <a:latin typeface="Calibri" pitchFamily="18"/>
                <a:ea typeface="Microsoft YaHei" pitchFamily="2"/>
                <a:cs typeface="Mangal" pitchFamily="2"/>
              </a:rPr>
              <a:t>Cameron Jett, Ryan Southard, Drew Switzer, Ben Trivett</a:t>
            </a:r>
          </a:p>
        </p:txBody>
      </p:sp>
      <p:sp>
        <p:nvSpPr>
          <p:cNvPr id="4" name="TextBox 9"/>
          <p:cNvSpPr/>
          <p:nvPr/>
        </p:nvSpPr>
        <p:spPr>
          <a:xfrm>
            <a:off x="14892480" y="4832640"/>
            <a:ext cx="14920919" cy="176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1">
              <a:lnSpc>
                <a:spcPct val="100000"/>
              </a:lnSpc>
              <a:spcBef>
                <a:spcPts val="0"/>
              </a:spcBef>
              <a:spcAft>
                <a:spcPts val="0"/>
              </a:spcAft>
              <a:buNone/>
              <a:tabLst/>
              <a:defRPr sz="1800"/>
            </a:pPr>
            <a:r>
              <a:rPr lang="en-US" sz="5500" b="0" i="0" u="none" strike="noStrike" kern="1200" spc="0">
                <a:ln>
                  <a:noFill/>
                </a:ln>
                <a:solidFill>
                  <a:srgbClr val="000000"/>
                </a:solidFill>
                <a:latin typeface="Calibri" pitchFamily="18"/>
                <a:ea typeface="Microsoft YaHei" pitchFamily="2"/>
                <a:cs typeface="Mangal" pitchFamily="2"/>
              </a:rPr>
              <a:t>Department of Computer Science and Engineering</a:t>
            </a:r>
          </a:p>
          <a:p>
            <a:pPr marL="0" marR="0" lvl="0" indent="0" algn="ctr" rtl="0" hangingPunct="1">
              <a:lnSpc>
                <a:spcPct val="100000"/>
              </a:lnSpc>
              <a:spcBef>
                <a:spcPts val="0"/>
              </a:spcBef>
              <a:spcAft>
                <a:spcPts val="0"/>
              </a:spcAft>
              <a:buNone/>
              <a:tabLst/>
              <a:defRPr sz="1800"/>
            </a:pPr>
            <a:r>
              <a:rPr lang="en-US" sz="5500" b="0" i="0" u="none" strike="noStrike" kern="1200" spc="0">
                <a:ln>
                  <a:noFill/>
                </a:ln>
                <a:solidFill>
                  <a:srgbClr val="000000"/>
                </a:solidFill>
                <a:latin typeface="Calibri" pitchFamily="18"/>
                <a:ea typeface="Microsoft YaHei" pitchFamily="2"/>
                <a:cs typeface="Mangal" pitchFamily="2"/>
              </a:rPr>
              <a:t>The Ohio State University</a:t>
            </a:r>
          </a:p>
        </p:txBody>
      </p:sp>
      <p:pic>
        <p:nvPicPr>
          <p:cNvPr id="5" name="Picture 10"/>
          <p:cNvPicPr>
            <a:picLocks noChangeAspect="1"/>
          </p:cNvPicPr>
          <p:nvPr/>
        </p:nvPicPr>
        <p:blipFill>
          <a:blip r:embed="rId3">
            <a:lum/>
            <a:alphaModFix/>
          </a:blip>
          <a:srcRect/>
          <a:stretch>
            <a:fillRect/>
          </a:stretch>
        </p:blipFill>
        <p:spPr>
          <a:xfrm>
            <a:off x="0" y="201240"/>
            <a:ext cx="43890840" cy="1231560"/>
          </a:xfrm>
          <a:prstGeom prst="rect">
            <a:avLst/>
          </a:prstGeom>
          <a:noFill/>
          <a:ln>
            <a:noFill/>
          </a:ln>
        </p:spPr>
      </p:pic>
      <p:sp>
        <p:nvSpPr>
          <p:cNvPr id="6" name="TextBox 17"/>
          <p:cNvSpPr/>
          <p:nvPr/>
        </p:nvSpPr>
        <p:spPr>
          <a:xfrm>
            <a:off x="15379560" y="7246080"/>
            <a:ext cx="11066040" cy="294584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2800"/>
            </a:pPr>
            <a:r>
              <a:rPr lang="en-US" sz="6000" b="1" i="0" u="none" strike="noStrike" kern="1200" spc="0" dirty="0">
                <a:ln>
                  <a:noFill/>
                </a:ln>
                <a:solidFill>
                  <a:srgbClr val="000000"/>
                </a:solidFill>
                <a:latin typeface="Calibri" pitchFamily="18"/>
                <a:ea typeface="Microsoft YaHei" pitchFamily="2"/>
                <a:cs typeface="Mangal" pitchFamily="2"/>
              </a:rPr>
              <a:t>Main Menu</a:t>
            </a: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After starting the game and watching the beginning splash screens, you will be at the Main Menu. From here you can start a new game by clicking the “New Game” button. It takes some</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time to start a new game, so do not terminate the application if it appears to take a long time starting a new game. Clicking on the “Options” button will display the controls for the game, some game information, and the game objective. Clicking on the “Credits” button </a:t>
            </a:r>
            <a:r>
              <a:rPr lang="en-US" sz="2200" b="0" i="0" u="none" strike="noStrike" kern="1200" spc="0" dirty="0" smtClean="0">
                <a:ln>
                  <a:noFill/>
                </a:ln>
                <a:solidFill>
                  <a:srgbClr val="000000"/>
                </a:solidFill>
                <a:latin typeface="Calibri" pitchFamily="18"/>
                <a:ea typeface="Microsoft YaHei" pitchFamily="2"/>
                <a:cs typeface="Mangal" pitchFamily="2"/>
              </a:rPr>
              <a:t>will display the credits for the </a:t>
            </a:r>
            <a:r>
              <a:rPr lang="en-US" sz="2200" b="0" i="0" u="none" strike="noStrike" kern="1200" spc="0" dirty="0">
                <a:ln>
                  <a:noFill/>
                </a:ln>
                <a:solidFill>
                  <a:srgbClr val="000000"/>
                </a:solidFill>
                <a:latin typeface="Calibri" pitchFamily="18"/>
                <a:ea typeface="Microsoft YaHei" pitchFamily="2"/>
                <a:cs typeface="Mangal" pitchFamily="2"/>
              </a:rPr>
              <a:t>game. Clicking on the “Quit” button will exit the </a:t>
            </a:r>
            <a:r>
              <a:rPr lang="en-US" sz="2200" b="0" i="0" u="none" strike="noStrike" kern="1200" spc="0" dirty="0" smtClean="0">
                <a:ln>
                  <a:noFill/>
                </a:ln>
                <a:solidFill>
                  <a:srgbClr val="000000"/>
                </a:solidFill>
                <a:latin typeface="Calibri" pitchFamily="18"/>
                <a:ea typeface="Microsoft YaHei" pitchFamily="2"/>
                <a:cs typeface="Mangal" pitchFamily="2"/>
              </a:rPr>
              <a:t>application.</a:t>
            </a: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ctr" rtl="0" hangingPunct="1">
              <a:lnSpc>
                <a:spcPct val="100000"/>
              </a:lnSpc>
              <a:spcBef>
                <a:spcPts val="0"/>
              </a:spcBef>
              <a:spcAft>
                <a:spcPts val="0"/>
              </a:spcAft>
              <a:buNone/>
              <a:tabLst/>
              <a:defRPr sz="1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ctr" rtl="0" hangingPunct="1">
              <a:lnSpc>
                <a:spcPct val="100000"/>
              </a:lnSpc>
              <a:spcBef>
                <a:spcPts val="0"/>
              </a:spcBef>
              <a:spcAft>
                <a:spcPts val="0"/>
              </a:spcAft>
              <a:buNone/>
              <a:tabLst/>
              <a:defRPr sz="1800"/>
            </a:pPr>
            <a:r>
              <a:rPr lang="en-US" sz="2200" b="0" i="0" u="none" strike="noStrike" kern="1200" spc="0" dirty="0">
                <a:ln>
                  <a:noFill/>
                </a:ln>
                <a:solidFill>
                  <a:srgbClr val="000000"/>
                </a:solidFill>
                <a:latin typeface="Calibri" pitchFamily="18"/>
                <a:ea typeface="Microsoft YaHei" pitchFamily="2"/>
                <a:cs typeface="Mangal" pitchFamily="2"/>
              </a:rPr>
              <a:t>Figure 3: Menu Screen</a:t>
            </a:r>
          </a:p>
          <a:p>
            <a:pPr marL="0" marR="0" lvl="0" indent="0" algn="ctr" rtl="0" hangingPunct="1">
              <a:lnSpc>
                <a:spcPct val="100000"/>
              </a:lnSpc>
              <a:spcBef>
                <a:spcPts val="0"/>
              </a:spcBef>
              <a:spcAft>
                <a:spcPts val="0"/>
              </a:spcAft>
              <a:buNone/>
              <a:tabLst/>
              <a:defRPr sz="1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6000" b="1" i="0" u="none" strike="noStrike" kern="1200" spc="0" dirty="0">
                <a:ln>
                  <a:noFill/>
                </a:ln>
                <a:solidFill>
                  <a:srgbClr val="000000"/>
                </a:solidFill>
                <a:latin typeface="Calibri" pitchFamily="18"/>
                <a:ea typeface="Microsoft YaHei" pitchFamily="2"/>
                <a:cs typeface="Mangal" pitchFamily="2"/>
              </a:rPr>
              <a:t>Tower Defense Items</a:t>
            </a:r>
          </a:p>
          <a:p>
            <a:pPr marL="0" marR="0" lvl="0" indent="0" algn="l" rtl="0" hangingPunct="1">
              <a:lnSpc>
                <a:spcPct val="100000"/>
              </a:lnSpc>
              <a:spcBef>
                <a:spcPts val="0"/>
              </a:spcBef>
              <a:spcAft>
                <a:spcPts val="0"/>
              </a:spcAft>
              <a:buNone/>
              <a:tabLst/>
              <a:defRPr sz="1800"/>
            </a:pPr>
            <a:endParaRPr lang="en-US" sz="2200" b="1"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2200" b="0" i="0" u="none" strike="noStrike" kern="1200" spc="0" dirty="0">
                <a:ln>
                  <a:noFill/>
                </a:ln>
                <a:solidFill>
                  <a:srgbClr val="000000"/>
                </a:solidFill>
                <a:latin typeface="Calibri" pitchFamily="18"/>
                <a:ea typeface="Microsoft YaHei" pitchFamily="2"/>
                <a:cs typeface="Mangal" pitchFamily="2"/>
              </a:rPr>
              <a:t>Tower Defense items are an important part to the Z-Town game play. They will play a big part in aiding the player in surviving the zombie horde each night. Tower Defense items are occasionally dropped by zombies, and they can also be found hidden in indoor levels that are throughout the Z-Town city</a:t>
            </a:r>
            <a:r>
              <a:rPr lang="en-US" sz="2200" b="0" i="0" u="none" strike="noStrike" kern="1200" spc="0" dirty="0" smtClean="0">
                <a:ln>
                  <a:noFill/>
                </a:ln>
                <a:solidFill>
                  <a:srgbClr val="000000"/>
                </a:solidFill>
                <a:latin typeface="Calibri" pitchFamily="18"/>
                <a:ea typeface="Microsoft YaHei" pitchFamily="2"/>
                <a:cs typeface="Mangal" pitchFamily="2"/>
              </a:rPr>
              <a:t>.</a:t>
            </a:r>
          </a:p>
          <a:p>
            <a:pPr marL="0" marR="0" lvl="0" indent="0" algn="l" rtl="0" hangingPunct="1">
              <a:lnSpc>
                <a:spcPct val="100000"/>
              </a:lnSpc>
              <a:spcBef>
                <a:spcPts val="0"/>
              </a:spcBef>
              <a:spcAft>
                <a:spcPts val="0"/>
              </a:spcAft>
              <a:buNone/>
              <a:tabLst/>
              <a:defRPr sz="1800"/>
            </a:pPr>
            <a:endParaRPr lang="en-US" sz="2200" b="0" i="0" u="none" strike="noStrike" kern="1200" spc="0" dirty="0">
              <a:ln>
                <a:noFill/>
              </a:ln>
              <a:solidFill>
                <a:srgbClr val="000000"/>
              </a:solidFill>
              <a:latin typeface="Calibri" pitchFamily="18"/>
              <a:ea typeface="Microsoft YaHei" pitchFamily="2"/>
              <a:cs typeface="Mangal" pitchFamily="2"/>
            </a:endParaRPr>
          </a:p>
          <a:p>
            <a:pPr marL="2743200" marR="0" lvl="0" indent="0" algn="l" rtl="0" hangingPunct="1">
              <a:lnSpc>
                <a:spcPct val="100000"/>
              </a:lnSpc>
              <a:spcBef>
                <a:spcPts val="0"/>
              </a:spcBef>
              <a:buNone/>
              <a:tabLst/>
              <a:defRPr sz="1800"/>
            </a:pPr>
            <a:r>
              <a:rPr lang="en-US" sz="2200" b="0" i="0" u="none" strike="noStrike" kern="1200" spc="0" dirty="0" smtClean="0">
                <a:ln>
                  <a:noFill/>
                </a:ln>
                <a:solidFill>
                  <a:srgbClr val="000000"/>
                </a:solidFill>
                <a:latin typeface="Calibri" pitchFamily="18"/>
                <a:ea typeface="Microsoft YaHei" pitchFamily="2"/>
                <a:cs typeface="Mangal" pitchFamily="2"/>
              </a:rPr>
              <a:t>Exploding </a:t>
            </a:r>
            <a:r>
              <a:rPr lang="en-US" sz="2200" b="0" i="0" u="none" strike="noStrike" kern="1200" spc="0" dirty="0">
                <a:ln>
                  <a:noFill/>
                </a:ln>
                <a:solidFill>
                  <a:srgbClr val="000000"/>
                </a:solidFill>
                <a:latin typeface="Calibri" pitchFamily="18"/>
                <a:ea typeface="Microsoft YaHei" pitchFamily="2"/>
                <a:cs typeface="Mangal" pitchFamily="2"/>
              </a:rPr>
              <a:t>Barrel: Exploding barrels can be place anywhere in the </a:t>
            </a:r>
            <a:r>
              <a:rPr lang="en-US" sz="2200" b="0" i="0" u="none" strike="noStrike" kern="1200" spc="0" dirty="0" smtClean="0">
                <a:ln>
                  <a:noFill/>
                </a:ln>
                <a:solidFill>
                  <a:srgbClr val="000000"/>
                </a:solidFill>
                <a:latin typeface="Calibri" pitchFamily="18"/>
                <a:ea typeface="Microsoft YaHei" pitchFamily="2"/>
                <a:cs typeface="Mangal" pitchFamily="2"/>
              </a:rPr>
              <a:t>city. After </a:t>
            </a:r>
            <a:r>
              <a:rPr lang="en-US" sz="2200" b="0" i="0" u="none" strike="noStrike" kern="1200" spc="0" dirty="0">
                <a:ln>
                  <a:noFill/>
                </a:ln>
                <a:solidFill>
                  <a:srgbClr val="000000"/>
                </a:solidFill>
                <a:latin typeface="Calibri" pitchFamily="18"/>
                <a:ea typeface="Microsoft YaHei" pitchFamily="2"/>
                <a:cs typeface="Mangal" pitchFamily="2"/>
              </a:rPr>
              <a:t>placing an exploding barrel, the player can shoot the barrel </a:t>
            </a:r>
            <a:r>
              <a:rPr lang="en-US" sz="2200" b="0" i="0" u="none" strike="noStrike" kern="1200" spc="0" dirty="0" smtClean="0">
                <a:ln>
                  <a:noFill/>
                </a:ln>
                <a:solidFill>
                  <a:srgbClr val="000000"/>
                </a:solidFill>
                <a:latin typeface="Calibri" pitchFamily="18"/>
                <a:ea typeface="Microsoft YaHei" pitchFamily="2"/>
                <a:cs typeface="Mangal" pitchFamily="2"/>
              </a:rPr>
              <a:t>to cause </a:t>
            </a:r>
            <a:r>
              <a:rPr lang="en-US" sz="2200" b="0" i="0" u="none" strike="noStrike" kern="1200" spc="0" dirty="0">
                <a:ln>
                  <a:noFill/>
                </a:ln>
                <a:solidFill>
                  <a:srgbClr val="000000"/>
                </a:solidFill>
                <a:latin typeface="Calibri" pitchFamily="18"/>
                <a:ea typeface="Microsoft YaHei" pitchFamily="2"/>
                <a:cs typeface="Mangal" pitchFamily="2"/>
              </a:rPr>
              <a:t>an explosion that is fatal to zombies near the explosion.</a:t>
            </a:r>
          </a:p>
          <a:p>
            <a:pPr marL="2743200" marR="0" lvl="0" indent="0" algn="l" rtl="0" hangingPunct="1">
              <a:lnSpc>
                <a:spcPct val="100000"/>
              </a:lnSpc>
              <a:spcBef>
                <a:spcPts val="0"/>
              </a:spcBef>
              <a:buNone/>
              <a:tabLst/>
              <a:defRPr sz="1800"/>
            </a:pPr>
            <a:endParaRPr lang="en-US" sz="2200" dirty="0" smtClean="0">
              <a:solidFill>
                <a:srgbClr val="000000"/>
              </a:solidFill>
              <a:latin typeface="Calibri" pitchFamily="18"/>
              <a:ea typeface="Microsoft YaHei" pitchFamily="2"/>
              <a:cs typeface="Mangal" pitchFamily="2"/>
            </a:endParaRPr>
          </a:p>
          <a:p>
            <a:pPr marL="2743200" marR="0" lvl="0" indent="0" algn="l" rtl="0" hangingPunct="1">
              <a:lnSpc>
                <a:spcPct val="100000"/>
              </a:lnSpc>
              <a:spcBef>
                <a:spcPts val="0"/>
              </a:spcBef>
              <a:buNone/>
              <a:tabLst/>
              <a:defRPr sz="1800"/>
            </a:pPr>
            <a:r>
              <a:rPr lang="en-US" sz="2200" b="0" i="0" u="none" strike="noStrike" kern="1200" spc="0" dirty="0" smtClean="0">
                <a:ln>
                  <a:noFill/>
                </a:ln>
                <a:solidFill>
                  <a:srgbClr val="000000"/>
                </a:solidFill>
                <a:latin typeface="Calibri" pitchFamily="18"/>
                <a:ea typeface="Microsoft YaHei" pitchFamily="2"/>
                <a:cs typeface="Mangal" pitchFamily="2"/>
              </a:rPr>
              <a:t>Oil </a:t>
            </a:r>
            <a:r>
              <a:rPr lang="en-US" sz="2200" b="0" i="0" u="none" strike="noStrike" kern="1200" spc="0" dirty="0">
                <a:ln>
                  <a:noFill/>
                </a:ln>
                <a:solidFill>
                  <a:srgbClr val="000000"/>
                </a:solidFill>
                <a:latin typeface="Calibri" pitchFamily="18"/>
                <a:ea typeface="Microsoft YaHei" pitchFamily="2"/>
                <a:cs typeface="Mangal" pitchFamily="2"/>
              </a:rPr>
              <a:t>Slick: Find these gas cans to lay down an oil slick anywhere in </a:t>
            </a:r>
            <a:r>
              <a:rPr lang="en-US" sz="2200" b="0" i="0" u="none" strike="noStrike" kern="1200" spc="0" dirty="0" smtClean="0">
                <a:ln>
                  <a:noFill/>
                </a:ln>
                <a:solidFill>
                  <a:srgbClr val="000000"/>
                </a:solidFill>
                <a:latin typeface="Calibri" pitchFamily="18"/>
                <a:ea typeface="Microsoft YaHei" pitchFamily="2"/>
                <a:cs typeface="Mangal" pitchFamily="2"/>
              </a:rPr>
              <a:t>the city</a:t>
            </a:r>
            <a:r>
              <a:rPr lang="en-US" sz="2200" b="0" i="0" u="none" strike="noStrike" kern="1200" spc="0" dirty="0">
                <a:ln>
                  <a:noFill/>
                </a:ln>
                <a:solidFill>
                  <a:srgbClr val="000000"/>
                </a:solidFill>
                <a:latin typeface="Calibri" pitchFamily="18"/>
                <a:ea typeface="Microsoft YaHei" pitchFamily="2"/>
                <a:cs typeface="Mangal" pitchFamily="2"/>
              </a:rPr>
              <a:t>. Zombies will slow down as they run through the oil, and the oil </a:t>
            </a:r>
            <a:r>
              <a:rPr lang="en-US" sz="2200" b="0" i="0" u="none" strike="noStrike" kern="1200" spc="0" dirty="0" smtClean="0">
                <a:ln>
                  <a:noFill/>
                </a:ln>
                <a:solidFill>
                  <a:srgbClr val="000000"/>
                </a:solidFill>
                <a:latin typeface="Calibri" pitchFamily="18"/>
                <a:ea typeface="Microsoft YaHei" pitchFamily="2"/>
                <a:cs typeface="Mangal" pitchFamily="2"/>
              </a:rPr>
              <a:t>can be </a:t>
            </a:r>
            <a:r>
              <a:rPr lang="en-US" sz="2200" b="0" i="0" u="none" strike="noStrike" kern="1200" spc="0" dirty="0">
                <a:ln>
                  <a:noFill/>
                </a:ln>
                <a:solidFill>
                  <a:srgbClr val="000000"/>
                </a:solidFill>
                <a:latin typeface="Calibri" pitchFamily="18"/>
                <a:ea typeface="Microsoft YaHei" pitchFamily="2"/>
                <a:cs typeface="Mangal" pitchFamily="2"/>
              </a:rPr>
              <a:t>lit on fire by left clicking to burn zombies standing in the flames.</a:t>
            </a:r>
          </a:p>
          <a:p>
            <a:pPr marL="2743200" marR="0" lvl="0" indent="0" algn="l" rtl="0" hangingPunct="1">
              <a:lnSpc>
                <a:spcPct val="100000"/>
              </a:lnSpc>
              <a:spcBef>
                <a:spcPts val="0"/>
              </a:spcBef>
              <a:buNone/>
              <a:tabLst/>
              <a:defRPr sz="1800"/>
            </a:pPr>
            <a:endParaRPr lang="en-US" sz="2200" b="0" i="0" u="none" strike="noStrike" kern="1200" spc="0" dirty="0" smtClean="0">
              <a:ln>
                <a:noFill/>
              </a:ln>
              <a:solidFill>
                <a:srgbClr val="000000"/>
              </a:solidFill>
              <a:latin typeface="Calibri" pitchFamily="18"/>
              <a:ea typeface="Microsoft YaHei" pitchFamily="2"/>
              <a:cs typeface="Mangal" pitchFamily="2"/>
            </a:endParaRPr>
          </a:p>
          <a:p>
            <a:pPr marL="2743200" marR="0" lvl="0" indent="0" algn="l" rtl="0" hangingPunct="1">
              <a:lnSpc>
                <a:spcPct val="100000"/>
              </a:lnSpc>
              <a:spcBef>
                <a:spcPts val="0"/>
              </a:spcBef>
              <a:buNone/>
              <a:tabLst/>
              <a:defRPr sz="1800"/>
            </a:pPr>
            <a:r>
              <a:rPr lang="en-US" sz="2200" b="0" i="0" u="none" strike="noStrike" kern="1200" spc="0" dirty="0" smtClean="0">
                <a:ln>
                  <a:noFill/>
                </a:ln>
                <a:solidFill>
                  <a:srgbClr val="000000"/>
                </a:solidFill>
                <a:latin typeface="Calibri" pitchFamily="18"/>
                <a:ea typeface="Microsoft YaHei" pitchFamily="2"/>
                <a:cs typeface="Mangal" pitchFamily="2"/>
              </a:rPr>
              <a:t>Wall</a:t>
            </a:r>
            <a:r>
              <a:rPr lang="en-US" sz="2200" b="0" i="0" u="none" strike="noStrike" kern="1200" spc="0" dirty="0">
                <a:ln>
                  <a:noFill/>
                </a:ln>
                <a:solidFill>
                  <a:srgbClr val="000000"/>
                </a:solidFill>
                <a:latin typeface="Calibri" pitchFamily="18"/>
                <a:ea typeface="Microsoft YaHei" pitchFamily="2"/>
                <a:cs typeface="Mangal" pitchFamily="2"/>
              </a:rPr>
              <a:t>: Walls can be used to create a barrier between you and </a:t>
            </a:r>
            <a:r>
              <a:rPr lang="en-US" sz="2200" b="0" i="0" u="none" strike="noStrike" kern="1200" spc="0" dirty="0" smtClean="0">
                <a:ln>
                  <a:noFill/>
                </a:ln>
                <a:solidFill>
                  <a:srgbClr val="000000"/>
                </a:solidFill>
                <a:latin typeface="Calibri" pitchFamily="18"/>
                <a:ea typeface="Microsoft YaHei" pitchFamily="2"/>
                <a:cs typeface="Mangal" pitchFamily="2"/>
              </a:rPr>
              <a:t>the zombies</a:t>
            </a:r>
            <a:r>
              <a:rPr lang="en-US" sz="2200" b="0" i="0" u="none" strike="noStrike" kern="1200" spc="0" dirty="0">
                <a:ln>
                  <a:noFill/>
                </a:ln>
                <a:solidFill>
                  <a:srgbClr val="000000"/>
                </a:solidFill>
                <a:latin typeface="Calibri" pitchFamily="18"/>
                <a:ea typeface="Microsoft YaHei" pitchFamily="2"/>
                <a:cs typeface="Mangal" pitchFamily="2"/>
              </a:rPr>
              <a:t>. Be careful though because these zombies will tear </a:t>
            </a:r>
            <a:r>
              <a:rPr lang="en-US" sz="2200" b="0" i="0" u="none" strike="noStrike" kern="1200" spc="0" dirty="0" smtClean="0">
                <a:ln>
                  <a:noFill/>
                </a:ln>
                <a:solidFill>
                  <a:srgbClr val="000000"/>
                </a:solidFill>
                <a:latin typeface="Calibri" pitchFamily="18"/>
                <a:ea typeface="Microsoft YaHei" pitchFamily="2"/>
                <a:cs typeface="Mangal" pitchFamily="2"/>
              </a:rPr>
              <a:t>through these </a:t>
            </a:r>
            <a:r>
              <a:rPr lang="en-US" sz="2200" b="0" i="0" u="none" strike="noStrike" kern="1200" spc="0" dirty="0">
                <a:ln>
                  <a:noFill/>
                </a:ln>
                <a:solidFill>
                  <a:srgbClr val="000000"/>
                </a:solidFill>
                <a:latin typeface="Calibri" pitchFamily="18"/>
                <a:ea typeface="Microsoft YaHei" pitchFamily="2"/>
                <a:cs typeface="Mangal" pitchFamily="2"/>
              </a:rPr>
              <a:t>fences given enough time.</a:t>
            </a:r>
          </a:p>
          <a:p>
            <a:pPr marL="2743200" marR="0" lvl="0" indent="0" algn="l" rtl="0" hangingPunct="1">
              <a:lnSpc>
                <a:spcPct val="100000"/>
              </a:lnSpc>
              <a:spcBef>
                <a:spcPts val="0"/>
              </a:spcBef>
              <a:buNone/>
              <a:tabLst/>
              <a:defRPr sz="1800"/>
            </a:pPr>
            <a:endParaRPr lang="en-US" sz="2200" b="0" i="0" u="none" strike="noStrike" kern="1200" spc="0" dirty="0">
              <a:ln>
                <a:noFill/>
              </a:ln>
              <a:solidFill>
                <a:srgbClr val="000000"/>
              </a:solidFill>
              <a:latin typeface="Calibri" pitchFamily="18"/>
              <a:ea typeface="Microsoft YaHei" pitchFamily="2"/>
              <a:cs typeface="Mangal" pitchFamily="2"/>
            </a:endParaRPr>
          </a:p>
          <a:p>
            <a:pPr marL="2743200" marR="0" lvl="0" indent="0" algn="l" rtl="0" hangingPunct="1">
              <a:lnSpc>
                <a:spcPct val="100000"/>
              </a:lnSpc>
              <a:spcBef>
                <a:spcPts val="0"/>
              </a:spcBef>
              <a:buNone/>
              <a:tabLst/>
              <a:defRPr sz="1800"/>
            </a:pPr>
            <a:r>
              <a:rPr lang="en-US" sz="2200" b="0" i="0" u="none" strike="noStrike" kern="1200" spc="0" dirty="0" smtClean="0">
                <a:ln>
                  <a:noFill/>
                </a:ln>
                <a:solidFill>
                  <a:srgbClr val="000000"/>
                </a:solidFill>
                <a:latin typeface="Calibri" pitchFamily="18"/>
                <a:ea typeface="Microsoft YaHei" pitchFamily="2"/>
                <a:cs typeface="Mangal" pitchFamily="2"/>
              </a:rPr>
              <a:t>Decoy</a:t>
            </a:r>
            <a:r>
              <a:rPr lang="en-US" sz="2200" b="0" i="0" u="none" strike="noStrike" kern="1200" spc="0" dirty="0">
                <a:ln>
                  <a:noFill/>
                </a:ln>
                <a:solidFill>
                  <a:srgbClr val="000000"/>
                </a:solidFill>
                <a:latin typeface="Calibri" pitchFamily="18"/>
                <a:ea typeface="Microsoft YaHei" pitchFamily="2"/>
                <a:cs typeface="Mangal" pitchFamily="2"/>
              </a:rPr>
              <a:t>: Decoys are good at attracting zombies. Use decoys as </a:t>
            </a:r>
            <a:r>
              <a:rPr lang="en-US" sz="2200" b="0" i="0" u="none" strike="noStrike" kern="1200" spc="0" dirty="0" smtClean="0">
                <a:ln>
                  <a:noFill/>
                </a:ln>
                <a:solidFill>
                  <a:srgbClr val="000000"/>
                </a:solidFill>
                <a:latin typeface="Calibri" pitchFamily="18"/>
                <a:ea typeface="Microsoft YaHei" pitchFamily="2"/>
                <a:cs typeface="Mangal" pitchFamily="2"/>
              </a:rPr>
              <a:t>a distraction </a:t>
            </a:r>
            <a:r>
              <a:rPr lang="en-US" sz="2200" b="0" i="0" u="none" strike="noStrike" kern="1200" spc="0" dirty="0">
                <a:ln>
                  <a:noFill/>
                </a:ln>
                <a:solidFill>
                  <a:srgbClr val="000000"/>
                </a:solidFill>
                <a:latin typeface="Calibri" pitchFamily="18"/>
                <a:ea typeface="Microsoft YaHei" pitchFamily="2"/>
                <a:cs typeface="Mangal" pitchFamily="2"/>
              </a:rPr>
              <a:t>to give you time to escape a horde of zombies, or </a:t>
            </a:r>
            <a:r>
              <a:rPr lang="en-US" sz="2200" b="0" i="0" u="none" strike="noStrike" kern="1200" spc="0" dirty="0" smtClean="0">
                <a:ln>
                  <a:noFill/>
                </a:ln>
                <a:solidFill>
                  <a:srgbClr val="000000"/>
                </a:solidFill>
                <a:latin typeface="Calibri" pitchFamily="18"/>
                <a:ea typeface="Microsoft YaHei" pitchFamily="2"/>
                <a:cs typeface="Mangal" pitchFamily="2"/>
              </a:rPr>
              <a:t>place them </a:t>
            </a:r>
            <a:r>
              <a:rPr lang="en-US" sz="2200" b="0" i="0" u="none" strike="noStrike" kern="1200" spc="0" dirty="0">
                <a:ln>
                  <a:noFill/>
                </a:ln>
                <a:solidFill>
                  <a:srgbClr val="000000"/>
                </a:solidFill>
                <a:latin typeface="Calibri" pitchFamily="18"/>
                <a:ea typeface="Microsoft YaHei" pitchFamily="2"/>
                <a:cs typeface="Mangal" pitchFamily="2"/>
              </a:rPr>
              <a:t>next to exploding barrels to maximize exploding barrel damage.</a:t>
            </a:r>
          </a:p>
          <a:p>
            <a:pPr marL="2743200" marR="0" lvl="0" indent="0" algn="l" rtl="0" hangingPunct="1">
              <a:lnSpc>
                <a:spcPct val="100000"/>
              </a:lnSpc>
              <a:spcBef>
                <a:spcPts val="0"/>
              </a:spcBef>
              <a:buNone/>
              <a:tabLst/>
              <a:defRPr sz="1800"/>
            </a:pPr>
            <a:endParaRPr lang="en-US" sz="2200" dirty="0">
              <a:solidFill>
                <a:srgbClr val="000000"/>
              </a:solidFill>
              <a:latin typeface="Calibri" pitchFamily="18"/>
              <a:ea typeface="Microsoft YaHei" pitchFamily="2"/>
              <a:cs typeface="Mangal" pitchFamily="2"/>
            </a:endParaRPr>
          </a:p>
          <a:p>
            <a:pPr marL="2743200" marR="0" lvl="0" indent="0" algn="l" rtl="0" hangingPunct="1">
              <a:lnSpc>
                <a:spcPct val="100000"/>
              </a:lnSpc>
              <a:spcBef>
                <a:spcPts val="0"/>
              </a:spcBef>
              <a:buNone/>
              <a:tabLst/>
              <a:defRPr sz="1800"/>
            </a:pPr>
            <a:r>
              <a:rPr lang="en-US" sz="2200" b="0" i="0" u="none" strike="noStrike" kern="1200" spc="0" dirty="0" smtClean="0">
                <a:ln>
                  <a:noFill/>
                </a:ln>
                <a:solidFill>
                  <a:srgbClr val="000000"/>
                </a:solidFill>
                <a:latin typeface="Calibri" pitchFamily="18"/>
                <a:ea typeface="Microsoft YaHei" pitchFamily="2"/>
                <a:cs typeface="Mangal" pitchFamily="2"/>
              </a:rPr>
              <a:t>Turret</a:t>
            </a:r>
            <a:r>
              <a:rPr lang="en-US" sz="2200" b="0" i="0" u="none" strike="noStrike" kern="1200" spc="0" dirty="0">
                <a:ln>
                  <a:noFill/>
                </a:ln>
                <a:solidFill>
                  <a:srgbClr val="000000"/>
                </a:solidFill>
                <a:latin typeface="Calibri" pitchFamily="18"/>
                <a:ea typeface="Microsoft YaHei" pitchFamily="2"/>
                <a:cs typeface="Mangal" pitchFamily="2"/>
              </a:rPr>
              <a:t>: Turrets are the most useful item in fighting zombies. </a:t>
            </a:r>
            <a:r>
              <a:rPr lang="en-US" sz="2200" b="0" i="0" u="none" strike="noStrike" kern="1200" spc="0" dirty="0" smtClean="0">
                <a:ln>
                  <a:noFill/>
                </a:ln>
                <a:solidFill>
                  <a:srgbClr val="000000"/>
                </a:solidFill>
                <a:latin typeface="Calibri" pitchFamily="18"/>
                <a:ea typeface="Microsoft YaHei" pitchFamily="2"/>
                <a:cs typeface="Mangal" pitchFamily="2"/>
              </a:rPr>
              <a:t>These turrets </a:t>
            </a:r>
            <a:r>
              <a:rPr lang="en-US" sz="2200" b="0" i="0" u="none" strike="noStrike" kern="1200" spc="0" dirty="0">
                <a:ln>
                  <a:noFill/>
                </a:ln>
                <a:solidFill>
                  <a:srgbClr val="000000"/>
                </a:solidFill>
                <a:latin typeface="Calibri" pitchFamily="18"/>
                <a:ea typeface="Microsoft YaHei" pitchFamily="2"/>
                <a:cs typeface="Mangal" pitchFamily="2"/>
              </a:rPr>
              <a:t>will fire at zombies automatically, but you must have a </a:t>
            </a:r>
            <a:r>
              <a:rPr lang="en-US" sz="2200" b="0" i="0" u="none" strike="noStrike" kern="1200" spc="0" dirty="0" smtClean="0">
                <a:ln>
                  <a:noFill/>
                </a:ln>
                <a:solidFill>
                  <a:srgbClr val="000000"/>
                </a:solidFill>
                <a:latin typeface="Calibri" pitchFamily="18"/>
                <a:ea typeface="Microsoft YaHei" pitchFamily="2"/>
                <a:cs typeface="Mangal" pitchFamily="2"/>
              </a:rPr>
              <a:t>survivor to </a:t>
            </a:r>
            <a:r>
              <a:rPr lang="en-US" sz="2200" b="0" i="0" u="none" strike="noStrike" kern="1200" spc="0" dirty="0">
                <a:ln>
                  <a:noFill/>
                </a:ln>
                <a:solidFill>
                  <a:srgbClr val="000000"/>
                </a:solidFill>
                <a:latin typeface="Calibri" pitchFamily="18"/>
                <a:ea typeface="Microsoft YaHei" pitchFamily="2"/>
                <a:cs typeface="Mangal" pitchFamily="2"/>
              </a:rPr>
              <a:t>man each turret. Turrets can only be placed at the home base.</a:t>
            </a:r>
          </a:p>
          <a:p>
            <a:pPr marL="2743200" marR="0" lvl="0" indent="0" algn="l" rtl="0" hangingPunct="1">
              <a:lnSpc>
                <a:spcPct val="100000"/>
              </a:lnSpc>
              <a:spcBef>
                <a:spcPts val="0"/>
              </a:spcBef>
              <a:buNone/>
              <a:tabLst/>
              <a:defRPr sz="1800"/>
            </a:pPr>
            <a:endParaRPr lang="en-US" sz="2200" b="0" i="0" u="none" strike="noStrike" kern="1200" spc="0" dirty="0" smtClean="0">
              <a:ln>
                <a:noFill/>
              </a:ln>
              <a:solidFill>
                <a:srgbClr val="000000"/>
              </a:solidFill>
              <a:latin typeface="Calibri" pitchFamily="18"/>
              <a:ea typeface="Microsoft YaHei" pitchFamily="2"/>
              <a:cs typeface="Mangal" pitchFamily="2"/>
            </a:endParaRPr>
          </a:p>
          <a:p>
            <a:pPr marL="2743200" marR="0" lvl="0" indent="0" algn="l" rtl="0" hangingPunct="1">
              <a:lnSpc>
                <a:spcPct val="100000"/>
              </a:lnSpc>
              <a:spcBef>
                <a:spcPts val="0"/>
              </a:spcBef>
              <a:buNone/>
              <a:tabLst/>
              <a:defRPr sz="1800"/>
            </a:pPr>
            <a:r>
              <a:rPr lang="en-US" sz="2200" b="0" i="0" u="none" strike="noStrike" kern="1200" spc="0" dirty="0" smtClean="0">
                <a:ln>
                  <a:noFill/>
                </a:ln>
                <a:solidFill>
                  <a:srgbClr val="000000"/>
                </a:solidFill>
                <a:latin typeface="Calibri" pitchFamily="18"/>
                <a:ea typeface="Microsoft YaHei" pitchFamily="2"/>
                <a:cs typeface="Mangal" pitchFamily="2"/>
              </a:rPr>
              <a:t>Nuke</a:t>
            </a:r>
            <a:r>
              <a:rPr lang="en-US" sz="2200" b="0" i="0" u="none" strike="noStrike" kern="1200" spc="0" dirty="0">
                <a:ln>
                  <a:noFill/>
                </a:ln>
                <a:solidFill>
                  <a:srgbClr val="000000"/>
                </a:solidFill>
                <a:latin typeface="Calibri" pitchFamily="18"/>
                <a:ea typeface="Microsoft YaHei" pitchFamily="2"/>
                <a:cs typeface="Mangal" pitchFamily="2"/>
              </a:rPr>
              <a:t>: The nuke can only be placed at the home base. Use the </a:t>
            </a:r>
            <a:r>
              <a:rPr lang="en-US" sz="2200" b="0" i="0" u="none" strike="noStrike" kern="1200" spc="0" dirty="0" smtClean="0">
                <a:ln>
                  <a:noFill/>
                </a:ln>
                <a:solidFill>
                  <a:srgbClr val="000000"/>
                </a:solidFill>
                <a:latin typeface="Calibri" pitchFamily="18"/>
                <a:ea typeface="Microsoft YaHei" pitchFamily="2"/>
                <a:cs typeface="Mangal" pitchFamily="2"/>
              </a:rPr>
              <a:t>nuke when </a:t>
            </a:r>
            <a:r>
              <a:rPr lang="en-US" sz="2200" b="0" i="0" u="none" strike="noStrike" kern="1200" spc="0" dirty="0">
                <a:ln>
                  <a:noFill/>
                </a:ln>
                <a:solidFill>
                  <a:srgbClr val="000000"/>
                </a:solidFill>
                <a:latin typeface="Calibri" pitchFamily="18"/>
                <a:ea typeface="Microsoft YaHei" pitchFamily="2"/>
                <a:cs typeface="Mangal" pitchFamily="2"/>
              </a:rPr>
              <a:t>the zombie hordes are too overwhelming, if you feel like its </a:t>
            </a:r>
            <a:r>
              <a:rPr lang="en-US" sz="2200" b="0" i="0" u="none" strike="noStrike" kern="1200" spc="0" dirty="0" smtClean="0">
                <a:ln>
                  <a:noFill/>
                </a:ln>
                <a:solidFill>
                  <a:srgbClr val="000000"/>
                </a:solidFill>
                <a:latin typeface="Calibri" pitchFamily="18"/>
                <a:ea typeface="Microsoft YaHei" pitchFamily="2"/>
                <a:cs typeface="Mangal" pitchFamily="2"/>
              </a:rPr>
              <a:t>your duty </a:t>
            </a:r>
            <a:r>
              <a:rPr lang="en-US" sz="2200" b="0" i="0" u="none" strike="noStrike" kern="1200" spc="0" dirty="0">
                <a:ln>
                  <a:noFill/>
                </a:ln>
                <a:solidFill>
                  <a:srgbClr val="000000"/>
                </a:solidFill>
                <a:latin typeface="Calibri" pitchFamily="18"/>
                <a:ea typeface="Microsoft YaHei" pitchFamily="2"/>
                <a:cs typeface="Mangal" pitchFamily="2"/>
              </a:rPr>
              <a:t>to exterminate the zombies in Z-Town, or do not use it at all. </a:t>
            </a:r>
            <a:r>
              <a:rPr lang="en-US" sz="2200" b="0" i="0" u="none" strike="noStrike" kern="1200" spc="0" dirty="0" smtClean="0">
                <a:ln>
                  <a:noFill/>
                </a:ln>
                <a:solidFill>
                  <a:srgbClr val="000000"/>
                </a:solidFill>
                <a:latin typeface="Calibri" pitchFamily="18"/>
                <a:ea typeface="Microsoft YaHei" pitchFamily="2"/>
                <a:cs typeface="Mangal" pitchFamily="2"/>
              </a:rPr>
              <a:t>It is </a:t>
            </a:r>
            <a:r>
              <a:rPr lang="en-US" sz="2200" b="0" i="0" u="none" strike="noStrike" kern="1200" spc="0" dirty="0" smtClean="0">
                <a:ln>
                  <a:noFill/>
                </a:ln>
                <a:solidFill>
                  <a:srgbClr val="000000"/>
                </a:solidFill>
                <a:latin typeface="Calibri" pitchFamily="18"/>
                <a:ea typeface="Microsoft YaHei" pitchFamily="2"/>
                <a:cs typeface="Mangal" pitchFamily="2"/>
              </a:rPr>
              <a:t>your </a:t>
            </a:r>
            <a:r>
              <a:rPr lang="en-US" sz="2200" b="0" i="0" u="none" strike="noStrike" kern="1200" spc="0" dirty="0">
                <a:ln>
                  <a:noFill/>
                </a:ln>
                <a:solidFill>
                  <a:srgbClr val="000000"/>
                </a:solidFill>
                <a:latin typeface="Calibri" pitchFamily="18"/>
                <a:ea typeface="Microsoft YaHei" pitchFamily="2"/>
                <a:cs typeface="Mangal" pitchFamily="2"/>
              </a:rPr>
              <a:t>choice.</a:t>
            </a:r>
          </a:p>
          <a:p>
            <a:pPr marL="0" marR="0" lvl="0" indent="0" algn="l" rtl="0" hangingPunct="1">
              <a:lnSpc>
                <a:spcPct val="100000"/>
              </a:lnSpc>
              <a:spcBef>
                <a:spcPts val="0"/>
              </a:spcBef>
              <a:spcAft>
                <a:spcPts val="0"/>
              </a:spcAft>
              <a:buNone/>
              <a:tabLst/>
              <a:defRPr sz="1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2200" b="0" i="0" u="none" strike="noStrike" kern="1200" spc="0" dirty="0">
                <a:ln>
                  <a:noFill/>
                </a:ln>
                <a:solidFill>
                  <a:srgbClr val="000000"/>
                </a:solidFill>
                <a:latin typeface="Calibri" pitchFamily="18"/>
                <a:ea typeface="Microsoft YaHei" pitchFamily="2"/>
                <a:cs typeface="Mangal" pitchFamily="2"/>
              </a:rPr>
              <a:t>Tower Defense items are placed using a two click system. Right click once to preview the currently selected Tower Defense item. </a:t>
            </a:r>
            <a:r>
              <a:rPr lang="en-US" sz="2200" b="0" i="0" u="none" strike="noStrike" kern="1200" spc="0" dirty="0" smtClean="0">
                <a:ln>
                  <a:noFill/>
                </a:ln>
                <a:solidFill>
                  <a:srgbClr val="000000"/>
                </a:solidFill>
                <a:latin typeface="Calibri" pitchFamily="18"/>
                <a:ea typeface="Microsoft YaHei" pitchFamily="2"/>
                <a:cs typeface="Mangal" pitchFamily="2"/>
              </a:rPr>
              <a:t>This displays a model of the item by the player. </a:t>
            </a:r>
            <a:r>
              <a:rPr lang="en-US" sz="2200" b="0" i="0" u="none" strike="noStrike" kern="1200" spc="0" dirty="0">
                <a:ln>
                  <a:noFill/>
                </a:ln>
                <a:solidFill>
                  <a:srgbClr val="000000"/>
                </a:solidFill>
                <a:latin typeface="Calibri" pitchFamily="18"/>
                <a:ea typeface="Microsoft YaHei" pitchFamily="2"/>
                <a:cs typeface="Mangal" pitchFamily="2"/>
              </a:rPr>
              <a:t>The preview will move around with the player while you decide on where you want to place your Tower Defense item. </a:t>
            </a:r>
            <a:r>
              <a:rPr lang="en-US" sz="2200" dirty="0" smtClean="0">
                <a:solidFill>
                  <a:srgbClr val="000000"/>
                </a:solidFill>
                <a:latin typeface="Calibri" pitchFamily="18"/>
                <a:ea typeface="Microsoft YaHei" pitchFamily="2"/>
                <a:cs typeface="Mangal" pitchFamily="2"/>
              </a:rPr>
              <a:t>C</a:t>
            </a:r>
            <a:r>
              <a:rPr lang="en-US" sz="2200" b="0" i="0" u="none" strike="noStrike" kern="1200" spc="0" dirty="0" smtClean="0">
                <a:ln>
                  <a:noFill/>
                </a:ln>
                <a:solidFill>
                  <a:srgbClr val="000000"/>
                </a:solidFill>
                <a:latin typeface="Calibri" pitchFamily="18"/>
                <a:ea typeface="Microsoft YaHei" pitchFamily="2"/>
                <a:cs typeface="Mangal" pitchFamily="2"/>
              </a:rPr>
              <a:t>licking </a:t>
            </a:r>
            <a:r>
              <a:rPr lang="en-US" sz="2200" b="0" i="0" u="none" strike="noStrike" kern="1200" spc="0" dirty="0">
                <a:ln>
                  <a:noFill/>
                </a:ln>
                <a:solidFill>
                  <a:srgbClr val="000000"/>
                </a:solidFill>
                <a:latin typeface="Calibri" pitchFamily="18"/>
                <a:ea typeface="Microsoft YaHei" pitchFamily="2"/>
                <a:cs typeface="Mangal" pitchFamily="2"/>
              </a:rPr>
              <a:t>a second time to </a:t>
            </a:r>
            <a:r>
              <a:rPr lang="en-US" sz="2200" b="0" i="0" u="none" strike="noStrike" kern="1200" spc="0" dirty="0" smtClean="0">
                <a:ln>
                  <a:noFill/>
                </a:ln>
                <a:solidFill>
                  <a:srgbClr val="000000"/>
                </a:solidFill>
                <a:latin typeface="Calibri" pitchFamily="18"/>
                <a:ea typeface="Microsoft YaHei" pitchFamily="2"/>
                <a:cs typeface="Mangal" pitchFamily="2"/>
              </a:rPr>
              <a:t>places the item at the displayed location. Left </a:t>
            </a:r>
            <a:r>
              <a:rPr lang="en-US" sz="2200" b="0" i="0" u="none" strike="noStrike" kern="1200" spc="0" dirty="0">
                <a:ln>
                  <a:noFill/>
                </a:ln>
                <a:solidFill>
                  <a:srgbClr val="000000"/>
                </a:solidFill>
                <a:latin typeface="Calibri" pitchFamily="18"/>
                <a:ea typeface="Microsoft YaHei" pitchFamily="2"/>
                <a:cs typeface="Mangal" pitchFamily="2"/>
              </a:rPr>
              <a:t>click to cancel the placement of that Tower Defense item. Tower Defense items cannot be moved once they are placed, so place your Tower Defense items wisely. When you find a Tower Defense item in the city, simply run through it to collect that item. It will be automatically added to your player's inventory</a:t>
            </a:r>
            <a:r>
              <a:rPr lang="en-US" sz="2200" b="0" i="0" u="none" strike="noStrike" kern="1200" spc="0" dirty="0" smtClean="0">
                <a:ln>
                  <a:noFill/>
                </a:ln>
                <a:solidFill>
                  <a:srgbClr val="000000"/>
                </a:solidFill>
                <a:latin typeface="Calibri" pitchFamily="18"/>
                <a:ea typeface="Microsoft YaHei" pitchFamily="2"/>
                <a:cs typeface="Mangal" pitchFamily="2"/>
              </a:rPr>
              <a:t>. </a:t>
            </a:r>
            <a:r>
              <a:rPr lang="en-US" sz="2200" dirty="0" smtClean="0">
                <a:solidFill>
                  <a:srgbClr val="000000"/>
                </a:solidFill>
                <a:latin typeface="Calibri" pitchFamily="18"/>
                <a:ea typeface="Microsoft YaHei" pitchFamily="2"/>
                <a:cs typeface="Mangal" pitchFamily="2"/>
              </a:rPr>
              <a:t>Pressing the left and right arrow keys will change the active Tower Defense item.</a:t>
            </a: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6000" b="1" i="0" u="none" strike="noStrike" kern="1200" spc="0" dirty="0">
                <a:ln>
                  <a:noFill/>
                </a:ln>
                <a:solidFill>
                  <a:srgbClr val="000000"/>
                </a:solidFill>
                <a:latin typeface="Calibri" pitchFamily="18"/>
                <a:ea typeface="Microsoft YaHei" pitchFamily="2"/>
                <a:cs typeface="Mangal" pitchFamily="2"/>
              </a:rPr>
              <a:t>Indoor Locations</a:t>
            </a:r>
          </a:p>
          <a:p>
            <a:pPr marL="0" marR="0" lvl="0" indent="0" algn="l" rtl="0" hangingPunct="1">
              <a:lnSpc>
                <a:spcPct val="100000"/>
              </a:lnSpc>
              <a:spcBef>
                <a:spcPts val="0"/>
              </a:spcBef>
              <a:spcAft>
                <a:spcPts val="0"/>
              </a:spcAft>
              <a:buNone/>
              <a:tabLst/>
              <a:defRPr sz="1800"/>
            </a:pPr>
            <a:r>
              <a:rPr lang="en-US" sz="2200" b="0" i="0" u="none" strike="noStrike" kern="1200" spc="0" dirty="0">
                <a:ln>
                  <a:noFill/>
                </a:ln>
                <a:solidFill>
                  <a:srgbClr val="000000"/>
                </a:solidFill>
                <a:latin typeface="Calibri" pitchFamily="18"/>
                <a:ea typeface="Microsoft YaHei" pitchFamily="2"/>
                <a:cs typeface="Mangal" pitchFamily="2"/>
              </a:rPr>
              <a:t>There are 20 indoor locations throughout Z-Town. Tower Defense items and new weapons can be found hidden in the indoor locations, but be careful, zombies roam the indoor locations during all times of the day. The various entrances to the indoor locations can be found by hitting the 'M' key. The 'M' key toggles the mini map. The mini map display shows all the indoor location entrances, as well as the player's home base, and the gas station. Be careful while viewing the mini map because the game does not pause while viewing the mini map.</a:t>
            </a:r>
          </a:p>
        </p:txBody>
      </p:sp>
      <p:sp>
        <p:nvSpPr>
          <p:cNvPr id="7" name="TextBox 18"/>
          <p:cNvSpPr/>
          <p:nvPr/>
        </p:nvSpPr>
        <p:spPr>
          <a:xfrm>
            <a:off x="28992240" y="7246080"/>
            <a:ext cx="11066040" cy="313991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ctr" rtl="0" hangingPunct="1">
              <a:lnSpc>
                <a:spcPct val="100000"/>
              </a:lnSpc>
              <a:spcBef>
                <a:spcPts val="0"/>
              </a:spcBef>
              <a:spcAft>
                <a:spcPts val="0"/>
              </a:spcAft>
              <a:buNone/>
              <a:tabLst/>
              <a:defRPr sz="2200" b="0"/>
            </a:pPr>
            <a:r>
              <a:rPr lang="en-US" sz="2200" b="0" i="0" u="none" strike="noStrike" kern="1200" spc="0" dirty="0">
                <a:ln>
                  <a:noFill/>
                </a:ln>
                <a:solidFill>
                  <a:srgbClr val="000000"/>
                </a:solidFill>
                <a:latin typeface="Calibri" pitchFamily="18"/>
                <a:ea typeface="Microsoft YaHei" pitchFamily="2"/>
                <a:cs typeface="Mangal" pitchFamily="2"/>
              </a:rPr>
              <a:t>Figure 4: Mini </a:t>
            </a:r>
            <a:r>
              <a:rPr lang="en-US" sz="2200" b="0" i="0" u="none" strike="noStrike" kern="1200" spc="0" dirty="0" smtClean="0">
                <a:ln>
                  <a:noFill/>
                </a:ln>
                <a:solidFill>
                  <a:srgbClr val="000000"/>
                </a:solidFill>
                <a:latin typeface="Calibri" pitchFamily="18"/>
                <a:ea typeface="Microsoft YaHei" pitchFamily="2"/>
                <a:cs typeface="Mangal" pitchFamily="2"/>
              </a:rPr>
              <a:t>Map</a:t>
            </a: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r>
              <a:rPr lang="en-US" sz="2200" b="0" i="0" u="none" strike="noStrike" kern="1200" spc="0" dirty="0">
                <a:ln>
                  <a:noFill/>
                </a:ln>
                <a:solidFill>
                  <a:srgbClr val="000000"/>
                </a:solidFill>
                <a:latin typeface="Calibri" pitchFamily="18"/>
                <a:ea typeface="Microsoft YaHei" pitchFamily="2"/>
                <a:cs typeface="Mangal" pitchFamily="2"/>
              </a:rPr>
              <a:t>Indoor levels can be entered using the indoor level entrances. The entrances can be found at the locations with red circles on the mini map. The entrances look like a wooden door frame with a dark entrance. There is also a slight particle effect coming out of the entrance. Simply walk into the entrance to enter the indoor location.</a:t>
            </a: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ctr" rtl="0" hangingPunct="1">
              <a:lnSpc>
                <a:spcPct val="100000"/>
              </a:lnSpc>
              <a:spcBef>
                <a:spcPts val="0"/>
              </a:spcBef>
              <a:spcAft>
                <a:spcPts val="0"/>
              </a:spcAft>
              <a:buNone/>
              <a:tabLst/>
              <a:defRPr sz="2200" b="0"/>
            </a:pPr>
            <a:r>
              <a:rPr lang="en-US" sz="2200" b="0" i="0" u="none" strike="noStrike" kern="1200" spc="0" dirty="0">
                <a:ln>
                  <a:noFill/>
                </a:ln>
                <a:solidFill>
                  <a:srgbClr val="000000"/>
                </a:solidFill>
                <a:latin typeface="Calibri" pitchFamily="18"/>
                <a:ea typeface="Microsoft YaHei" pitchFamily="2"/>
                <a:cs typeface="Mangal" pitchFamily="2"/>
              </a:rPr>
              <a:t>Figure 5: Indoor Location </a:t>
            </a:r>
            <a:r>
              <a:rPr lang="en-US" sz="2200" b="0" i="0" u="none" strike="noStrike" kern="1200" spc="0" dirty="0" smtClean="0">
                <a:ln>
                  <a:noFill/>
                </a:ln>
                <a:solidFill>
                  <a:srgbClr val="000000"/>
                </a:solidFill>
                <a:latin typeface="Calibri" pitchFamily="18"/>
                <a:ea typeface="Microsoft YaHei" pitchFamily="2"/>
                <a:cs typeface="Mangal" pitchFamily="2"/>
              </a:rPr>
              <a:t>Entrance</a:t>
            </a: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r>
              <a:rPr lang="en-US" sz="6000" b="1" i="0" u="none" strike="noStrike" kern="1200" spc="0" dirty="0" smtClean="0">
                <a:ln>
                  <a:noFill/>
                </a:ln>
                <a:solidFill>
                  <a:srgbClr val="000000"/>
                </a:solidFill>
                <a:latin typeface="Calibri" pitchFamily="18"/>
                <a:ea typeface="Microsoft YaHei" pitchFamily="2"/>
                <a:cs typeface="Mangal" pitchFamily="2"/>
              </a:rPr>
              <a:t>Survivors</a:t>
            </a: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r>
              <a:rPr lang="en-US" sz="2200" b="0" i="0" u="none" strike="noStrike" kern="1200" spc="0" dirty="0" smtClean="0">
                <a:ln>
                  <a:noFill/>
                </a:ln>
                <a:solidFill>
                  <a:srgbClr val="000000"/>
                </a:solidFill>
                <a:latin typeface="Calibri" pitchFamily="18"/>
                <a:ea typeface="Microsoft YaHei" pitchFamily="2"/>
                <a:cs typeface="Mangal" pitchFamily="2"/>
              </a:rPr>
              <a:t>Survivors </a:t>
            </a:r>
            <a:r>
              <a:rPr lang="en-US" sz="2200" b="0" i="0" u="none" strike="noStrike" kern="1200" spc="0" dirty="0">
                <a:ln>
                  <a:noFill/>
                </a:ln>
                <a:solidFill>
                  <a:srgbClr val="000000"/>
                </a:solidFill>
                <a:latin typeface="Calibri" pitchFamily="18"/>
                <a:ea typeface="Microsoft YaHei" pitchFamily="2"/>
                <a:cs typeface="Mangal" pitchFamily="2"/>
              </a:rPr>
              <a:t>are stranded throughout the city. If you choose, you can go rescue survivors and escort them back to your home base. There are three survivors hidden throughout the city at one time. The survivors will stay in one location until they are found. When you find a survivor, walk into the survivor to make them follow you. Most of the survivors you find are injured and slow moving, so it will take some time to escort them back to the home base. Zombies will attack the survivors if </a:t>
            </a:r>
            <a:r>
              <a:rPr lang="en-US" sz="2200" b="0" i="0" u="none" strike="noStrike" kern="1200" spc="0" dirty="0" smtClean="0">
                <a:ln>
                  <a:noFill/>
                </a:ln>
                <a:solidFill>
                  <a:srgbClr val="000000"/>
                </a:solidFill>
                <a:latin typeface="Calibri" pitchFamily="18"/>
                <a:ea typeface="Microsoft YaHei" pitchFamily="2"/>
                <a:cs typeface="Mangal" pitchFamily="2"/>
              </a:rPr>
              <a:t>they </a:t>
            </a:r>
            <a:r>
              <a:rPr lang="en-US" sz="2200" b="0" i="0" u="none" strike="noStrike" kern="1200" spc="0" dirty="0">
                <a:ln>
                  <a:noFill/>
                </a:ln>
                <a:solidFill>
                  <a:srgbClr val="000000"/>
                </a:solidFill>
                <a:latin typeface="Calibri" pitchFamily="18"/>
                <a:ea typeface="Microsoft YaHei" pitchFamily="2"/>
                <a:cs typeface="Mangal" pitchFamily="2"/>
              </a:rPr>
              <a:t>can get near them, so be careful. Once the survivor gets close enough to the home base, they will automatically walk into the building at your home base. Once they are in your building, then you can use them to place turrets at your home base.</a:t>
            </a: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ctr" rtl="0" hangingPunct="1">
              <a:lnSpc>
                <a:spcPct val="100000"/>
              </a:lnSpc>
              <a:spcBef>
                <a:spcPts val="0"/>
              </a:spcBef>
              <a:spcAft>
                <a:spcPts val="0"/>
              </a:spcAft>
              <a:buNone/>
              <a:tabLst/>
              <a:defRPr sz="2200" b="0"/>
            </a:pPr>
            <a:r>
              <a:rPr lang="en-US" sz="2200" b="0" i="0" u="none" strike="noStrike" kern="1200" spc="0" dirty="0">
                <a:ln>
                  <a:noFill/>
                </a:ln>
                <a:solidFill>
                  <a:srgbClr val="000000"/>
                </a:solidFill>
                <a:latin typeface="Calibri" pitchFamily="18"/>
                <a:ea typeface="Microsoft YaHei" pitchFamily="2"/>
                <a:cs typeface="Mangal" pitchFamily="2"/>
              </a:rPr>
              <a:t>Figure 6: Survivor Following the </a:t>
            </a:r>
            <a:r>
              <a:rPr lang="en-US" sz="2200" b="0" i="0" u="none" strike="noStrike" kern="1200" spc="0" dirty="0" smtClean="0">
                <a:ln>
                  <a:noFill/>
                </a:ln>
                <a:solidFill>
                  <a:srgbClr val="000000"/>
                </a:solidFill>
                <a:latin typeface="Calibri" pitchFamily="18"/>
                <a:ea typeface="Microsoft YaHei" pitchFamily="2"/>
                <a:cs typeface="Mangal" pitchFamily="2"/>
              </a:rPr>
              <a:t>Player</a:t>
            </a: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r>
              <a:rPr lang="en-US" sz="6000" b="1" i="0" u="none" strike="noStrike" kern="1200" spc="0" dirty="0">
                <a:ln>
                  <a:noFill/>
                </a:ln>
                <a:solidFill>
                  <a:srgbClr val="000000"/>
                </a:solidFill>
                <a:latin typeface="Calibri" pitchFamily="18"/>
                <a:ea typeface="Microsoft YaHei" pitchFamily="2"/>
                <a:cs typeface="Mangal" pitchFamily="2"/>
              </a:rPr>
              <a:t>Nuke</a:t>
            </a:r>
          </a:p>
          <a:p>
            <a:pPr marL="0" marR="0" lvl="0" indent="0" algn="l" rtl="0" hangingPunct="1">
              <a:lnSpc>
                <a:spcPct val="100000"/>
              </a:lnSpc>
              <a:spcBef>
                <a:spcPts val="0"/>
              </a:spcBef>
              <a:spcAft>
                <a:spcPts val="0"/>
              </a:spcAft>
              <a:buNone/>
              <a:tabLst/>
              <a:defRPr sz="2200" b="0"/>
            </a:pPr>
            <a:r>
              <a:rPr lang="en-US" sz="2200" b="0" i="0" u="none" strike="noStrike" kern="1200" spc="0" dirty="0">
                <a:ln>
                  <a:noFill/>
                </a:ln>
                <a:solidFill>
                  <a:srgbClr val="000000"/>
                </a:solidFill>
                <a:latin typeface="Calibri" pitchFamily="18"/>
                <a:ea typeface="Microsoft YaHei" pitchFamily="2"/>
                <a:cs typeface="Mangal" pitchFamily="2"/>
              </a:rPr>
              <a:t>There is an undetonated nuke hidden somewhere in Z-Town. When you find the nuke, you can return it to your home base and reactivate it. The nuke can only be used at the home base. Reactivating the nuke will trigger a countdown. The countdown will be displayed in the HUD, and it will show how many seconds are left until the nuke detonates. The Zombies, who sense their impending doom upon the </a:t>
            </a:r>
            <a:r>
              <a:rPr lang="en-US" sz="2200" b="0" i="0" u="none" strike="noStrike" kern="1200" spc="0" dirty="0" smtClean="0">
                <a:ln>
                  <a:noFill/>
                </a:ln>
                <a:solidFill>
                  <a:srgbClr val="000000"/>
                </a:solidFill>
                <a:latin typeface="Calibri" pitchFamily="18"/>
                <a:ea typeface="Microsoft YaHei" pitchFamily="2"/>
                <a:cs typeface="Mangal" pitchFamily="2"/>
              </a:rPr>
              <a:t>nuke’s </a:t>
            </a:r>
            <a:r>
              <a:rPr lang="en-US" sz="2200" b="0" i="0" u="none" strike="noStrike" kern="1200" spc="0" dirty="0">
                <a:ln>
                  <a:noFill/>
                </a:ln>
                <a:solidFill>
                  <a:srgbClr val="000000"/>
                </a:solidFill>
                <a:latin typeface="Calibri" pitchFamily="18"/>
                <a:ea typeface="Microsoft YaHei" pitchFamily="2"/>
                <a:cs typeface="Mangal" pitchFamily="2"/>
              </a:rPr>
              <a:t>activation, will come and attack the player no matter what time of day it is. If you are still alive when the countdown reaches zero, the nuke will explode, killing you and all the </a:t>
            </a:r>
            <a:r>
              <a:rPr lang="en-US" sz="2200" b="0" i="0" u="none" strike="noStrike" kern="1200" spc="0" dirty="0" smtClean="0">
                <a:ln>
                  <a:noFill/>
                </a:ln>
                <a:solidFill>
                  <a:srgbClr val="000000"/>
                </a:solidFill>
                <a:latin typeface="Calibri" pitchFamily="18"/>
                <a:ea typeface="Microsoft YaHei" pitchFamily="2"/>
                <a:cs typeface="Mangal" pitchFamily="2"/>
              </a:rPr>
              <a:t>zombies, but possibly saving the world from a wide-spread epidemic.</a:t>
            </a: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smtClean="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r>
              <a:rPr lang="en-US" sz="6000" b="1" i="0" u="none" strike="noStrike" kern="1200" spc="0" dirty="0" smtClean="0">
                <a:ln>
                  <a:noFill/>
                </a:ln>
                <a:solidFill>
                  <a:srgbClr val="000000"/>
                </a:solidFill>
                <a:latin typeface="Calibri" pitchFamily="18"/>
                <a:ea typeface="Microsoft YaHei" pitchFamily="2"/>
                <a:cs typeface="Mangal" pitchFamily="2"/>
              </a:rPr>
              <a:t>Player Movement</a:t>
            </a: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r>
              <a:rPr lang="en-US" sz="2200" b="0" i="0" u="none" strike="noStrike" kern="1200" spc="0" dirty="0" smtClean="0">
                <a:ln>
                  <a:noFill/>
                </a:ln>
                <a:solidFill>
                  <a:srgbClr val="000000"/>
                </a:solidFill>
                <a:latin typeface="Calibri" pitchFamily="18"/>
                <a:ea typeface="Microsoft YaHei" pitchFamily="2"/>
                <a:cs typeface="Mangal" pitchFamily="2"/>
              </a:rPr>
              <a:t>It is important to note that the player runs slower when he is running backwards. </a:t>
            </a:r>
            <a:r>
              <a:rPr lang="en-US" sz="2200" dirty="0" smtClean="0">
                <a:solidFill>
                  <a:srgbClr val="000000"/>
                </a:solidFill>
                <a:latin typeface="Calibri" pitchFamily="18"/>
                <a:ea typeface="Microsoft YaHei" pitchFamily="2"/>
                <a:cs typeface="Mangal" pitchFamily="2"/>
              </a:rPr>
              <a:t>When being chased by zombies, you can run backwards and shoot at the zombies chasing you, but most zombies will be able to catch you while you are running backwards. It is a good strategy to run facing forward to get some distance between the player and the zombie before turning around and shooting at them. Another thing users will notice is that the player shoots less accurately while he is running. While the player is running, his arms sway causing decreased accuracy. It is easier to aim with the player while the player is standing still. Using a well-timed combination of these strategies will help you survive the zombie apocalypse.</a:t>
            </a: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r>
              <a:rPr lang="en-US" sz="6000" b="1" i="0" u="none" strike="noStrike" kern="1200" spc="0" dirty="0">
                <a:ln>
                  <a:noFill/>
                </a:ln>
                <a:solidFill>
                  <a:srgbClr val="000000"/>
                </a:solidFill>
                <a:latin typeface="Calibri" pitchFamily="18"/>
                <a:ea typeface="Microsoft YaHei" pitchFamily="2"/>
                <a:cs typeface="Mangal" pitchFamily="2"/>
              </a:rPr>
              <a:t>Installing Z-Town</a:t>
            </a:r>
          </a:p>
          <a:p>
            <a:pPr marL="0" marR="0" lvl="0" indent="0" algn="l" rtl="0" hangingPunct="1">
              <a:lnSpc>
                <a:spcPct val="100000"/>
              </a:lnSpc>
              <a:spcBef>
                <a:spcPts val="0"/>
              </a:spcBef>
              <a:spcAft>
                <a:spcPts val="0"/>
              </a:spcAft>
              <a:buNone/>
              <a:tabLst/>
              <a:defRPr sz="2200" b="0"/>
            </a:pPr>
            <a:r>
              <a:rPr lang="en-US" sz="2200" b="0" i="0" u="none" strike="noStrike" kern="1200" spc="0" dirty="0">
                <a:ln>
                  <a:noFill/>
                </a:ln>
                <a:solidFill>
                  <a:srgbClr val="000000"/>
                </a:solidFill>
                <a:latin typeface="Calibri" pitchFamily="18"/>
                <a:ea typeface="Microsoft YaHei" pitchFamily="2"/>
                <a:cs typeface="Mangal" pitchFamily="2"/>
              </a:rPr>
              <a:t>To install Z-Town, go to the location </a:t>
            </a:r>
            <a:r>
              <a:rPr lang="en-US" sz="2200" b="0" i="0" u="none" strike="noStrike" kern="1200" spc="0" dirty="0">
                <a:ln>
                  <a:noFill/>
                </a:ln>
                <a:solidFill>
                  <a:srgbClr val="000000"/>
                </a:solidFill>
                <a:latin typeface="Calibri" pitchFamily="18"/>
                <a:ea typeface="Microsoft YaHei" pitchFamily="2"/>
                <a:cs typeface="Mangal" pitchFamily="2"/>
                <a:hlinkClick r:id="rId4"/>
              </a:rPr>
              <a:t>http://www.cse.ohio-state.edu/~crawfis/cse786/</a:t>
            </a:r>
            <a:r>
              <a:rPr lang="en-US" sz="2200" b="0" i="0" u="none" strike="noStrike" kern="1200" spc="0" dirty="0">
                <a:ln>
                  <a:noFill/>
                </a:ln>
                <a:solidFill>
                  <a:srgbClr val="000000"/>
                </a:solidFill>
                <a:latin typeface="Calibri" pitchFamily="18"/>
                <a:ea typeface="Microsoft YaHei" pitchFamily="2"/>
                <a:cs typeface="Mangal" pitchFamily="2"/>
              </a:rPr>
              <a:t>. Click on the Groups tab, and then click on the “Game Group” link. Find and save the Z-Town installer to your </a:t>
            </a:r>
            <a:r>
              <a:rPr lang="en-US" sz="2200" b="0" i="0" u="none" strike="noStrike" kern="1200" spc="0" dirty="0" smtClean="0">
                <a:ln>
                  <a:noFill/>
                </a:ln>
                <a:solidFill>
                  <a:srgbClr val="000000"/>
                </a:solidFill>
                <a:latin typeface="Calibri" pitchFamily="18"/>
                <a:ea typeface="Microsoft YaHei" pitchFamily="2"/>
                <a:cs typeface="Mangal" pitchFamily="2"/>
              </a:rPr>
              <a:t>computer. </a:t>
            </a:r>
            <a:r>
              <a:rPr lang="en-US" sz="2200" b="0" i="0" u="none" strike="noStrike" kern="1200" spc="0" dirty="0">
                <a:ln>
                  <a:noFill/>
                </a:ln>
                <a:solidFill>
                  <a:srgbClr val="000000"/>
                </a:solidFill>
                <a:latin typeface="Calibri" pitchFamily="18"/>
                <a:ea typeface="Microsoft YaHei" pitchFamily="2"/>
                <a:cs typeface="Mangal" pitchFamily="2"/>
              </a:rPr>
              <a:t>Once the installer is downloaded, go to where you saved the installer on your computer and double click on the installer. </a:t>
            </a:r>
            <a:r>
              <a:rPr lang="en-US" sz="2200" b="0" i="0" u="none" strike="noStrike" kern="1200" spc="0" smtClean="0">
                <a:ln>
                  <a:noFill/>
                </a:ln>
                <a:solidFill>
                  <a:srgbClr val="000000"/>
                </a:solidFill>
                <a:latin typeface="Calibri" pitchFamily="18"/>
                <a:ea typeface="Microsoft YaHei" pitchFamily="2"/>
                <a:cs typeface="Mangal" pitchFamily="2"/>
              </a:rPr>
              <a:t>Follow </a:t>
            </a:r>
            <a:r>
              <a:rPr lang="en-US" sz="2200" b="0" i="0" u="none" strike="noStrike" kern="1200" spc="0" dirty="0">
                <a:ln>
                  <a:noFill/>
                </a:ln>
                <a:solidFill>
                  <a:srgbClr val="000000"/>
                </a:solidFill>
                <a:latin typeface="Calibri" pitchFamily="18"/>
                <a:ea typeface="Microsoft YaHei" pitchFamily="2"/>
                <a:cs typeface="Mangal" pitchFamily="2"/>
              </a:rPr>
              <a:t>the prompts from the installer to install Z-Town onto your computer. Once the installation is complete, you should be able to play Z-Town.</a:t>
            </a: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200" b="0"/>
            </a:pPr>
            <a:endParaRPr lang="en-US" sz="2200" b="0" i="0" u="none" strike="noStrike" kern="1200" spc="0" dirty="0">
              <a:ln>
                <a:noFill/>
              </a:ln>
              <a:solidFill>
                <a:srgbClr val="000000"/>
              </a:solidFill>
              <a:latin typeface="Calibri" pitchFamily="18"/>
              <a:ea typeface="Microsoft YaHei" pitchFamily="2"/>
              <a:cs typeface="Mangal" pitchFamily="2"/>
            </a:endParaRPr>
          </a:p>
        </p:txBody>
      </p:sp>
      <p:sp>
        <p:nvSpPr>
          <p:cNvPr id="8" name="TextBox 40"/>
          <p:cNvSpPr/>
          <p:nvPr/>
        </p:nvSpPr>
        <p:spPr>
          <a:xfrm>
            <a:off x="2007360" y="6533280"/>
            <a:ext cx="11066040" cy="327768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6000" b="1" i="0" u="none" strike="noStrike" kern="1200" spc="0" dirty="0">
                <a:ln>
                  <a:noFill/>
                </a:ln>
                <a:solidFill>
                  <a:srgbClr val="000000"/>
                </a:solidFill>
                <a:latin typeface="Calibri" pitchFamily="18"/>
                <a:ea typeface="Microsoft YaHei" pitchFamily="2"/>
                <a:cs typeface="Mangal" pitchFamily="2"/>
              </a:rPr>
              <a:t>Introduction</a:t>
            </a:r>
          </a:p>
          <a:p>
            <a:pPr marL="0" marR="0" lvl="0" indent="0" algn="l" rtl="0" hangingPunct="1">
              <a:lnSpc>
                <a:spcPct val="100000"/>
              </a:lnSpc>
              <a:spcBef>
                <a:spcPts val="0"/>
              </a:spcBef>
              <a:spcAft>
                <a:spcPts val="0"/>
              </a:spcAft>
              <a:buNone/>
              <a:tabLst/>
              <a:defRPr sz="1800"/>
            </a:pPr>
            <a:r>
              <a:rPr lang="en-US" sz="2200" b="0" i="0" u="none" strike="noStrike" kern="1200" spc="0" dirty="0">
                <a:ln>
                  <a:noFill/>
                </a:ln>
                <a:solidFill>
                  <a:srgbClr val="000000"/>
                </a:solidFill>
                <a:latin typeface="Calibri" pitchFamily="18"/>
                <a:ea typeface="Microsoft YaHei" pitchFamily="2"/>
                <a:cs typeface="Mangal" pitchFamily="2"/>
              </a:rPr>
              <a:t>Z-Town is zombie apocalypse, top-down shooter. For Z-Town, it was our goal to present the player with user-friendly controls so that the player can focus more on playing the game than struggling through learning controls. Our in-game Heads Up Display, or HUD, was designed to convey information  that we thought would be important to the player, but it was designed to be simple so that is does not distract the user from the game. It was our goal for Z-Town to be an entertaining zombie shooter with useful Tower Defense items that could be used to help defend the user from the zombie horde. Keeping this goal in mind, we created overall game objectives that are simple and do not distract the player from playing Z-Town how we intended it to be played.</a:t>
            </a:r>
          </a:p>
          <a:p>
            <a:pPr marL="0" marR="0" lvl="0" indent="0" algn="l" rtl="0" hangingPunct="1">
              <a:lnSpc>
                <a:spcPct val="100000"/>
              </a:lnSpc>
              <a:spcBef>
                <a:spcPts val="0"/>
              </a:spcBef>
              <a:spcAft>
                <a:spcPts val="0"/>
              </a:spcAft>
              <a:buNone/>
              <a:tabLst/>
              <a:defRPr sz="1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6000" b="1" i="0" u="none" strike="noStrike" kern="1200" spc="0" dirty="0">
                <a:ln>
                  <a:noFill/>
                </a:ln>
                <a:solidFill>
                  <a:srgbClr val="000000"/>
                </a:solidFill>
                <a:latin typeface="Calibri" pitchFamily="18"/>
                <a:ea typeface="Microsoft YaHei" pitchFamily="2"/>
                <a:cs typeface="Mangal" pitchFamily="2"/>
              </a:rPr>
              <a:t>Game Objective</a:t>
            </a:r>
          </a:p>
          <a:p>
            <a:pPr marL="0" marR="0" lvl="0" indent="0" algn="l" rtl="0" hangingPunct="1">
              <a:lnSpc>
                <a:spcPct val="100000"/>
              </a:lnSpc>
              <a:spcBef>
                <a:spcPts val="0"/>
              </a:spcBef>
              <a:spcAft>
                <a:spcPts val="0"/>
              </a:spcAft>
              <a:buNone/>
              <a:tabLst/>
              <a:defRPr sz="1800"/>
            </a:pPr>
            <a:r>
              <a:rPr lang="en-US" sz="2200" b="0" i="0" u="none" strike="noStrike" kern="1200" spc="0" dirty="0">
                <a:ln>
                  <a:noFill/>
                </a:ln>
                <a:solidFill>
                  <a:srgbClr val="000000"/>
                </a:solidFill>
                <a:latin typeface="Calibri" pitchFamily="18"/>
                <a:ea typeface="Microsoft YaHei" pitchFamily="2"/>
                <a:cs typeface="Mangal" pitchFamily="2"/>
              </a:rPr>
              <a:t>The game objective of Z-Town is simple, survive the zombie apocalypse. During the day time, zombies go </a:t>
            </a:r>
            <a:r>
              <a:rPr lang="en-US" sz="2200" b="0" i="0" u="none" strike="noStrike" kern="1200" spc="0" dirty="0" smtClean="0">
                <a:ln>
                  <a:noFill/>
                </a:ln>
                <a:solidFill>
                  <a:srgbClr val="000000"/>
                </a:solidFill>
                <a:latin typeface="Calibri" pitchFamily="18"/>
                <a:ea typeface="Microsoft YaHei" pitchFamily="2"/>
                <a:cs typeface="Mangal" pitchFamily="2"/>
              </a:rPr>
              <a:t>get </a:t>
            </a:r>
            <a:r>
              <a:rPr lang="en-US" sz="2200" b="0" i="0" u="none" strike="noStrike" kern="1200" spc="0" dirty="0">
                <a:ln>
                  <a:noFill/>
                </a:ln>
                <a:solidFill>
                  <a:srgbClr val="000000"/>
                </a:solidFill>
                <a:latin typeface="Calibri" pitchFamily="18"/>
                <a:ea typeface="Microsoft YaHei" pitchFamily="2"/>
                <a:cs typeface="Mangal" pitchFamily="2"/>
              </a:rPr>
              <a:t>out of the sun light. This gives the player an opportunity to search the city for Tower Defense items that can be used to bolster the player's defense against the zombie </a:t>
            </a:r>
            <a:r>
              <a:rPr lang="en-US" sz="2200" b="0" i="0" u="none" strike="noStrike" kern="1200" spc="0" dirty="0" smtClean="0">
                <a:ln>
                  <a:noFill/>
                </a:ln>
                <a:solidFill>
                  <a:srgbClr val="000000"/>
                </a:solidFill>
                <a:latin typeface="Calibri" pitchFamily="18"/>
                <a:ea typeface="Microsoft YaHei" pitchFamily="2"/>
                <a:cs typeface="Mangal" pitchFamily="2"/>
              </a:rPr>
              <a:t>hordes. </a:t>
            </a:r>
            <a:r>
              <a:rPr lang="en-US" sz="2200" b="0" i="0" u="none" strike="noStrike" kern="1200" spc="0" dirty="0">
                <a:ln>
                  <a:noFill/>
                </a:ln>
                <a:solidFill>
                  <a:srgbClr val="000000"/>
                </a:solidFill>
                <a:latin typeface="Calibri" pitchFamily="18"/>
                <a:ea typeface="Microsoft YaHei" pitchFamily="2"/>
                <a:cs typeface="Mangal" pitchFamily="2"/>
              </a:rPr>
              <a:t>Other survivors are stranded throughout the city. Find them and escort them back to your home base and maybe they can help </a:t>
            </a:r>
            <a:r>
              <a:rPr lang="en-US" sz="2200" b="0" i="0" u="none" strike="noStrike" kern="1200" spc="0" dirty="0" smtClean="0">
                <a:ln>
                  <a:noFill/>
                </a:ln>
                <a:solidFill>
                  <a:srgbClr val="000000"/>
                </a:solidFill>
                <a:latin typeface="Calibri" pitchFamily="18"/>
                <a:ea typeface="Microsoft YaHei" pitchFamily="2"/>
                <a:cs typeface="Mangal" pitchFamily="2"/>
              </a:rPr>
              <a:t>fight. </a:t>
            </a:r>
            <a:r>
              <a:rPr lang="en-US" sz="2200" b="0" i="0" u="none" strike="noStrike" kern="1200" spc="0" dirty="0">
                <a:ln>
                  <a:noFill/>
                </a:ln>
                <a:solidFill>
                  <a:srgbClr val="000000"/>
                </a:solidFill>
                <a:latin typeface="Calibri" pitchFamily="18"/>
                <a:ea typeface="Microsoft YaHei" pitchFamily="2"/>
                <a:cs typeface="Mangal" pitchFamily="2"/>
              </a:rPr>
              <a:t>However if you goal is total zombie extermination, search for the undetonated nuke lost somewhere in Z-Town</a:t>
            </a:r>
          </a:p>
          <a:p>
            <a:pPr marL="0" marR="0" lvl="0" indent="0" algn="l" rtl="0" hangingPunct="1">
              <a:lnSpc>
                <a:spcPct val="100000"/>
              </a:lnSpc>
              <a:spcBef>
                <a:spcPts val="0"/>
              </a:spcBef>
              <a:spcAft>
                <a:spcPts val="0"/>
              </a:spcAft>
              <a:buNone/>
              <a:tabLst/>
              <a:defRPr sz="1800"/>
            </a:pP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6000" b="1" i="0" u="none" strike="noStrike" kern="1200" spc="0" dirty="0">
              <a:ln>
                <a:noFill/>
              </a:ln>
              <a:solidFill>
                <a:srgbClr val="000000"/>
              </a:solidFill>
              <a:latin typeface="Calibri" pitchFamily="18"/>
              <a:ea typeface="Microsoft YaHei" pitchFamily="2"/>
              <a:cs typeface="Mangal" pitchFamily="2"/>
            </a:endParaRPr>
          </a:p>
          <a:p>
            <a:pPr marL="0" marR="0" lvl="0" indent="0" algn="ctr" rtl="0" hangingPunct="1">
              <a:lnSpc>
                <a:spcPct val="100000"/>
              </a:lnSpc>
              <a:spcBef>
                <a:spcPts val="0"/>
              </a:spcBef>
              <a:spcAft>
                <a:spcPts val="0"/>
              </a:spcAft>
              <a:buNone/>
              <a:tabLst/>
              <a:defRPr sz="1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ctr" rtl="0" hangingPunct="1">
              <a:lnSpc>
                <a:spcPct val="100000"/>
              </a:lnSpc>
              <a:spcBef>
                <a:spcPts val="0"/>
              </a:spcBef>
              <a:spcAft>
                <a:spcPts val="0"/>
              </a:spcAft>
              <a:buNone/>
              <a:tabLst/>
              <a:defRPr sz="1800"/>
            </a:pPr>
            <a:r>
              <a:rPr lang="en-US" sz="2200" b="0" i="0" u="none" strike="noStrike" kern="1200" spc="0" dirty="0">
                <a:ln>
                  <a:noFill/>
                </a:ln>
                <a:solidFill>
                  <a:srgbClr val="000000"/>
                </a:solidFill>
                <a:latin typeface="Calibri" pitchFamily="18"/>
                <a:ea typeface="Microsoft YaHei" pitchFamily="2"/>
                <a:cs typeface="Mangal" pitchFamily="2"/>
              </a:rPr>
              <a:t>Figure 1: Zombies</a:t>
            </a:r>
          </a:p>
          <a:p>
            <a:pPr marL="0" marR="0" lvl="0" indent="0" algn="l" rtl="0" hangingPunct="1">
              <a:lnSpc>
                <a:spcPct val="100000"/>
              </a:lnSpc>
              <a:spcBef>
                <a:spcPts val="0"/>
              </a:spcBef>
              <a:spcAft>
                <a:spcPts val="0"/>
              </a:spcAft>
              <a:buNone/>
              <a:tabLst/>
              <a:defRPr sz="1800"/>
            </a:pPr>
            <a:r>
              <a:rPr lang="en-US" sz="6000" b="1" i="0" u="none" strike="noStrike" kern="1200" spc="0" dirty="0">
                <a:ln>
                  <a:noFill/>
                </a:ln>
                <a:solidFill>
                  <a:srgbClr val="000000"/>
                </a:solidFill>
                <a:latin typeface="Calibri" pitchFamily="18"/>
                <a:ea typeface="Microsoft YaHei" pitchFamily="2"/>
                <a:cs typeface="Mangal" pitchFamily="2"/>
              </a:rPr>
              <a:t>Controls</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Z-Town can be played using a mouse and keyboard. The controls for Z-Town are as follows:</a:t>
            </a: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W - Moves the player up</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A – Moves the player left</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S – Moves the player down</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D – Moves the player right</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M – Display the Z-Town map</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Esc – Quit game</a:t>
            </a: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Arrow Key Up/Down – Change Weapons</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Arrow Key Left/Right – Change Tower Defense items</a:t>
            </a: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Mouse Move – Aim/Rotate the player (Note: the player will rotate to look at the mouse arrow)</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Mouse Left Click – Shoot/Cancel placement of Tower Defense item</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Mouse Right Click – Preview/Place current Tower Defense item</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Mouse Scroll Up/Down – Zoom in/out</a:t>
            </a:r>
          </a:p>
          <a:p>
            <a:pPr marL="0" marR="0" lvl="0" indent="0" algn="l" rtl="0" hangingPunct="1">
              <a:lnSpc>
                <a:spcPct val="100000"/>
              </a:lnSpc>
              <a:spcBef>
                <a:spcPts val="0"/>
              </a:spcBef>
              <a:spcAft>
                <a:spcPts val="0"/>
              </a:spcAft>
              <a:buNone/>
              <a:tabLst/>
              <a:defRPr sz="2800"/>
            </a:pPr>
            <a:r>
              <a:rPr lang="en-US" sz="6000" b="1" i="0" u="none" strike="noStrike" kern="1200" spc="0" dirty="0">
                <a:ln>
                  <a:noFill/>
                </a:ln>
                <a:solidFill>
                  <a:srgbClr val="000000"/>
                </a:solidFill>
                <a:latin typeface="Calibri" pitchFamily="18"/>
                <a:ea typeface="Microsoft YaHei" pitchFamily="2"/>
                <a:cs typeface="Mangal" pitchFamily="2"/>
              </a:rPr>
              <a:t>Heads-up Display (HUD)</a:t>
            </a: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The HUD is fairly simple and easy to understand once you know what all the symbols mean. Below is a screenshot of the HUD as it is seen in Z-Town.</a:t>
            </a: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ctr"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Figure 1: Heads-up Display</a:t>
            </a:r>
          </a:p>
          <a:p>
            <a:pPr marL="0" marR="0" lvl="0" indent="0" algn="ctr" rtl="0" hangingPunct="1">
              <a:lnSpc>
                <a:spcPct val="100000"/>
              </a:lnSpc>
              <a:spcBef>
                <a:spcPts val="0"/>
              </a:spcBef>
              <a:spcAft>
                <a:spcPts val="0"/>
              </a:spcAft>
              <a:buNone/>
              <a:tabLst/>
              <a:defRPr sz="2800"/>
            </a:pPr>
            <a:endParaRPr lang="en-US" sz="22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r>
              <a:rPr lang="en-US" sz="2200" b="0" i="0" u="none" strike="noStrike" kern="1200" spc="0" dirty="0">
                <a:ln>
                  <a:noFill/>
                </a:ln>
                <a:solidFill>
                  <a:srgbClr val="000000"/>
                </a:solidFill>
                <a:latin typeface="Calibri" pitchFamily="18"/>
                <a:ea typeface="Microsoft YaHei" pitchFamily="2"/>
                <a:cs typeface="Mangal" pitchFamily="2"/>
              </a:rPr>
              <a:t>In the top left corner of the screen, the yellow stick-man and number to the left of the icon is the survivor icon. It represents the number of survivors you have found that are available for use. The black stick-man </a:t>
            </a:r>
            <a:r>
              <a:rPr lang="en-US" sz="2200" b="0" i="0" u="none" strike="noStrike" kern="1200" spc="0" dirty="0" smtClean="0">
                <a:ln>
                  <a:noFill/>
                </a:ln>
                <a:solidFill>
                  <a:srgbClr val="000000"/>
                </a:solidFill>
                <a:latin typeface="Calibri" pitchFamily="18"/>
                <a:ea typeface="Microsoft YaHei" pitchFamily="2"/>
                <a:cs typeface="Mangal" pitchFamily="2"/>
              </a:rPr>
              <a:t>and </a:t>
            </a:r>
            <a:r>
              <a:rPr lang="en-US" sz="2200" b="0" i="0" u="none" strike="noStrike" kern="1200" spc="0" dirty="0">
                <a:ln>
                  <a:noFill/>
                </a:ln>
                <a:solidFill>
                  <a:srgbClr val="000000"/>
                </a:solidFill>
                <a:latin typeface="Calibri" pitchFamily="18"/>
                <a:ea typeface="Microsoft YaHei" pitchFamily="2"/>
                <a:cs typeface="Mangal" pitchFamily="2"/>
              </a:rPr>
              <a:t>the number below the survivor icon is the zombie icon. The zombie icon represents how many zombies you have exterminated. In the top right corner where it says “Day” and has the number underneath it is the Day/Night indicator. </a:t>
            </a:r>
            <a:r>
              <a:rPr lang="en-US" sz="2200" dirty="0">
                <a:solidFill>
                  <a:srgbClr val="000000"/>
                </a:solidFill>
                <a:latin typeface="Calibri" pitchFamily="18"/>
                <a:ea typeface="Microsoft YaHei" pitchFamily="2"/>
                <a:cs typeface="Mangal" pitchFamily="2"/>
              </a:rPr>
              <a:t>T</a:t>
            </a:r>
            <a:r>
              <a:rPr lang="en-US" sz="2200" b="0" i="0" u="none" strike="noStrike" kern="1200" spc="0" dirty="0" smtClean="0">
                <a:ln>
                  <a:noFill/>
                </a:ln>
                <a:solidFill>
                  <a:srgbClr val="000000"/>
                </a:solidFill>
                <a:latin typeface="Calibri" pitchFamily="18"/>
                <a:ea typeface="Microsoft YaHei" pitchFamily="2"/>
                <a:cs typeface="Mangal" pitchFamily="2"/>
              </a:rPr>
              <a:t>he </a:t>
            </a:r>
            <a:r>
              <a:rPr lang="en-US" sz="2200" b="0" i="0" u="none" strike="noStrike" kern="1200" spc="0" dirty="0">
                <a:ln>
                  <a:noFill/>
                </a:ln>
                <a:solidFill>
                  <a:srgbClr val="000000"/>
                </a:solidFill>
                <a:latin typeface="Calibri" pitchFamily="18"/>
                <a:ea typeface="Microsoft YaHei" pitchFamily="2"/>
                <a:cs typeface="Mangal" pitchFamily="2"/>
              </a:rPr>
              <a:t>number shows how many days the player has survived. The red cross with the number to the right of it is the health icon. This represents how much health the player has remaining. The circular icon in the bottom right is the current weapon icon. This icon </a:t>
            </a:r>
            <a:r>
              <a:rPr lang="en-US" sz="2200" b="0" i="0" u="none" strike="noStrike" kern="1200" spc="0" dirty="0" smtClean="0">
                <a:ln>
                  <a:noFill/>
                </a:ln>
                <a:solidFill>
                  <a:srgbClr val="000000"/>
                </a:solidFill>
                <a:latin typeface="Calibri" pitchFamily="18"/>
                <a:ea typeface="Microsoft YaHei" pitchFamily="2"/>
                <a:cs typeface="Mangal" pitchFamily="2"/>
              </a:rPr>
              <a:t>shows the current weapon. </a:t>
            </a:r>
            <a:r>
              <a:rPr lang="en-US" sz="2200" b="0" i="0" u="none" strike="noStrike" kern="1200" spc="0" dirty="0">
                <a:ln>
                  <a:noFill/>
                </a:ln>
                <a:solidFill>
                  <a:srgbClr val="000000"/>
                </a:solidFill>
                <a:latin typeface="Calibri" pitchFamily="18"/>
                <a:ea typeface="Microsoft YaHei" pitchFamily="2"/>
                <a:cs typeface="Mangal" pitchFamily="2"/>
              </a:rPr>
              <a:t>The red arrow in the bottom center is the compass. This arrow always points back towards the direction of the player's home </a:t>
            </a:r>
            <a:r>
              <a:rPr lang="en-US" sz="2200" b="0" i="0" u="none" strike="noStrike" kern="1200" spc="0" dirty="0" smtClean="0">
                <a:ln>
                  <a:noFill/>
                </a:ln>
                <a:solidFill>
                  <a:srgbClr val="000000"/>
                </a:solidFill>
                <a:latin typeface="Calibri" pitchFamily="18"/>
                <a:ea typeface="Microsoft YaHei" pitchFamily="2"/>
                <a:cs typeface="Mangal" pitchFamily="2"/>
              </a:rPr>
              <a:t>base. The home base is shown in Figure 1 at the top of the image. </a:t>
            </a:r>
            <a:r>
              <a:rPr lang="en-US" sz="2200" b="0" i="0" u="none" strike="noStrike" kern="1200" spc="0" dirty="0">
                <a:ln>
                  <a:noFill/>
                </a:ln>
                <a:solidFill>
                  <a:srgbClr val="000000"/>
                </a:solidFill>
                <a:latin typeface="Calibri" pitchFamily="18"/>
                <a:ea typeface="Microsoft YaHei" pitchFamily="2"/>
                <a:cs typeface="Mangal" pitchFamily="2"/>
              </a:rPr>
              <a:t>The circular icon in the bottom right is the Tower Defense icon. This icon shows the player </a:t>
            </a:r>
            <a:r>
              <a:rPr lang="en-US" sz="2200" b="0" i="0" u="none" strike="noStrike" kern="1200" spc="0" dirty="0" smtClean="0">
                <a:ln>
                  <a:noFill/>
                </a:ln>
                <a:solidFill>
                  <a:srgbClr val="000000"/>
                </a:solidFill>
                <a:latin typeface="Calibri" pitchFamily="18"/>
                <a:ea typeface="Microsoft YaHei" pitchFamily="2"/>
                <a:cs typeface="Mangal" pitchFamily="2"/>
              </a:rPr>
              <a:t>the current active Tower Defense, </a:t>
            </a:r>
            <a:r>
              <a:rPr lang="en-US" sz="2200" b="0" i="0" u="none" strike="noStrike" kern="1200" spc="0" dirty="0">
                <a:ln>
                  <a:noFill/>
                </a:ln>
                <a:solidFill>
                  <a:srgbClr val="000000"/>
                </a:solidFill>
                <a:latin typeface="Calibri" pitchFamily="18"/>
                <a:ea typeface="Microsoft YaHei" pitchFamily="2"/>
                <a:cs typeface="Mangal" pitchFamily="2"/>
              </a:rPr>
              <a:t>and the number represents how many of that particular Tower Defense item is currently in their inventory.</a:t>
            </a:r>
          </a:p>
          <a:p>
            <a:pPr marL="0" marR="0" lvl="0" indent="0" algn="l" rtl="0" hangingPunct="1">
              <a:lnSpc>
                <a:spcPct val="100000"/>
              </a:lnSpc>
              <a:spcBef>
                <a:spcPts val="0"/>
              </a:spcBef>
              <a:spcAft>
                <a:spcPts val="0"/>
              </a:spcAft>
              <a:buNone/>
              <a:tabLst/>
              <a:defRPr sz="2800"/>
            </a:pPr>
            <a:endParaRPr lang="en-US" sz="2800" b="0" i="0" u="none" strike="noStrike" kern="1200" spc="0" dirty="0">
              <a:ln>
                <a:noFill/>
              </a:ln>
              <a:solidFill>
                <a:srgbClr val="000000"/>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2800"/>
            </a:pPr>
            <a:endParaRPr lang="en-US" sz="2800" b="1" i="0" u="none" strike="noStrike" kern="1200" spc="0" dirty="0">
              <a:ln>
                <a:noFill/>
              </a:ln>
              <a:solidFill>
                <a:srgbClr val="000000"/>
              </a:solidFill>
              <a:latin typeface="Calibri" pitchFamily="18"/>
              <a:ea typeface="Microsoft YaHei" pitchFamily="2"/>
              <a:cs typeface="Mangal" pitchFamily="2"/>
            </a:endParaRPr>
          </a:p>
        </p:txBody>
      </p:sp>
      <p:pic>
        <p:nvPicPr>
          <p:cNvPr id="9" name="Picture 8"/>
          <p:cNvPicPr>
            <a:picLocks noChangeAspect="1"/>
          </p:cNvPicPr>
          <p:nvPr/>
        </p:nvPicPr>
        <p:blipFill>
          <a:blip r:embed="rId5">
            <a:lum/>
            <a:alphaModFix/>
          </a:blip>
          <a:srcRect/>
          <a:stretch>
            <a:fillRect/>
          </a:stretch>
        </p:blipFill>
        <p:spPr>
          <a:xfrm>
            <a:off x="2658960" y="24739019"/>
            <a:ext cx="9762840" cy="7324200"/>
          </a:xfrm>
          <a:prstGeom prst="rect">
            <a:avLst/>
          </a:prstGeom>
          <a:noFill/>
          <a:ln>
            <a:noFill/>
          </a:ln>
        </p:spPr>
      </p:pic>
      <p:pic>
        <p:nvPicPr>
          <p:cNvPr id="12" name="Picture 11"/>
          <p:cNvPicPr>
            <a:picLocks noChangeAspect="1"/>
          </p:cNvPicPr>
          <p:nvPr/>
        </p:nvPicPr>
        <p:blipFill>
          <a:blip r:embed="rId6">
            <a:lum/>
            <a:alphaModFix/>
          </a:blip>
          <a:srcRect/>
          <a:stretch>
            <a:fillRect/>
          </a:stretch>
        </p:blipFill>
        <p:spPr>
          <a:xfrm>
            <a:off x="15465239" y="21789720"/>
            <a:ext cx="2456999" cy="1161720"/>
          </a:xfrm>
          <a:prstGeom prst="rect">
            <a:avLst/>
          </a:prstGeom>
          <a:noFill/>
          <a:ln>
            <a:noFill/>
          </a:ln>
        </p:spPr>
      </p:pic>
      <p:pic>
        <p:nvPicPr>
          <p:cNvPr id="13" name="Picture 12"/>
          <p:cNvPicPr>
            <a:picLocks noChangeAspect="1"/>
          </p:cNvPicPr>
          <p:nvPr/>
        </p:nvPicPr>
        <p:blipFill>
          <a:blip r:embed="rId7">
            <a:lum/>
            <a:alphaModFix/>
          </a:blip>
          <a:srcRect/>
          <a:stretch>
            <a:fillRect/>
          </a:stretch>
        </p:blipFill>
        <p:spPr>
          <a:xfrm>
            <a:off x="15474600" y="23104079"/>
            <a:ext cx="2447640" cy="1218960"/>
          </a:xfrm>
          <a:prstGeom prst="rect">
            <a:avLst/>
          </a:prstGeom>
          <a:noFill/>
          <a:ln>
            <a:noFill/>
          </a:ln>
        </p:spPr>
      </p:pic>
      <p:pic>
        <p:nvPicPr>
          <p:cNvPr id="14" name="Picture 13"/>
          <p:cNvPicPr>
            <a:picLocks noChangeAspect="1"/>
          </p:cNvPicPr>
          <p:nvPr/>
        </p:nvPicPr>
        <p:blipFill>
          <a:blip r:embed="rId8">
            <a:lum/>
            <a:alphaModFix/>
          </a:blip>
          <a:srcRect/>
          <a:stretch>
            <a:fillRect/>
          </a:stretch>
        </p:blipFill>
        <p:spPr>
          <a:xfrm>
            <a:off x="15503400" y="24494760"/>
            <a:ext cx="2418840" cy="1199880"/>
          </a:xfrm>
          <a:prstGeom prst="rect">
            <a:avLst/>
          </a:prstGeom>
          <a:noFill/>
          <a:ln>
            <a:noFill/>
          </a:ln>
        </p:spPr>
      </p:pic>
      <p:pic>
        <p:nvPicPr>
          <p:cNvPr id="15" name="Picture 14"/>
          <p:cNvPicPr>
            <a:picLocks noChangeAspect="1"/>
          </p:cNvPicPr>
          <p:nvPr/>
        </p:nvPicPr>
        <p:blipFill>
          <a:blip r:embed="rId9">
            <a:lum/>
            <a:alphaModFix/>
          </a:blip>
          <a:srcRect/>
          <a:stretch>
            <a:fillRect/>
          </a:stretch>
        </p:blipFill>
        <p:spPr>
          <a:xfrm>
            <a:off x="15453360" y="25877519"/>
            <a:ext cx="2447640" cy="1171080"/>
          </a:xfrm>
          <a:prstGeom prst="rect">
            <a:avLst/>
          </a:prstGeom>
          <a:noFill/>
          <a:ln>
            <a:noFill/>
          </a:ln>
        </p:spPr>
      </p:pic>
      <p:pic>
        <p:nvPicPr>
          <p:cNvPr id="16" name="Picture 15"/>
          <p:cNvPicPr>
            <a:picLocks noChangeAspect="1"/>
          </p:cNvPicPr>
          <p:nvPr/>
        </p:nvPicPr>
        <p:blipFill>
          <a:blip r:embed="rId10">
            <a:lum/>
            <a:alphaModFix/>
          </a:blip>
          <a:srcRect/>
          <a:stretch>
            <a:fillRect/>
          </a:stretch>
        </p:blipFill>
        <p:spPr>
          <a:xfrm>
            <a:off x="15465239" y="27249119"/>
            <a:ext cx="2456999" cy="1152000"/>
          </a:xfrm>
          <a:prstGeom prst="rect">
            <a:avLst/>
          </a:prstGeom>
          <a:noFill/>
          <a:ln>
            <a:noFill/>
          </a:ln>
        </p:spPr>
      </p:pic>
      <p:pic>
        <p:nvPicPr>
          <p:cNvPr id="17" name="Picture 16"/>
          <p:cNvPicPr>
            <a:picLocks noChangeAspect="1"/>
          </p:cNvPicPr>
          <p:nvPr/>
        </p:nvPicPr>
        <p:blipFill>
          <a:blip r:embed="rId11">
            <a:lum/>
            <a:alphaModFix/>
          </a:blip>
          <a:srcRect/>
          <a:stretch>
            <a:fillRect/>
          </a:stretch>
        </p:blipFill>
        <p:spPr>
          <a:xfrm>
            <a:off x="15503400" y="28581120"/>
            <a:ext cx="2418840" cy="1228319"/>
          </a:xfrm>
          <a:prstGeom prst="rect">
            <a:avLst/>
          </a:prstGeom>
          <a:noFill/>
          <a:ln>
            <a:noFill/>
          </a:ln>
        </p:spPr>
      </p:pic>
      <p:pic>
        <p:nvPicPr>
          <p:cNvPr id="18" name="Picture 17"/>
          <p:cNvPicPr>
            <a:picLocks noChangeAspect="1"/>
          </p:cNvPicPr>
          <p:nvPr/>
        </p:nvPicPr>
        <p:blipFill>
          <a:blip r:embed="rId12">
            <a:lum/>
            <a:alphaModFix/>
          </a:blip>
          <a:srcRect/>
          <a:stretch>
            <a:fillRect/>
          </a:stretch>
        </p:blipFill>
        <p:spPr>
          <a:xfrm>
            <a:off x="29739239" y="7205040"/>
            <a:ext cx="9762840" cy="7333920"/>
          </a:xfrm>
          <a:prstGeom prst="rect">
            <a:avLst/>
          </a:prstGeom>
          <a:noFill/>
          <a:ln>
            <a:noFill/>
          </a:ln>
        </p:spPr>
      </p:pic>
      <p:pic>
        <p:nvPicPr>
          <p:cNvPr id="19" name="Picture 18"/>
          <p:cNvPicPr>
            <a:picLocks noChangeAspect="1"/>
          </p:cNvPicPr>
          <p:nvPr/>
        </p:nvPicPr>
        <p:blipFill>
          <a:blip r:embed="rId13">
            <a:lum/>
            <a:alphaModFix/>
          </a:blip>
          <a:srcRect/>
          <a:stretch>
            <a:fillRect/>
          </a:stretch>
        </p:blipFill>
        <p:spPr>
          <a:xfrm>
            <a:off x="33220210" y="16674511"/>
            <a:ext cx="2742840" cy="2114280"/>
          </a:xfrm>
          <a:prstGeom prst="rect">
            <a:avLst/>
          </a:prstGeom>
          <a:noFill/>
          <a:ln>
            <a:noFill/>
          </a:ln>
        </p:spPr>
      </p:pic>
      <p:pic>
        <p:nvPicPr>
          <p:cNvPr id="20" name="Picture 19"/>
          <p:cNvPicPr>
            <a:picLocks noChangeAspect="1"/>
          </p:cNvPicPr>
          <p:nvPr/>
        </p:nvPicPr>
        <p:blipFill>
          <a:blip r:embed="rId14">
            <a:lum/>
            <a:alphaModFix/>
          </a:blip>
          <a:srcRect/>
          <a:stretch>
            <a:fillRect/>
          </a:stretch>
        </p:blipFill>
        <p:spPr>
          <a:xfrm rot="5388600">
            <a:off x="33901739" y="22070106"/>
            <a:ext cx="1437840" cy="3400200"/>
          </a:xfrm>
          <a:prstGeom prst="rect">
            <a:avLst/>
          </a:prstGeom>
          <a:noFill/>
          <a:ln>
            <a:noFill/>
          </a:ln>
        </p:spPr>
      </p:pic>
      <p:pic>
        <p:nvPicPr>
          <p:cNvPr id="21" name="Picture 20"/>
          <p:cNvPicPr>
            <a:picLocks noChangeAspect="1"/>
          </p:cNvPicPr>
          <p:nvPr/>
        </p:nvPicPr>
        <p:blipFill>
          <a:blip r:embed="rId15">
            <a:lum/>
            <a:alphaModFix/>
          </a:blip>
          <a:srcRect/>
          <a:stretch>
            <a:fillRect/>
          </a:stretch>
        </p:blipFill>
        <p:spPr>
          <a:xfrm>
            <a:off x="30556200" y="28511391"/>
            <a:ext cx="2463719" cy="2126600"/>
          </a:xfrm>
          <a:prstGeom prst="rect">
            <a:avLst/>
          </a:prstGeom>
          <a:noFill/>
          <a:ln>
            <a:noFill/>
          </a:ln>
        </p:spPr>
      </p:pic>
      <p:sp>
        <p:nvSpPr>
          <p:cNvPr id="23" name="TextBox 22"/>
          <p:cNvSpPr txBox="1"/>
          <p:nvPr/>
        </p:nvSpPr>
        <p:spPr>
          <a:xfrm>
            <a:off x="29999939" y="30766405"/>
            <a:ext cx="3576239" cy="34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Figure 7: Player Finding the Nuke</a:t>
            </a:r>
          </a:p>
        </p:txBody>
      </p:sp>
      <p:sp>
        <p:nvSpPr>
          <p:cNvPr id="24" name="TextBox 23"/>
          <p:cNvSpPr txBox="1"/>
          <p:nvPr/>
        </p:nvSpPr>
        <p:spPr>
          <a:xfrm>
            <a:off x="34542637" y="30805740"/>
            <a:ext cx="3342960" cy="34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Figure 8: The Nuke Countdown</a:t>
            </a:r>
          </a:p>
        </p:txBody>
      </p:sp>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77143" y="14068713"/>
            <a:ext cx="3126473" cy="202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058092" y="10872000"/>
            <a:ext cx="9708975" cy="727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899360" y="28263972"/>
            <a:ext cx="2629513" cy="249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1949</Words>
  <Application>Microsoft Office PowerPoint</Application>
  <PresentationFormat>Custom</PresentationFormat>
  <Paragraphs>149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dc:creator>
  <cp:lastModifiedBy>Drew</cp:lastModifiedBy>
  <cp:revision>7</cp:revision>
  <dcterms:modified xsi:type="dcterms:W3CDTF">2012-12-08T19:09:07Z</dcterms:modified>
</cp:coreProperties>
</file>