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82" r:id="rId5"/>
    <p:sldId id="257" r:id="rId6"/>
    <p:sldId id="283" r:id="rId7"/>
    <p:sldId id="311" r:id="rId8"/>
    <p:sldId id="284" r:id="rId9"/>
    <p:sldId id="285" r:id="rId10"/>
    <p:sldId id="288" r:id="rId11"/>
    <p:sldId id="294" r:id="rId12"/>
    <p:sldId id="279" r:id="rId13"/>
    <p:sldId id="287" r:id="rId14"/>
    <p:sldId id="296" r:id="rId15"/>
    <p:sldId id="297" r:id="rId16"/>
    <p:sldId id="290" r:id="rId17"/>
    <p:sldId id="292" r:id="rId18"/>
    <p:sldId id="298" r:id="rId19"/>
    <p:sldId id="299" r:id="rId20"/>
    <p:sldId id="300" r:id="rId21"/>
    <p:sldId id="301" r:id="rId22"/>
    <p:sldId id="302" r:id="rId23"/>
    <p:sldId id="303" r:id="rId24"/>
    <p:sldId id="307" r:id="rId25"/>
    <p:sldId id="304" r:id="rId26"/>
    <p:sldId id="306" r:id="rId27"/>
    <p:sldId id="305" r:id="rId28"/>
    <p:sldId id="308" r:id="rId29"/>
    <p:sldId id="309" r:id="rId30"/>
    <p:sldId id="310" r:id="rId31"/>
    <p:sldId id="286" r:id="rId32"/>
    <p:sldId id="276"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6B9"/>
    <a:srgbClr val="BDBEC0"/>
    <a:srgbClr val="C7C8CA"/>
    <a:srgbClr val="AEB0B3"/>
    <a:srgbClr val="ABADB0"/>
    <a:srgbClr val="4D86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2986" autoAdjust="0"/>
  </p:normalViewPr>
  <p:slideViewPr>
    <p:cSldViewPr snapToGrid="0" snapToObjects="1">
      <p:cViewPr varScale="1">
        <p:scale>
          <a:sx n="63" d="100"/>
          <a:sy n="63" d="100"/>
        </p:scale>
        <p:origin x="84" y="296"/>
      </p:cViewPr>
      <p:guideLst>
        <p:guide orient="horz" pos="2183"/>
        <p:guide pos="3840"/>
      </p:guideLst>
    </p:cSldViewPr>
  </p:slideViewPr>
  <p:notesTextViewPr>
    <p:cViewPr>
      <p:scale>
        <a:sx n="1" d="1"/>
        <a:sy n="1" d="1"/>
      </p:scale>
      <p:origin x="0" y="0"/>
    </p:cViewPr>
  </p:notesTextViewPr>
  <p:notesViewPr>
    <p:cSldViewPr snapToGrid="0" snapToObjects="1">
      <p:cViewPr varScale="1">
        <p:scale>
          <a:sx n="51" d="100"/>
          <a:sy n="51" d="100"/>
        </p:scale>
        <p:origin x="269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hyperlink" Target="https://en.wikipedia.org/wiki/Monty_Python" TargetMode="Externa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en.wikipedia.org/wiki/Monty_Python" TargetMode="External"/><Relationship Id="rId7" Type="http://schemas.openxmlformats.org/officeDocument/2006/relationships/image" Target="../media/image12.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8BB43-3826-417D-8BB6-EBD1512D03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775400-8EEE-48C4-8FE8-97BB8B47A979}">
      <dgm:prSet/>
      <dgm:spPr/>
      <dgm:t>
        <a:bodyPr/>
        <a:lstStyle/>
        <a:p>
          <a:pPr>
            <a:lnSpc>
              <a:spcPct val="100000"/>
            </a:lnSpc>
          </a:pPr>
          <a:r>
            <a:rPr lang="en-US" dirty="0"/>
            <a:t>Development started in the 1980’s by Guido van Rossum.</a:t>
          </a:r>
          <a:r>
            <a:rPr lang="en-US" b="0" i="0" dirty="0"/>
            <a:t> and first released in 1991</a:t>
          </a:r>
          <a:endParaRPr lang="en-US" dirty="0"/>
        </a:p>
      </dgm:t>
    </dgm:pt>
    <dgm:pt modelId="{DBC77101-FF90-45C4-9A70-F63A3A8F1A79}" type="parTrans" cxnId="{00DA6C86-F338-48F0-AD42-3A427E65E674}">
      <dgm:prSet/>
      <dgm:spPr/>
      <dgm:t>
        <a:bodyPr/>
        <a:lstStyle/>
        <a:p>
          <a:endParaRPr lang="en-US"/>
        </a:p>
      </dgm:t>
    </dgm:pt>
    <dgm:pt modelId="{294049E7-EB65-41D6-A373-1A7E7D237188}" type="sibTrans" cxnId="{00DA6C86-F338-48F0-AD42-3A427E65E674}">
      <dgm:prSet/>
      <dgm:spPr/>
      <dgm:t>
        <a:bodyPr/>
        <a:lstStyle/>
        <a:p>
          <a:endParaRPr lang="en-US"/>
        </a:p>
      </dgm:t>
    </dgm:pt>
    <dgm:pt modelId="{CD6DC1A6-787F-4BCE-B4AE-861702239C4B}">
      <dgm:prSet/>
      <dgm:spPr/>
      <dgm:t>
        <a:bodyPr/>
        <a:lstStyle/>
        <a:p>
          <a:pPr>
            <a:lnSpc>
              <a:spcPct val="100000"/>
            </a:lnSpc>
          </a:pPr>
          <a:r>
            <a:rPr lang="en-US" dirty="0"/>
            <a:t>Python Versions 2.x and 3.x </a:t>
          </a:r>
        </a:p>
        <a:p>
          <a:pPr>
            <a:lnSpc>
              <a:spcPct val="100000"/>
            </a:lnSpc>
          </a:pPr>
          <a:r>
            <a:rPr lang="en-US" dirty="0"/>
            <a:t>Current version is 3.8.3.</a:t>
          </a:r>
        </a:p>
      </dgm:t>
    </dgm:pt>
    <dgm:pt modelId="{D23AAF4B-7E1F-4DD9-A2FC-3CEAA956B2D8}" type="parTrans" cxnId="{F6898F48-FCE0-4DE0-8409-10B6FB70201A}">
      <dgm:prSet/>
      <dgm:spPr/>
      <dgm:t>
        <a:bodyPr/>
        <a:lstStyle/>
        <a:p>
          <a:endParaRPr lang="en-US"/>
        </a:p>
      </dgm:t>
    </dgm:pt>
    <dgm:pt modelId="{E3F1F2CE-4898-48CB-A1B4-25DDD2373747}" type="sibTrans" cxnId="{F6898F48-FCE0-4DE0-8409-10B6FB70201A}">
      <dgm:prSet/>
      <dgm:spPr/>
      <dgm:t>
        <a:bodyPr/>
        <a:lstStyle/>
        <a:p>
          <a:endParaRPr lang="en-US"/>
        </a:p>
      </dgm:t>
    </dgm:pt>
    <dgm:pt modelId="{FE89896C-D663-4ADE-8BB6-E975DEFC16AF}">
      <dgm:prSet/>
      <dgm:spPr/>
      <dgm:t>
        <a:bodyPr/>
        <a:lstStyle/>
        <a:p>
          <a:pPr>
            <a:lnSpc>
              <a:spcPct val="100000"/>
            </a:lnSpc>
          </a:pPr>
          <a:r>
            <a:rPr lang="en-US" dirty="0"/>
            <a:t>Interpreted, </a:t>
          </a:r>
          <a:r>
            <a:rPr lang="en-US" b="0" dirty="0">
              <a:solidFill>
                <a:schemeClr val="tx1">
                  <a:lumMod val="75000"/>
                  <a:lumOff val="25000"/>
                </a:schemeClr>
              </a:solidFill>
            </a:rPr>
            <a:t>high level language</a:t>
          </a:r>
          <a:r>
            <a:rPr lang="en-US" b="1" dirty="0">
              <a:solidFill>
                <a:schemeClr val="tx1">
                  <a:lumMod val="75000"/>
                  <a:lumOff val="25000"/>
                </a:schemeClr>
              </a:solidFill>
            </a:rPr>
            <a:t>.</a:t>
          </a:r>
          <a:r>
            <a:rPr lang="en-US" dirty="0">
              <a:solidFill>
                <a:schemeClr val="tx1">
                  <a:lumMod val="75000"/>
                  <a:lumOff val="25000"/>
                </a:schemeClr>
              </a:solidFill>
            </a:rPr>
            <a:t> It will be converted into a machine readable form by a compiler or interpreter. </a:t>
          </a:r>
          <a:r>
            <a:rPr lang="en-US" b="1" dirty="0">
              <a:solidFill>
                <a:schemeClr val="tx1">
                  <a:lumMod val="75000"/>
                  <a:lumOff val="25000"/>
                </a:schemeClr>
              </a:solidFill>
            </a:rPr>
            <a:t>Low level language</a:t>
          </a:r>
          <a:r>
            <a:rPr lang="en-US" dirty="0">
              <a:solidFill>
                <a:schemeClr val="tx1">
                  <a:lumMod val="75000"/>
                  <a:lumOff val="25000"/>
                </a:schemeClr>
              </a:solidFill>
            </a:rPr>
            <a:t> is machine readable form of program. Whereas the </a:t>
          </a:r>
          <a:r>
            <a:rPr lang="en-US" b="1" dirty="0">
              <a:solidFill>
                <a:schemeClr val="tx1">
                  <a:lumMod val="75000"/>
                  <a:lumOff val="25000"/>
                </a:schemeClr>
              </a:solidFill>
            </a:rPr>
            <a:t>high level language</a:t>
          </a:r>
          <a:r>
            <a:rPr lang="en-US" dirty="0">
              <a:solidFill>
                <a:schemeClr val="tx1">
                  <a:lumMod val="75000"/>
                  <a:lumOff val="25000"/>
                </a:schemeClr>
              </a:solidFill>
            </a:rPr>
            <a:t> will be in human readable form</a:t>
          </a:r>
          <a:endParaRPr lang="en-US" dirty="0"/>
        </a:p>
      </dgm:t>
    </dgm:pt>
    <dgm:pt modelId="{9041B4A2-D159-4D9B-925E-E75ADB21003C}" type="parTrans" cxnId="{4AA924ED-1FB4-49A8-90FC-335917135732}">
      <dgm:prSet/>
      <dgm:spPr/>
      <dgm:t>
        <a:bodyPr/>
        <a:lstStyle/>
        <a:p>
          <a:endParaRPr lang="en-US"/>
        </a:p>
      </dgm:t>
    </dgm:pt>
    <dgm:pt modelId="{747F544B-7A34-4A87-9CA6-1447BBEEE018}" type="sibTrans" cxnId="{4AA924ED-1FB4-49A8-90FC-335917135732}">
      <dgm:prSet/>
      <dgm:spPr/>
      <dgm:t>
        <a:bodyPr/>
        <a:lstStyle/>
        <a:p>
          <a:endParaRPr lang="en-US"/>
        </a:p>
      </dgm:t>
    </dgm:pt>
    <dgm:pt modelId="{4D43C34E-0A09-41E6-BD02-4A8FB61DCB79}">
      <dgm:prSet/>
      <dgm:spPr/>
      <dgm:t>
        <a:bodyPr/>
        <a:lstStyle/>
        <a:p>
          <a:pPr>
            <a:lnSpc>
              <a:spcPct val="100000"/>
            </a:lnSpc>
          </a:pPr>
          <a:r>
            <a:rPr lang="en-US"/>
            <a:t>Supports a multitude of programming paradigms.</a:t>
          </a:r>
        </a:p>
      </dgm:t>
    </dgm:pt>
    <dgm:pt modelId="{42DFD4AD-2688-4EF4-AF02-725836D55250}" type="parTrans" cxnId="{C2587991-BDC8-4768-AC80-3EE85D89DDD8}">
      <dgm:prSet/>
      <dgm:spPr/>
      <dgm:t>
        <a:bodyPr/>
        <a:lstStyle/>
        <a:p>
          <a:endParaRPr lang="en-US"/>
        </a:p>
      </dgm:t>
    </dgm:pt>
    <dgm:pt modelId="{71A7A3D7-F99B-4287-97BD-FCE7E05F2CAF}" type="sibTrans" cxnId="{C2587991-BDC8-4768-AC80-3EE85D89DDD8}">
      <dgm:prSet/>
      <dgm:spPr/>
      <dgm:t>
        <a:bodyPr/>
        <a:lstStyle/>
        <a:p>
          <a:endParaRPr lang="en-US"/>
        </a:p>
      </dgm:t>
    </dgm:pt>
    <dgm:pt modelId="{2471342F-1CD4-47EE-81BF-5B29CAB70267}">
      <dgm:prSet/>
      <dgm:spPr/>
      <dgm:t>
        <a:bodyPr/>
        <a:lstStyle/>
        <a:p>
          <a:pPr>
            <a:lnSpc>
              <a:spcPct val="100000"/>
            </a:lnSpc>
          </a:pPr>
          <a:r>
            <a:rPr lang="en-US" dirty="0"/>
            <a:t>OOP, functional, procedural, logic, structured, etc.</a:t>
          </a:r>
        </a:p>
      </dgm:t>
    </dgm:pt>
    <dgm:pt modelId="{D964BF58-2707-4F1F-87B0-04D5FA334E42}" type="parTrans" cxnId="{25EB9E6B-0B72-42AA-BAFC-DAF5C746ED11}">
      <dgm:prSet/>
      <dgm:spPr/>
      <dgm:t>
        <a:bodyPr/>
        <a:lstStyle/>
        <a:p>
          <a:endParaRPr lang="en-US"/>
        </a:p>
      </dgm:t>
    </dgm:pt>
    <dgm:pt modelId="{F7BDED2F-BBE5-4D1B-AFBC-D8555685F31E}" type="sibTrans" cxnId="{25EB9E6B-0B72-42AA-BAFC-DAF5C746ED11}">
      <dgm:prSet/>
      <dgm:spPr/>
      <dgm:t>
        <a:bodyPr/>
        <a:lstStyle/>
        <a:p>
          <a:endParaRPr lang="en-US"/>
        </a:p>
      </dgm:t>
    </dgm:pt>
    <dgm:pt modelId="{43075C5E-484A-4F7A-AB20-40EB7567429B}">
      <dgm:prSet/>
      <dgm:spPr/>
      <dgm:t>
        <a:bodyPr/>
        <a:lstStyle/>
        <a:p>
          <a:pPr>
            <a:lnSpc>
              <a:spcPct val="100000"/>
            </a:lnSpc>
          </a:pPr>
          <a:r>
            <a:rPr lang="en-US"/>
            <a:t>General purpose. </a:t>
          </a:r>
        </a:p>
      </dgm:t>
    </dgm:pt>
    <dgm:pt modelId="{96687481-4375-433F-BF5E-453E654C45A8}" type="parTrans" cxnId="{1CCA3386-E07F-4FA6-8429-684613D9BB2C}">
      <dgm:prSet/>
      <dgm:spPr/>
      <dgm:t>
        <a:bodyPr/>
        <a:lstStyle/>
        <a:p>
          <a:endParaRPr lang="en-US"/>
        </a:p>
      </dgm:t>
    </dgm:pt>
    <dgm:pt modelId="{DF80C316-48A3-4500-9E97-F1CB6B1B1287}" type="sibTrans" cxnId="{1CCA3386-E07F-4FA6-8429-684613D9BB2C}">
      <dgm:prSet/>
      <dgm:spPr/>
      <dgm:t>
        <a:bodyPr/>
        <a:lstStyle/>
        <a:p>
          <a:endParaRPr lang="en-US"/>
        </a:p>
      </dgm:t>
    </dgm:pt>
    <dgm:pt modelId="{2561C1ED-EFA7-413E-ADE1-DDF75947AF18}">
      <dgm:prSet/>
      <dgm:spPr/>
      <dgm:t>
        <a:bodyPr/>
        <a:lstStyle/>
        <a:p>
          <a:pPr>
            <a:lnSpc>
              <a:spcPct val="100000"/>
            </a:lnSpc>
          </a:pPr>
          <a:r>
            <a:rPr lang="en-US" dirty="0"/>
            <a:t>Very comprehensive standard library includes numeric modules, crypto services, OS interfaces, networking modules, GUI support, development tools, etc.  </a:t>
          </a:r>
        </a:p>
      </dgm:t>
    </dgm:pt>
    <dgm:pt modelId="{8DA6926B-575A-4ACC-82A4-85E78802D244}" type="parTrans" cxnId="{248BD4F6-E1DB-473A-B677-F103E5FAC060}">
      <dgm:prSet/>
      <dgm:spPr/>
      <dgm:t>
        <a:bodyPr/>
        <a:lstStyle/>
        <a:p>
          <a:endParaRPr lang="en-US"/>
        </a:p>
      </dgm:t>
    </dgm:pt>
    <dgm:pt modelId="{2FEAE58A-A103-431E-92BE-4264BA2492AC}" type="sibTrans" cxnId="{248BD4F6-E1DB-473A-B677-F103E5FAC060}">
      <dgm:prSet/>
      <dgm:spPr/>
      <dgm:t>
        <a:bodyPr/>
        <a:lstStyle/>
        <a:p>
          <a:endParaRPr lang="en-US"/>
        </a:p>
      </dgm:t>
    </dgm:pt>
    <dgm:pt modelId="{1DF08183-FBCA-43F5-9E07-302ABB9EF216}">
      <dgm:prSet/>
      <dgm:spPr/>
      <dgm:t>
        <a:bodyPr/>
        <a:lstStyle/>
        <a:p>
          <a:pPr>
            <a:lnSpc>
              <a:spcPct val="100000"/>
            </a:lnSpc>
          </a:pPr>
          <a:r>
            <a:rPr lang="en-US" b="0" i="0" dirty="0"/>
            <a:t>Python's name is derived from the British comedy group </a:t>
          </a:r>
          <a:r>
            <a:rPr lang="en-US" b="0" i="0" dirty="0">
              <a:hlinkClick xmlns:r="http://schemas.openxmlformats.org/officeDocument/2006/relationships" r:id="rId1" tooltip="Monty Python"/>
            </a:rPr>
            <a:t>Monty Python</a:t>
          </a:r>
          <a:endParaRPr lang="en-US" dirty="0"/>
        </a:p>
      </dgm:t>
    </dgm:pt>
    <dgm:pt modelId="{A4B64708-96D4-4F15-AB98-56FD61A0E590}" type="sibTrans" cxnId="{3EEFF532-D3AE-48CD-AE78-AD02295E3DA7}">
      <dgm:prSet/>
      <dgm:spPr/>
      <dgm:t>
        <a:bodyPr/>
        <a:lstStyle/>
        <a:p>
          <a:endParaRPr lang="en-US"/>
        </a:p>
      </dgm:t>
    </dgm:pt>
    <dgm:pt modelId="{3F290520-FCBE-43A9-941F-72C7D1AD95A2}" type="parTrans" cxnId="{3EEFF532-D3AE-48CD-AE78-AD02295E3DA7}">
      <dgm:prSet/>
      <dgm:spPr/>
      <dgm:t>
        <a:bodyPr/>
        <a:lstStyle/>
        <a:p>
          <a:endParaRPr lang="en-US"/>
        </a:p>
      </dgm:t>
    </dgm:pt>
    <dgm:pt modelId="{59C4B909-895E-44A3-9BB7-EC3EA280BB11}" type="pres">
      <dgm:prSet presAssocID="{3368BB43-3826-417D-8BB6-EBD1512D03C2}" presName="root" presStyleCnt="0">
        <dgm:presLayoutVars>
          <dgm:dir/>
          <dgm:resizeHandles val="exact"/>
        </dgm:presLayoutVars>
      </dgm:prSet>
      <dgm:spPr/>
    </dgm:pt>
    <dgm:pt modelId="{6725A857-08CB-4102-AA0E-5D987F98B2EC}" type="pres">
      <dgm:prSet presAssocID="{F5775400-8EEE-48C4-8FE8-97BB8B47A979}" presName="compNode" presStyleCnt="0"/>
      <dgm:spPr/>
    </dgm:pt>
    <dgm:pt modelId="{48065530-2C2C-49E6-BE64-8274A549AE06}" type="pres">
      <dgm:prSet presAssocID="{F5775400-8EEE-48C4-8FE8-97BB8B47A979}" presName="bgRect" presStyleLbl="bgShp" presStyleIdx="0" presStyleCnt="5"/>
      <dgm:spPr/>
    </dgm:pt>
    <dgm:pt modelId="{02A5FC8E-1750-4700-8B8A-8080DF3F82D1}" type="pres">
      <dgm:prSet presAssocID="{F5775400-8EEE-48C4-8FE8-97BB8B47A97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terodactyl"/>
        </a:ext>
      </dgm:extLst>
    </dgm:pt>
    <dgm:pt modelId="{EEFDE9E8-BC93-421E-A220-D0C6AE15FFFB}" type="pres">
      <dgm:prSet presAssocID="{F5775400-8EEE-48C4-8FE8-97BB8B47A979}" presName="spaceRect" presStyleCnt="0"/>
      <dgm:spPr/>
    </dgm:pt>
    <dgm:pt modelId="{C4F36C7A-2446-4EDF-B9CF-179C1BF5862C}" type="pres">
      <dgm:prSet presAssocID="{F5775400-8EEE-48C4-8FE8-97BB8B47A979}" presName="parTx" presStyleLbl="revTx" presStyleIdx="0" presStyleCnt="8">
        <dgm:presLayoutVars>
          <dgm:chMax val="0"/>
          <dgm:chPref val="0"/>
        </dgm:presLayoutVars>
      </dgm:prSet>
      <dgm:spPr/>
    </dgm:pt>
    <dgm:pt modelId="{41C49188-4BBE-4935-9F42-DF55E799B790}" type="pres">
      <dgm:prSet presAssocID="{F5775400-8EEE-48C4-8FE8-97BB8B47A979}" presName="desTx" presStyleLbl="revTx" presStyleIdx="1" presStyleCnt="8">
        <dgm:presLayoutVars/>
      </dgm:prSet>
      <dgm:spPr/>
    </dgm:pt>
    <dgm:pt modelId="{9A0D05B0-B9DF-4F5F-9E05-03B96B34016F}" type="pres">
      <dgm:prSet presAssocID="{294049E7-EB65-41D6-A373-1A7E7D237188}" presName="sibTrans" presStyleCnt="0"/>
      <dgm:spPr/>
    </dgm:pt>
    <dgm:pt modelId="{6C2B8F55-0454-41D4-B00A-9BD509A25D2A}" type="pres">
      <dgm:prSet presAssocID="{CD6DC1A6-787F-4BCE-B4AE-861702239C4B}" presName="compNode" presStyleCnt="0"/>
      <dgm:spPr/>
    </dgm:pt>
    <dgm:pt modelId="{273837CE-4476-4EF5-B0BA-9B3F45FCDF69}" type="pres">
      <dgm:prSet presAssocID="{CD6DC1A6-787F-4BCE-B4AE-861702239C4B}" presName="bgRect" presStyleLbl="bgShp" presStyleIdx="1" presStyleCnt="5"/>
      <dgm:spPr/>
    </dgm:pt>
    <dgm:pt modelId="{02673686-B349-4BA9-ADBC-25328C0ABC03}" type="pres">
      <dgm:prSet presAssocID="{CD6DC1A6-787F-4BCE-B4AE-861702239C4B}"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grammer"/>
        </a:ext>
      </dgm:extLst>
    </dgm:pt>
    <dgm:pt modelId="{A10CC086-6B14-4A18-8EAD-BD72231FE6CA}" type="pres">
      <dgm:prSet presAssocID="{CD6DC1A6-787F-4BCE-B4AE-861702239C4B}" presName="spaceRect" presStyleCnt="0"/>
      <dgm:spPr/>
    </dgm:pt>
    <dgm:pt modelId="{D11B0EEF-0F11-4F42-87C4-0904531BF853}" type="pres">
      <dgm:prSet presAssocID="{CD6DC1A6-787F-4BCE-B4AE-861702239C4B}" presName="parTx" presStyleLbl="revTx" presStyleIdx="2" presStyleCnt="8">
        <dgm:presLayoutVars>
          <dgm:chMax val="0"/>
          <dgm:chPref val="0"/>
        </dgm:presLayoutVars>
      </dgm:prSet>
      <dgm:spPr/>
    </dgm:pt>
    <dgm:pt modelId="{60A0B7C6-C283-4AE7-873F-62780EB1C530}" type="pres">
      <dgm:prSet presAssocID="{E3F1F2CE-4898-48CB-A1B4-25DDD2373747}" presName="sibTrans" presStyleCnt="0"/>
      <dgm:spPr/>
    </dgm:pt>
    <dgm:pt modelId="{0FBF34D4-FE80-4C4F-AF88-E4721101056B}" type="pres">
      <dgm:prSet presAssocID="{FE89896C-D663-4ADE-8BB6-E975DEFC16AF}" presName="compNode" presStyleCnt="0"/>
      <dgm:spPr/>
    </dgm:pt>
    <dgm:pt modelId="{8A14653E-F31B-41AD-8172-C6F2697D52A1}" type="pres">
      <dgm:prSet presAssocID="{FE89896C-D663-4ADE-8BB6-E975DEFC16AF}" presName="bgRect" presStyleLbl="bgShp" presStyleIdx="2" presStyleCnt="5"/>
      <dgm:spPr/>
    </dgm:pt>
    <dgm:pt modelId="{AEEC241A-41A0-4676-833E-4C0DE7C387B8}" type="pres">
      <dgm:prSet presAssocID="{FE89896C-D663-4ADE-8BB6-E975DEFC16AF}"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obot"/>
        </a:ext>
      </dgm:extLst>
    </dgm:pt>
    <dgm:pt modelId="{86F8EB2B-4ED7-40F6-8A46-A7CD96F35E87}" type="pres">
      <dgm:prSet presAssocID="{FE89896C-D663-4ADE-8BB6-E975DEFC16AF}" presName="spaceRect" presStyleCnt="0"/>
      <dgm:spPr/>
    </dgm:pt>
    <dgm:pt modelId="{970A3D09-0463-4445-9BE1-C2D6FE543AAA}" type="pres">
      <dgm:prSet presAssocID="{FE89896C-D663-4ADE-8BB6-E975DEFC16AF}" presName="parTx" presStyleLbl="revTx" presStyleIdx="3" presStyleCnt="8" custLinFactNeighborX="-519">
        <dgm:presLayoutVars>
          <dgm:chMax val="0"/>
          <dgm:chPref val="0"/>
        </dgm:presLayoutVars>
      </dgm:prSet>
      <dgm:spPr/>
    </dgm:pt>
    <dgm:pt modelId="{F52B801A-1790-4F76-94BD-9E784CBF770B}" type="pres">
      <dgm:prSet presAssocID="{747F544B-7A34-4A87-9CA6-1447BBEEE018}" presName="sibTrans" presStyleCnt="0"/>
      <dgm:spPr/>
    </dgm:pt>
    <dgm:pt modelId="{5AD339A9-0E7A-4BD2-94E9-B68A6F6BE265}" type="pres">
      <dgm:prSet presAssocID="{4D43C34E-0A09-41E6-BD02-4A8FB61DCB79}" presName="compNode" presStyleCnt="0"/>
      <dgm:spPr/>
    </dgm:pt>
    <dgm:pt modelId="{6CAA0560-1321-4F45-BC67-5EEB0DB6179B}" type="pres">
      <dgm:prSet presAssocID="{4D43C34E-0A09-41E6-BD02-4A8FB61DCB79}" presName="bgRect" presStyleLbl="bgShp" presStyleIdx="3" presStyleCnt="5"/>
      <dgm:spPr/>
    </dgm:pt>
    <dgm:pt modelId="{316BB357-F219-45C2-80FA-8C4824F81CC2}" type="pres">
      <dgm:prSet presAssocID="{4D43C34E-0A09-41E6-BD02-4A8FB61DCB79}"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Arrow Circle"/>
        </a:ext>
      </dgm:extLst>
    </dgm:pt>
    <dgm:pt modelId="{B4ED3607-DEC3-48F8-B8E4-37E4E30FCF2D}" type="pres">
      <dgm:prSet presAssocID="{4D43C34E-0A09-41E6-BD02-4A8FB61DCB79}" presName="spaceRect" presStyleCnt="0"/>
      <dgm:spPr/>
    </dgm:pt>
    <dgm:pt modelId="{5190FAFC-1562-45D1-A6AE-A1EDD54DEBC7}" type="pres">
      <dgm:prSet presAssocID="{4D43C34E-0A09-41E6-BD02-4A8FB61DCB79}" presName="parTx" presStyleLbl="revTx" presStyleIdx="4" presStyleCnt="8">
        <dgm:presLayoutVars>
          <dgm:chMax val="0"/>
          <dgm:chPref val="0"/>
        </dgm:presLayoutVars>
      </dgm:prSet>
      <dgm:spPr/>
    </dgm:pt>
    <dgm:pt modelId="{54C1DAE6-D9B7-4D8C-AB94-29FC4FB4A7C3}" type="pres">
      <dgm:prSet presAssocID="{4D43C34E-0A09-41E6-BD02-4A8FB61DCB79}" presName="desTx" presStyleLbl="revTx" presStyleIdx="5" presStyleCnt="8">
        <dgm:presLayoutVars/>
      </dgm:prSet>
      <dgm:spPr/>
    </dgm:pt>
    <dgm:pt modelId="{DA77C494-8DFC-4F83-876A-E21D4A48E68E}" type="pres">
      <dgm:prSet presAssocID="{71A7A3D7-F99B-4287-97BD-FCE7E05F2CAF}" presName="sibTrans" presStyleCnt="0"/>
      <dgm:spPr/>
    </dgm:pt>
    <dgm:pt modelId="{185B46B9-E957-4FCD-B017-EF90C5D5C689}" type="pres">
      <dgm:prSet presAssocID="{43075C5E-484A-4F7A-AB20-40EB7567429B}" presName="compNode" presStyleCnt="0"/>
      <dgm:spPr/>
    </dgm:pt>
    <dgm:pt modelId="{F4D395AD-CBA0-469F-8A20-F9CBD3FD8C92}" type="pres">
      <dgm:prSet presAssocID="{43075C5E-484A-4F7A-AB20-40EB7567429B}" presName="bgRect" presStyleLbl="bgShp" presStyleIdx="4" presStyleCnt="5" custLinFactNeighborY="470"/>
      <dgm:spPr/>
    </dgm:pt>
    <dgm:pt modelId="{20E4A999-4371-43D5-9E89-E817F2F90C7C}" type="pres">
      <dgm:prSet presAssocID="{43075C5E-484A-4F7A-AB20-40EB7567429B}"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rocessor"/>
        </a:ext>
      </dgm:extLst>
    </dgm:pt>
    <dgm:pt modelId="{CBFC8BC3-792B-4D96-8450-3ADB3CCACCF1}" type="pres">
      <dgm:prSet presAssocID="{43075C5E-484A-4F7A-AB20-40EB7567429B}" presName="spaceRect" presStyleCnt="0"/>
      <dgm:spPr/>
    </dgm:pt>
    <dgm:pt modelId="{2453724F-7814-40A8-8F79-7F7DCCD8B05F}" type="pres">
      <dgm:prSet presAssocID="{43075C5E-484A-4F7A-AB20-40EB7567429B}" presName="parTx" presStyleLbl="revTx" presStyleIdx="6" presStyleCnt="8">
        <dgm:presLayoutVars>
          <dgm:chMax val="0"/>
          <dgm:chPref val="0"/>
        </dgm:presLayoutVars>
      </dgm:prSet>
      <dgm:spPr/>
    </dgm:pt>
    <dgm:pt modelId="{5516EFB5-485E-4A68-9D7B-491B2BC64FAD}" type="pres">
      <dgm:prSet presAssocID="{43075C5E-484A-4F7A-AB20-40EB7567429B}" presName="desTx" presStyleLbl="revTx" presStyleIdx="7" presStyleCnt="8">
        <dgm:presLayoutVars/>
      </dgm:prSet>
      <dgm:spPr/>
    </dgm:pt>
  </dgm:ptLst>
  <dgm:cxnLst>
    <dgm:cxn modelId="{2704C409-B267-4989-A8BD-D0FABC1E1CEE}" type="presOf" srcId="{F5775400-8EEE-48C4-8FE8-97BB8B47A979}" destId="{C4F36C7A-2446-4EDF-B9CF-179C1BF5862C}" srcOrd="0" destOrd="0" presId="urn:microsoft.com/office/officeart/2018/2/layout/IconVerticalSolidList"/>
    <dgm:cxn modelId="{8B5B880E-9C0F-48E7-8544-2AC9E52E33DC}" type="presOf" srcId="{3368BB43-3826-417D-8BB6-EBD1512D03C2}" destId="{59C4B909-895E-44A3-9BB7-EC3EA280BB11}" srcOrd="0" destOrd="0" presId="urn:microsoft.com/office/officeart/2018/2/layout/IconVerticalSolidList"/>
    <dgm:cxn modelId="{1B4DF212-0467-43AD-A934-443D9429A05D}" type="presOf" srcId="{FE89896C-D663-4ADE-8BB6-E975DEFC16AF}" destId="{970A3D09-0463-4445-9BE1-C2D6FE543AAA}" srcOrd="0" destOrd="0" presId="urn:microsoft.com/office/officeart/2018/2/layout/IconVerticalSolidList"/>
    <dgm:cxn modelId="{9C79B91D-E72D-4D0E-AAE1-47ABAD3DF3C4}" type="presOf" srcId="{CD6DC1A6-787F-4BCE-B4AE-861702239C4B}" destId="{D11B0EEF-0F11-4F42-87C4-0904531BF853}" srcOrd="0" destOrd="0" presId="urn:microsoft.com/office/officeart/2018/2/layout/IconVerticalSolidList"/>
    <dgm:cxn modelId="{3EEFF532-D3AE-48CD-AE78-AD02295E3DA7}" srcId="{F5775400-8EEE-48C4-8FE8-97BB8B47A979}" destId="{1DF08183-FBCA-43F5-9E07-302ABB9EF216}" srcOrd="0" destOrd="0" parTransId="{3F290520-FCBE-43A9-941F-72C7D1AD95A2}" sibTransId="{A4B64708-96D4-4F15-AB98-56FD61A0E590}"/>
    <dgm:cxn modelId="{F6898F48-FCE0-4DE0-8409-10B6FB70201A}" srcId="{3368BB43-3826-417D-8BB6-EBD1512D03C2}" destId="{CD6DC1A6-787F-4BCE-B4AE-861702239C4B}" srcOrd="1" destOrd="0" parTransId="{D23AAF4B-7E1F-4DD9-A2FC-3CEAA956B2D8}" sibTransId="{E3F1F2CE-4898-48CB-A1B4-25DDD2373747}"/>
    <dgm:cxn modelId="{25EB9E6B-0B72-42AA-BAFC-DAF5C746ED11}" srcId="{4D43C34E-0A09-41E6-BD02-4A8FB61DCB79}" destId="{2471342F-1CD4-47EE-81BF-5B29CAB70267}" srcOrd="0" destOrd="0" parTransId="{D964BF58-2707-4F1F-87B0-04D5FA334E42}" sibTransId="{F7BDED2F-BBE5-4D1B-AFBC-D8555685F31E}"/>
    <dgm:cxn modelId="{53AF774D-0464-40B1-A61F-AE9AF8F37689}" type="presOf" srcId="{2471342F-1CD4-47EE-81BF-5B29CAB70267}" destId="{54C1DAE6-D9B7-4D8C-AB94-29FC4FB4A7C3}" srcOrd="0" destOrd="0" presId="urn:microsoft.com/office/officeart/2018/2/layout/IconVerticalSolidList"/>
    <dgm:cxn modelId="{1470FE6E-D6CD-433A-8B66-835B62C3A224}" type="presOf" srcId="{4D43C34E-0A09-41E6-BD02-4A8FB61DCB79}" destId="{5190FAFC-1562-45D1-A6AE-A1EDD54DEBC7}" srcOrd="0" destOrd="0" presId="urn:microsoft.com/office/officeart/2018/2/layout/IconVerticalSolidList"/>
    <dgm:cxn modelId="{1CCA3386-E07F-4FA6-8429-684613D9BB2C}" srcId="{3368BB43-3826-417D-8BB6-EBD1512D03C2}" destId="{43075C5E-484A-4F7A-AB20-40EB7567429B}" srcOrd="4" destOrd="0" parTransId="{96687481-4375-433F-BF5E-453E654C45A8}" sibTransId="{DF80C316-48A3-4500-9E97-F1CB6B1B1287}"/>
    <dgm:cxn modelId="{00DA6C86-F338-48F0-AD42-3A427E65E674}" srcId="{3368BB43-3826-417D-8BB6-EBD1512D03C2}" destId="{F5775400-8EEE-48C4-8FE8-97BB8B47A979}" srcOrd="0" destOrd="0" parTransId="{DBC77101-FF90-45C4-9A70-F63A3A8F1A79}" sibTransId="{294049E7-EB65-41D6-A373-1A7E7D237188}"/>
    <dgm:cxn modelId="{C2587991-BDC8-4768-AC80-3EE85D89DDD8}" srcId="{3368BB43-3826-417D-8BB6-EBD1512D03C2}" destId="{4D43C34E-0A09-41E6-BD02-4A8FB61DCB79}" srcOrd="3" destOrd="0" parTransId="{42DFD4AD-2688-4EF4-AF02-725836D55250}" sibTransId="{71A7A3D7-F99B-4287-97BD-FCE7E05F2CAF}"/>
    <dgm:cxn modelId="{FA5EEADA-A2E1-4094-8574-8F27176634DE}" type="presOf" srcId="{1DF08183-FBCA-43F5-9E07-302ABB9EF216}" destId="{41C49188-4BBE-4935-9F42-DF55E799B790}" srcOrd="0" destOrd="0" presId="urn:microsoft.com/office/officeart/2018/2/layout/IconVerticalSolidList"/>
    <dgm:cxn modelId="{3BCA12E9-C935-495F-8154-065BF4A55E11}" type="presOf" srcId="{43075C5E-484A-4F7A-AB20-40EB7567429B}" destId="{2453724F-7814-40A8-8F79-7F7DCCD8B05F}" srcOrd="0" destOrd="0" presId="urn:microsoft.com/office/officeart/2018/2/layout/IconVerticalSolidList"/>
    <dgm:cxn modelId="{4AA924ED-1FB4-49A8-90FC-335917135732}" srcId="{3368BB43-3826-417D-8BB6-EBD1512D03C2}" destId="{FE89896C-D663-4ADE-8BB6-E975DEFC16AF}" srcOrd="2" destOrd="0" parTransId="{9041B4A2-D159-4D9B-925E-E75ADB21003C}" sibTransId="{747F544B-7A34-4A87-9CA6-1447BBEEE018}"/>
    <dgm:cxn modelId="{38BC7DF1-E7E9-4FC5-93EA-2C71DAB37B0C}" type="presOf" srcId="{2561C1ED-EFA7-413E-ADE1-DDF75947AF18}" destId="{5516EFB5-485E-4A68-9D7B-491B2BC64FAD}" srcOrd="0" destOrd="0" presId="urn:microsoft.com/office/officeart/2018/2/layout/IconVerticalSolidList"/>
    <dgm:cxn modelId="{248BD4F6-E1DB-473A-B677-F103E5FAC060}" srcId="{43075C5E-484A-4F7A-AB20-40EB7567429B}" destId="{2561C1ED-EFA7-413E-ADE1-DDF75947AF18}" srcOrd="0" destOrd="0" parTransId="{8DA6926B-575A-4ACC-82A4-85E78802D244}" sibTransId="{2FEAE58A-A103-431E-92BE-4264BA2492AC}"/>
    <dgm:cxn modelId="{F11E6DD3-9ED7-46B9-B148-73AFBE9FFC26}" type="presParOf" srcId="{59C4B909-895E-44A3-9BB7-EC3EA280BB11}" destId="{6725A857-08CB-4102-AA0E-5D987F98B2EC}" srcOrd="0" destOrd="0" presId="urn:microsoft.com/office/officeart/2018/2/layout/IconVerticalSolidList"/>
    <dgm:cxn modelId="{3CF44A1E-5679-4B0A-BFD2-394579ABEA2F}" type="presParOf" srcId="{6725A857-08CB-4102-AA0E-5D987F98B2EC}" destId="{48065530-2C2C-49E6-BE64-8274A549AE06}" srcOrd="0" destOrd="0" presId="urn:microsoft.com/office/officeart/2018/2/layout/IconVerticalSolidList"/>
    <dgm:cxn modelId="{36C252AE-5C8D-41B3-A833-970E4629D47E}" type="presParOf" srcId="{6725A857-08CB-4102-AA0E-5D987F98B2EC}" destId="{02A5FC8E-1750-4700-8B8A-8080DF3F82D1}" srcOrd="1" destOrd="0" presId="urn:microsoft.com/office/officeart/2018/2/layout/IconVerticalSolidList"/>
    <dgm:cxn modelId="{1317BB2E-CF45-404B-9FBD-204624956972}" type="presParOf" srcId="{6725A857-08CB-4102-AA0E-5D987F98B2EC}" destId="{EEFDE9E8-BC93-421E-A220-D0C6AE15FFFB}" srcOrd="2" destOrd="0" presId="urn:microsoft.com/office/officeart/2018/2/layout/IconVerticalSolidList"/>
    <dgm:cxn modelId="{72BC9688-0020-411A-B132-44F897912A43}" type="presParOf" srcId="{6725A857-08CB-4102-AA0E-5D987F98B2EC}" destId="{C4F36C7A-2446-4EDF-B9CF-179C1BF5862C}" srcOrd="3" destOrd="0" presId="urn:microsoft.com/office/officeart/2018/2/layout/IconVerticalSolidList"/>
    <dgm:cxn modelId="{F89F2A11-0218-4B7E-9529-3D943A679B5D}" type="presParOf" srcId="{6725A857-08CB-4102-AA0E-5D987F98B2EC}" destId="{41C49188-4BBE-4935-9F42-DF55E799B790}" srcOrd="4" destOrd="0" presId="urn:microsoft.com/office/officeart/2018/2/layout/IconVerticalSolidList"/>
    <dgm:cxn modelId="{E3F15E6F-CF8D-40EF-B161-A9F0DB31D1DB}" type="presParOf" srcId="{59C4B909-895E-44A3-9BB7-EC3EA280BB11}" destId="{9A0D05B0-B9DF-4F5F-9E05-03B96B34016F}" srcOrd="1" destOrd="0" presId="urn:microsoft.com/office/officeart/2018/2/layout/IconVerticalSolidList"/>
    <dgm:cxn modelId="{50C58C8F-4F72-4A12-A385-B20F4DDE33E6}" type="presParOf" srcId="{59C4B909-895E-44A3-9BB7-EC3EA280BB11}" destId="{6C2B8F55-0454-41D4-B00A-9BD509A25D2A}" srcOrd="2" destOrd="0" presId="urn:microsoft.com/office/officeart/2018/2/layout/IconVerticalSolidList"/>
    <dgm:cxn modelId="{DB96A11A-1045-49C5-9073-A1224AE3CF94}" type="presParOf" srcId="{6C2B8F55-0454-41D4-B00A-9BD509A25D2A}" destId="{273837CE-4476-4EF5-B0BA-9B3F45FCDF69}" srcOrd="0" destOrd="0" presId="urn:microsoft.com/office/officeart/2018/2/layout/IconVerticalSolidList"/>
    <dgm:cxn modelId="{BFDAA26D-9E0A-4D72-85B8-CE0F018A02F5}" type="presParOf" srcId="{6C2B8F55-0454-41D4-B00A-9BD509A25D2A}" destId="{02673686-B349-4BA9-ADBC-25328C0ABC03}" srcOrd="1" destOrd="0" presId="urn:microsoft.com/office/officeart/2018/2/layout/IconVerticalSolidList"/>
    <dgm:cxn modelId="{20FA94B1-4102-4FEE-BA64-5207F6273B22}" type="presParOf" srcId="{6C2B8F55-0454-41D4-B00A-9BD509A25D2A}" destId="{A10CC086-6B14-4A18-8EAD-BD72231FE6CA}" srcOrd="2" destOrd="0" presId="urn:microsoft.com/office/officeart/2018/2/layout/IconVerticalSolidList"/>
    <dgm:cxn modelId="{5A6A648F-F156-4336-BC11-DA383C893AF8}" type="presParOf" srcId="{6C2B8F55-0454-41D4-B00A-9BD509A25D2A}" destId="{D11B0EEF-0F11-4F42-87C4-0904531BF853}" srcOrd="3" destOrd="0" presId="urn:microsoft.com/office/officeart/2018/2/layout/IconVerticalSolidList"/>
    <dgm:cxn modelId="{69A88A24-E208-40F9-8EC4-0839FB4869F7}" type="presParOf" srcId="{59C4B909-895E-44A3-9BB7-EC3EA280BB11}" destId="{60A0B7C6-C283-4AE7-873F-62780EB1C530}" srcOrd="3" destOrd="0" presId="urn:microsoft.com/office/officeart/2018/2/layout/IconVerticalSolidList"/>
    <dgm:cxn modelId="{E60C4533-FF16-4D53-86AB-18D02B1287EC}" type="presParOf" srcId="{59C4B909-895E-44A3-9BB7-EC3EA280BB11}" destId="{0FBF34D4-FE80-4C4F-AF88-E4721101056B}" srcOrd="4" destOrd="0" presId="urn:microsoft.com/office/officeart/2018/2/layout/IconVerticalSolidList"/>
    <dgm:cxn modelId="{0A2E19E6-5165-4F75-A866-0F3CA7B0BBFB}" type="presParOf" srcId="{0FBF34D4-FE80-4C4F-AF88-E4721101056B}" destId="{8A14653E-F31B-41AD-8172-C6F2697D52A1}" srcOrd="0" destOrd="0" presId="urn:microsoft.com/office/officeart/2018/2/layout/IconVerticalSolidList"/>
    <dgm:cxn modelId="{04BD342F-60A1-4DEF-B5FF-C60EA03A5B41}" type="presParOf" srcId="{0FBF34D4-FE80-4C4F-AF88-E4721101056B}" destId="{AEEC241A-41A0-4676-833E-4C0DE7C387B8}" srcOrd="1" destOrd="0" presId="urn:microsoft.com/office/officeart/2018/2/layout/IconVerticalSolidList"/>
    <dgm:cxn modelId="{114B694C-1104-4F2F-B2C6-B87A2E66F626}" type="presParOf" srcId="{0FBF34D4-FE80-4C4F-AF88-E4721101056B}" destId="{86F8EB2B-4ED7-40F6-8A46-A7CD96F35E87}" srcOrd="2" destOrd="0" presId="urn:microsoft.com/office/officeart/2018/2/layout/IconVerticalSolidList"/>
    <dgm:cxn modelId="{952D8282-FD43-4D1F-A034-E18162D36293}" type="presParOf" srcId="{0FBF34D4-FE80-4C4F-AF88-E4721101056B}" destId="{970A3D09-0463-4445-9BE1-C2D6FE543AAA}" srcOrd="3" destOrd="0" presId="urn:microsoft.com/office/officeart/2018/2/layout/IconVerticalSolidList"/>
    <dgm:cxn modelId="{35152AFF-DCC7-40E2-8B3A-6C5299FFA904}" type="presParOf" srcId="{59C4B909-895E-44A3-9BB7-EC3EA280BB11}" destId="{F52B801A-1790-4F76-94BD-9E784CBF770B}" srcOrd="5" destOrd="0" presId="urn:microsoft.com/office/officeart/2018/2/layout/IconVerticalSolidList"/>
    <dgm:cxn modelId="{F6BB2A10-04A7-4444-B4F6-085993F31938}" type="presParOf" srcId="{59C4B909-895E-44A3-9BB7-EC3EA280BB11}" destId="{5AD339A9-0E7A-4BD2-94E9-B68A6F6BE265}" srcOrd="6" destOrd="0" presId="urn:microsoft.com/office/officeart/2018/2/layout/IconVerticalSolidList"/>
    <dgm:cxn modelId="{EEB48DA7-1046-46F7-9177-917DDD67D878}" type="presParOf" srcId="{5AD339A9-0E7A-4BD2-94E9-B68A6F6BE265}" destId="{6CAA0560-1321-4F45-BC67-5EEB0DB6179B}" srcOrd="0" destOrd="0" presId="urn:microsoft.com/office/officeart/2018/2/layout/IconVerticalSolidList"/>
    <dgm:cxn modelId="{C8A9D967-A260-4D19-A8CD-A9D3585D5481}" type="presParOf" srcId="{5AD339A9-0E7A-4BD2-94E9-B68A6F6BE265}" destId="{316BB357-F219-45C2-80FA-8C4824F81CC2}" srcOrd="1" destOrd="0" presId="urn:microsoft.com/office/officeart/2018/2/layout/IconVerticalSolidList"/>
    <dgm:cxn modelId="{703C0040-8358-422F-8D51-FD63F4CFCD62}" type="presParOf" srcId="{5AD339A9-0E7A-4BD2-94E9-B68A6F6BE265}" destId="{B4ED3607-DEC3-48F8-B8E4-37E4E30FCF2D}" srcOrd="2" destOrd="0" presId="urn:microsoft.com/office/officeart/2018/2/layout/IconVerticalSolidList"/>
    <dgm:cxn modelId="{AC589E75-F839-4801-8231-D75D002E2957}" type="presParOf" srcId="{5AD339A9-0E7A-4BD2-94E9-B68A6F6BE265}" destId="{5190FAFC-1562-45D1-A6AE-A1EDD54DEBC7}" srcOrd="3" destOrd="0" presId="urn:microsoft.com/office/officeart/2018/2/layout/IconVerticalSolidList"/>
    <dgm:cxn modelId="{6DEB536E-F893-4AED-ADD2-13FA8A0694C9}" type="presParOf" srcId="{5AD339A9-0E7A-4BD2-94E9-B68A6F6BE265}" destId="{54C1DAE6-D9B7-4D8C-AB94-29FC4FB4A7C3}" srcOrd="4" destOrd="0" presId="urn:microsoft.com/office/officeart/2018/2/layout/IconVerticalSolidList"/>
    <dgm:cxn modelId="{C762BF80-7A85-47A2-B7D9-27A67E3A736F}" type="presParOf" srcId="{59C4B909-895E-44A3-9BB7-EC3EA280BB11}" destId="{DA77C494-8DFC-4F83-876A-E21D4A48E68E}" srcOrd="7" destOrd="0" presId="urn:microsoft.com/office/officeart/2018/2/layout/IconVerticalSolidList"/>
    <dgm:cxn modelId="{ED417AD7-9362-4A02-812F-2218A5AC5DB6}" type="presParOf" srcId="{59C4B909-895E-44A3-9BB7-EC3EA280BB11}" destId="{185B46B9-E957-4FCD-B017-EF90C5D5C689}" srcOrd="8" destOrd="0" presId="urn:microsoft.com/office/officeart/2018/2/layout/IconVerticalSolidList"/>
    <dgm:cxn modelId="{9B9FB160-702D-4DDD-9B30-BAA60903CC39}" type="presParOf" srcId="{185B46B9-E957-4FCD-B017-EF90C5D5C689}" destId="{F4D395AD-CBA0-469F-8A20-F9CBD3FD8C92}" srcOrd="0" destOrd="0" presId="urn:microsoft.com/office/officeart/2018/2/layout/IconVerticalSolidList"/>
    <dgm:cxn modelId="{5B45A692-00A5-43CB-9B25-017DFFDEC7C3}" type="presParOf" srcId="{185B46B9-E957-4FCD-B017-EF90C5D5C689}" destId="{20E4A999-4371-43D5-9E89-E817F2F90C7C}" srcOrd="1" destOrd="0" presId="urn:microsoft.com/office/officeart/2018/2/layout/IconVerticalSolidList"/>
    <dgm:cxn modelId="{14FFDEDC-C68D-470A-B9E6-78CD652F0CC8}" type="presParOf" srcId="{185B46B9-E957-4FCD-B017-EF90C5D5C689}" destId="{CBFC8BC3-792B-4D96-8450-3ADB3CCACCF1}" srcOrd="2" destOrd="0" presId="urn:microsoft.com/office/officeart/2018/2/layout/IconVerticalSolidList"/>
    <dgm:cxn modelId="{5C2EBFEC-B470-4523-8935-F89FB7E1B3F8}" type="presParOf" srcId="{185B46B9-E957-4FCD-B017-EF90C5D5C689}" destId="{2453724F-7814-40A8-8F79-7F7DCCD8B05F}" srcOrd="3" destOrd="0" presId="urn:microsoft.com/office/officeart/2018/2/layout/IconVerticalSolidList"/>
    <dgm:cxn modelId="{54CCFBB5-92B7-4EEA-802F-250CBFD2F49F}" type="presParOf" srcId="{185B46B9-E957-4FCD-B017-EF90C5D5C689}" destId="{5516EFB5-485E-4A68-9D7B-491B2BC64FA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65530-2C2C-49E6-BE64-8274A549AE06}">
      <dsp:nvSpPr>
        <dsp:cNvPr id="0" name=""/>
        <dsp:cNvSpPr/>
      </dsp:nvSpPr>
      <dsp:spPr>
        <a:xfrm>
          <a:off x="0" y="7481"/>
          <a:ext cx="6588691" cy="922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5FC8E-1750-4700-8B8A-8080DF3F82D1}">
      <dsp:nvSpPr>
        <dsp:cNvPr id="0" name=""/>
        <dsp:cNvSpPr/>
      </dsp:nvSpPr>
      <dsp:spPr>
        <a:xfrm>
          <a:off x="279096" y="215073"/>
          <a:ext cx="507943" cy="507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F36C7A-2446-4EDF-B9CF-179C1BF5862C}">
      <dsp:nvSpPr>
        <dsp:cNvPr id="0" name=""/>
        <dsp:cNvSpPr/>
      </dsp:nvSpPr>
      <dsp:spPr>
        <a:xfrm>
          <a:off x="1066136" y="7481"/>
          <a:ext cx="2964910"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622300">
            <a:lnSpc>
              <a:spcPct val="100000"/>
            </a:lnSpc>
            <a:spcBef>
              <a:spcPct val="0"/>
            </a:spcBef>
            <a:spcAft>
              <a:spcPct val="35000"/>
            </a:spcAft>
            <a:buNone/>
          </a:pPr>
          <a:r>
            <a:rPr lang="en-US" sz="1400" kern="1200" dirty="0"/>
            <a:t>Development started in the 1980’s by Guido van Rossum.</a:t>
          </a:r>
          <a:r>
            <a:rPr lang="en-US" sz="1400" b="0" i="0" kern="1200" dirty="0"/>
            <a:t> and first released in 1991</a:t>
          </a:r>
          <a:endParaRPr lang="en-US" sz="1400" kern="1200" dirty="0"/>
        </a:p>
      </dsp:txBody>
      <dsp:txXfrm>
        <a:off x="1066136" y="7481"/>
        <a:ext cx="2964910" cy="980296"/>
      </dsp:txXfrm>
    </dsp:sp>
    <dsp:sp modelId="{41C49188-4BBE-4935-9F42-DF55E799B790}">
      <dsp:nvSpPr>
        <dsp:cNvPr id="0" name=""/>
        <dsp:cNvSpPr/>
      </dsp:nvSpPr>
      <dsp:spPr>
        <a:xfrm>
          <a:off x="4031047" y="7481"/>
          <a:ext cx="2525351"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488950">
            <a:lnSpc>
              <a:spcPct val="100000"/>
            </a:lnSpc>
            <a:spcBef>
              <a:spcPct val="0"/>
            </a:spcBef>
            <a:spcAft>
              <a:spcPct val="35000"/>
            </a:spcAft>
            <a:buNone/>
          </a:pPr>
          <a:r>
            <a:rPr lang="en-US" sz="1100" b="0" i="0" kern="1200" dirty="0"/>
            <a:t>Python's name is derived from the British comedy group </a:t>
          </a:r>
          <a:r>
            <a:rPr lang="en-US" sz="1100" b="0" i="0" kern="1200" dirty="0">
              <a:hlinkClick xmlns:r="http://schemas.openxmlformats.org/officeDocument/2006/relationships" r:id="rId3" tooltip="Monty Python"/>
            </a:rPr>
            <a:t>Monty Python</a:t>
          </a:r>
          <a:endParaRPr lang="en-US" sz="1100" kern="1200" dirty="0"/>
        </a:p>
      </dsp:txBody>
      <dsp:txXfrm>
        <a:off x="4031047" y="7481"/>
        <a:ext cx="2525351" cy="980296"/>
      </dsp:txXfrm>
    </dsp:sp>
    <dsp:sp modelId="{273837CE-4476-4EF5-B0BA-9B3F45FCDF69}">
      <dsp:nvSpPr>
        <dsp:cNvPr id="0" name=""/>
        <dsp:cNvSpPr/>
      </dsp:nvSpPr>
      <dsp:spPr>
        <a:xfrm>
          <a:off x="0" y="1232852"/>
          <a:ext cx="6588691" cy="922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73686-B349-4BA9-ADBC-25328C0ABC03}">
      <dsp:nvSpPr>
        <dsp:cNvPr id="0" name=""/>
        <dsp:cNvSpPr/>
      </dsp:nvSpPr>
      <dsp:spPr>
        <a:xfrm>
          <a:off x="279096" y="1440444"/>
          <a:ext cx="507943" cy="50744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B0EEF-0F11-4F42-87C4-0904531BF853}">
      <dsp:nvSpPr>
        <dsp:cNvPr id="0" name=""/>
        <dsp:cNvSpPr/>
      </dsp:nvSpPr>
      <dsp:spPr>
        <a:xfrm>
          <a:off x="1066136" y="1232852"/>
          <a:ext cx="5490262"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622300">
            <a:lnSpc>
              <a:spcPct val="100000"/>
            </a:lnSpc>
            <a:spcBef>
              <a:spcPct val="0"/>
            </a:spcBef>
            <a:spcAft>
              <a:spcPct val="35000"/>
            </a:spcAft>
            <a:buNone/>
          </a:pPr>
          <a:r>
            <a:rPr lang="en-US" sz="1400" kern="1200" dirty="0"/>
            <a:t>Python Versions 2.x and 3.x </a:t>
          </a:r>
        </a:p>
        <a:p>
          <a:pPr marL="0" lvl="0" indent="0" algn="l" defTabSz="622300">
            <a:lnSpc>
              <a:spcPct val="100000"/>
            </a:lnSpc>
            <a:spcBef>
              <a:spcPct val="0"/>
            </a:spcBef>
            <a:spcAft>
              <a:spcPct val="35000"/>
            </a:spcAft>
            <a:buNone/>
          </a:pPr>
          <a:r>
            <a:rPr lang="en-US" sz="1400" kern="1200" dirty="0"/>
            <a:t>Current version is 3.8.3.</a:t>
          </a:r>
        </a:p>
      </dsp:txBody>
      <dsp:txXfrm>
        <a:off x="1066136" y="1232852"/>
        <a:ext cx="5490262" cy="980296"/>
      </dsp:txXfrm>
    </dsp:sp>
    <dsp:sp modelId="{8A14653E-F31B-41AD-8172-C6F2697D52A1}">
      <dsp:nvSpPr>
        <dsp:cNvPr id="0" name=""/>
        <dsp:cNvSpPr/>
      </dsp:nvSpPr>
      <dsp:spPr>
        <a:xfrm>
          <a:off x="0" y="2458223"/>
          <a:ext cx="6588691" cy="922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C241A-41A0-4676-833E-4C0DE7C387B8}">
      <dsp:nvSpPr>
        <dsp:cNvPr id="0" name=""/>
        <dsp:cNvSpPr/>
      </dsp:nvSpPr>
      <dsp:spPr>
        <a:xfrm>
          <a:off x="279096" y="2665815"/>
          <a:ext cx="507943" cy="50744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0A3D09-0463-4445-9BE1-C2D6FE543AAA}">
      <dsp:nvSpPr>
        <dsp:cNvPr id="0" name=""/>
        <dsp:cNvSpPr/>
      </dsp:nvSpPr>
      <dsp:spPr>
        <a:xfrm>
          <a:off x="1037641" y="2458223"/>
          <a:ext cx="5490262"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622300">
            <a:lnSpc>
              <a:spcPct val="100000"/>
            </a:lnSpc>
            <a:spcBef>
              <a:spcPct val="0"/>
            </a:spcBef>
            <a:spcAft>
              <a:spcPct val="35000"/>
            </a:spcAft>
            <a:buNone/>
          </a:pPr>
          <a:r>
            <a:rPr lang="en-US" sz="1400" kern="1200" dirty="0"/>
            <a:t>Interpreted, </a:t>
          </a:r>
          <a:r>
            <a:rPr lang="en-US" sz="1400" b="0" kern="1200" dirty="0">
              <a:solidFill>
                <a:schemeClr val="tx1">
                  <a:lumMod val="75000"/>
                  <a:lumOff val="25000"/>
                </a:schemeClr>
              </a:solidFill>
            </a:rPr>
            <a:t>high level language</a:t>
          </a:r>
          <a:r>
            <a:rPr lang="en-US" sz="1400" b="1" kern="1200" dirty="0">
              <a:solidFill>
                <a:schemeClr val="tx1">
                  <a:lumMod val="75000"/>
                  <a:lumOff val="25000"/>
                </a:schemeClr>
              </a:solidFill>
            </a:rPr>
            <a:t>.</a:t>
          </a:r>
          <a:r>
            <a:rPr lang="en-US" sz="1400" kern="1200" dirty="0">
              <a:solidFill>
                <a:schemeClr val="tx1">
                  <a:lumMod val="75000"/>
                  <a:lumOff val="25000"/>
                </a:schemeClr>
              </a:solidFill>
            </a:rPr>
            <a:t> It will be converted into a machine readable form by a compiler or interpreter. </a:t>
          </a:r>
          <a:r>
            <a:rPr lang="en-US" sz="1400" b="1" kern="1200" dirty="0">
              <a:solidFill>
                <a:schemeClr val="tx1">
                  <a:lumMod val="75000"/>
                  <a:lumOff val="25000"/>
                </a:schemeClr>
              </a:solidFill>
            </a:rPr>
            <a:t>Low level language</a:t>
          </a:r>
          <a:r>
            <a:rPr lang="en-US" sz="1400" kern="1200" dirty="0">
              <a:solidFill>
                <a:schemeClr val="tx1">
                  <a:lumMod val="75000"/>
                  <a:lumOff val="25000"/>
                </a:schemeClr>
              </a:solidFill>
            </a:rPr>
            <a:t> is machine readable form of program. Whereas the </a:t>
          </a:r>
          <a:r>
            <a:rPr lang="en-US" sz="1400" b="1" kern="1200" dirty="0">
              <a:solidFill>
                <a:schemeClr val="tx1">
                  <a:lumMod val="75000"/>
                  <a:lumOff val="25000"/>
                </a:schemeClr>
              </a:solidFill>
            </a:rPr>
            <a:t>high level language</a:t>
          </a:r>
          <a:r>
            <a:rPr lang="en-US" sz="1400" kern="1200" dirty="0">
              <a:solidFill>
                <a:schemeClr val="tx1">
                  <a:lumMod val="75000"/>
                  <a:lumOff val="25000"/>
                </a:schemeClr>
              </a:solidFill>
            </a:rPr>
            <a:t> will be in human readable form</a:t>
          </a:r>
          <a:endParaRPr lang="en-US" sz="1400" kern="1200" dirty="0"/>
        </a:p>
      </dsp:txBody>
      <dsp:txXfrm>
        <a:off x="1037641" y="2458223"/>
        <a:ext cx="5490262" cy="980296"/>
      </dsp:txXfrm>
    </dsp:sp>
    <dsp:sp modelId="{6CAA0560-1321-4F45-BC67-5EEB0DB6179B}">
      <dsp:nvSpPr>
        <dsp:cNvPr id="0" name=""/>
        <dsp:cNvSpPr/>
      </dsp:nvSpPr>
      <dsp:spPr>
        <a:xfrm>
          <a:off x="0" y="3683593"/>
          <a:ext cx="6588691" cy="922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BB357-F219-45C2-80FA-8C4824F81CC2}">
      <dsp:nvSpPr>
        <dsp:cNvPr id="0" name=""/>
        <dsp:cNvSpPr/>
      </dsp:nvSpPr>
      <dsp:spPr>
        <a:xfrm>
          <a:off x="279096" y="3891186"/>
          <a:ext cx="507943" cy="50744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0FAFC-1562-45D1-A6AE-A1EDD54DEBC7}">
      <dsp:nvSpPr>
        <dsp:cNvPr id="0" name=""/>
        <dsp:cNvSpPr/>
      </dsp:nvSpPr>
      <dsp:spPr>
        <a:xfrm>
          <a:off x="1066136" y="3683593"/>
          <a:ext cx="2964910"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622300">
            <a:lnSpc>
              <a:spcPct val="100000"/>
            </a:lnSpc>
            <a:spcBef>
              <a:spcPct val="0"/>
            </a:spcBef>
            <a:spcAft>
              <a:spcPct val="35000"/>
            </a:spcAft>
            <a:buNone/>
          </a:pPr>
          <a:r>
            <a:rPr lang="en-US" sz="1400" kern="1200"/>
            <a:t>Supports a multitude of programming paradigms.</a:t>
          </a:r>
        </a:p>
      </dsp:txBody>
      <dsp:txXfrm>
        <a:off x="1066136" y="3683593"/>
        <a:ext cx="2964910" cy="980296"/>
      </dsp:txXfrm>
    </dsp:sp>
    <dsp:sp modelId="{54C1DAE6-D9B7-4D8C-AB94-29FC4FB4A7C3}">
      <dsp:nvSpPr>
        <dsp:cNvPr id="0" name=""/>
        <dsp:cNvSpPr/>
      </dsp:nvSpPr>
      <dsp:spPr>
        <a:xfrm>
          <a:off x="4031047" y="3683593"/>
          <a:ext cx="2525351"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488950">
            <a:lnSpc>
              <a:spcPct val="100000"/>
            </a:lnSpc>
            <a:spcBef>
              <a:spcPct val="0"/>
            </a:spcBef>
            <a:spcAft>
              <a:spcPct val="35000"/>
            </a:spcAft>
            <a:buNone/>
          </a:pPr>
          <a:r>
            <a:rPr lang="en-US" sz="1100" kern="1200" dirty="0"/>
            <a:t>OOP, functional, procedural, logic, structured, etc.</a:t>
          </a:r>
        </a:p>
      </dsp:txBody>
      <dsp:txXfrm>
        <a:off x="4031047" y="3683593"/>
        <a:ext cx="2525351" cy="980296"/>
      </dsp:txXfrm>
    </dsp:sp>
    <dsp:sp modelId="{F4D395AD-CBA0-469F-8A20-F9CBD3FD8C92}">
      <dsp:nvSpPr>
        <dsp:cNvPr id="0" name=""/>
        <dsp:cNvSpPr/>
      </dsp:nvSpPr>
      <dsp:spPr>
        <a:xfrm>
          <a:off x="0" y="4913301"/>
          <a:ext cx="6588691" cy="922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4A999-4371-43D5-9E89-E817F2F90C7C}">
      <dsp:nvSpPr>
        <dsp:cNvPr id="0" name=""/>
        <dsp:cNvSpPr/>
      </dsp:nvSpPr>
      <dsp:spPr>
        <a:xfrm>
          <a:off x="279096" y="5116556"/>
          <a:ext cx="507943" cy="50744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3724F-7814-40A8-8F79-7F7DCCD8B05F}">
      <dsp:nvSpPr>
        <dsp:cNvPr id="0" name=""/>
        <dsp:cNvSpPr/>
      </dsp:nvSpPr>
      <dsp:spPr>
        <a:xfrm>
          <a:off x="1066136" y="4908964"/>
          <a:ext cx="2964910"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622300">
            <a:lnSpc>
              <a:spcPct val="100000"/>
            </a:lnSpc>
            <a:spcBef>
              <a:spcPct val="0"/>
            </a:spcBef>
            <a:spcAft>
              <a:spcPct val="35000"/>
            </a:spcAft>
            <a:buNone/>
          </a:pPr>
          <a:r>
            <a:rPr lang="en-US" sz="1400" kern="1200"/>
            <a:t>General purpose. </a:t>
          </a:r>
        </a:p>
      </dsp:txBody>
      <dsp:txXfrm>
        <a:off x="1066136" y="4908964"/>
        <a:ext cx="2964910" cy="980296"/>
      </dsp:txXfrm>
    </dsp:sp>
    <dsp:sp modelId="{5516EFB5-485E-4A68-9D7B-491B2BC64FAD}">
      <dsp:nvSpPr>
        <dsp:cNvPr id="0" name=""/>
        <dsp:cNvSpPr/>
      </dsp:nvSpPr>
      <dsp:spPr>
        <a:xfrm>
          <a:off x="4031047" y="4908964"/>
          <a:ext cx="2525351" cy="98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748" tIns="103748" rIns="103748" bIns="103748" numCol="1" spcCol="1270" anchor="ctr" anchorCtr="0">
          <a:noAutofit/>
        </a:bodyPr>
        <a:lstStyle/>
        <a:p>
          <a:pPr marL="0" lvl="0" indent="0" algn="l" defTabSz="488950">
            <a:lnSpc>
              <a:spcPct val="100000"/>
            </a:lnSpc>
            <a:spcBef>
              <a:spcPct val="0"/>
            </a:spcBef>
            <a:spcAft>
              <a:spcPct val="35000"/>
            </a:spcAft>
            <a:buNone/>
          </a:pPr>
          <a:r>
            <a:rPr lang="en-US" sz="1100" kern="1200" dirty="0"/>
            <a:t>Very comprehensive standard library includes numeric modules, crypto services, OS interfaces, networking modules, GUI support, development tools, etc.  </a:t>
          </a:r>
        </a:p>
      </dsp:txBody>
      <dsp:txXfrm>
        <a:off x="4031047" y="4908964"/>
        <a:ext cx="2525351" cy="9802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BF96C3-6123-4C73-BCE6-390888FF99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096F4D-4F41-4A07-9A43-E11A966AD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CB29C-02E5-44A0-B737-FE641B1D2817}" type="datetimeFigureOut">
              <a:rPr lang="en-US" smtClean="0"/>
              <a:t>6/15/2020</a:t>
            </a:fld>
            <a:endParaRPr lang="en-US" dirty="0"/>
          </a:p>
        </p:txBody>
      </p:sp>
      <p:sp>
        <p:nvSpPr>
          <p:cNvPr id="4" name="Footer Placeholder 3">
            <a:extLst>
              <a:ext uri="{FF2B5EF4-FFF2-40B4-BE49-F238E27FC236}">
                <a16:creationId xmlns:a16="http://schemas.microsoft.com/office/drawing/2014/main" id="{1BA6923F-537D-4CBC-90B7-A4808FFD08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8E1BA1-D1E4-411E-9E01-C8F5399B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ECA34E-02FE-42EE-BA45-4002CE73F7ED}" type="slidenum">
              <a:rPr lang="en-US" smtClean="0"/>
              <a:t>‹#›</a:t>
            </a:fld>
            <a:endParaRPr lang="en-US" dirty="0"/>
          </a:p>
        </p:txBody>
      </p:sp>
    </p:spTree>
    <p:extLst>
      <p:ext uri="{BB962C8B-B14F-4D97-AF65-F5344CB8AC3E}">
        <p14:creationId xmlns:p14="http://schemas.microsoft.com/office/powerpoint/2010/main" val="1445335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F27C-23B7-9C40-8636-97E800621904}"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EC937-7A34-054B-8EB2-234964957837}" type="slidenum">
              <a:rPr lang="en-US" smtClean="0"/>
              <a:t>‹#›</a:t>
            </a:fld>
            <a:endParaRPr lang="en-US" dirty="0"/>
          </a:p>
        </p:txBody>
      </p:sp>
    </p:spTree>
    <p:extLst>
      <p:ext uri="{BB962C8B-B14F-4D97-AF65-F5344CB8AC3E}">
        <p14:creationId xmlns:p14="http://schemas.microsoft.com/office/powerpoint/2010/main" val="5294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F76237-C558-4DC2-9DA2-A1FE27ACFF51}"/>
              </a:ext>
            </a:extLst>
          </p:cNvPr>
          <p:cNvSpPr txBox="1">
            <a:spLocks noGrp="1"/>
          </p:cNvSpPr>
          <p:nvPr>
            <p:ph type="sldNum" sz="quarter" idx="5"/>
          </p:nvPr>
        </p:nvSpPr>
        <p:spPr>
          <a:ln/>
        </p:spPr>
        <p:txBody>
          <a:bodyPr lIns="0" tIns="0" rIns="0" bIns="0" anchor="b" anchorCtr="0">
            <a:noAutofit/>
          </a:bodyPr>
          <a:lstStyle/>
          <a:p>
            <a:pPr lvl="0"/>
            <a:fld id="{C4D66746-D2EF-4FBE-BFBE-65AAE261E33A}" type="slidenum">
              <a:t>2</a:t>
            </a:fld>
            <a:endParaRPr lang="en-IN"/>
          </a:p>
        </p:txBody>
      </p:sp>
      <p:sp>
        <p:nvSpPr>
          <p:cNvPr id="2" name="Slide Image Placeholder 1">
            <a:extLst>
              <a:ext uri="{FF2B5EF4-FFF2-40B4-BE49-F238E27FC236}">
                <a16:creationId xmlns:a16="http://schemas.microsoft.com/office/drawing/2014/main" id="{4116E2F2-A302-445C-A405-0CF935ED2CBD}"/>
              </a:ext>
            </a:extLst>
          </p:cNvPr>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1D46F9D-F3B6-47DE-9E05-5CB78CDE82E6}"/>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22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F976DE-F6A6-0149-ADAE-9BF528C6E6A9}"/>
              </a:ext>
            </a:extLst>
          </p:cNvPr>
          <p:cNvPicPr>
            <a:picLocks noChangeAspect="1"/>
          </p:cNvPicPr>
          <p:nvPr userDrawn="1"/>
        </p:nvPicPr>
        <p:blipFill>
          <a:blip r:embed="rId2"/>
          <a:stretch>
            <a:fillRect/>
          </a:stretch>
        </p:blipFill>
        <p:spPr>
          <a:xfrm>
            <a:off x="0" y="-2511239"/>
            <a:ext cx="16656424" cy="9369239"/>
          </a:xfrm>
          <a:prstGeom prst="rect">
            <a:avLst/>
          </a:prstGeom>
          <a:solidFill>
            <a:srgbClr val="BDBEC0"/>
          </a:solidFill>
        </p:spPr>
      </p:pic>
      <p:pic>
        <p:nvPicPr>
          <p:cNvPr id="21" name="Picture 20">
            <a:extLst>
              <a:ext uri="{FF2B5EF4-FFF2-40B4-BE49-F238E27FC236}">
                <a16:creationId xmlns:a16="http://schemas.microsoft.com/office/drawing/2014/main" id="{3249FAD6-8D2E-3F4B-BA86-AAC4EDBA953C}"/>
              </a:ext>
            </a:extLst>
          </p:cNvPr>
          <p:cNvPicPr>
            <a:picLocks noChangeAspect="1"/>
          </p:cNvPicPr>
          <p:nvPr userDrawn="1"/>
        </p:nvPicPr>
        <p:blipFill>
          <a:blip r:embed="rId3">
            <a:alphaModFix amt="25000"/>
          </a:blip>
          <a:stretch>
            <a:fillRect/>
          </a:stretch>
        </p:blipFill>
        <p:spPr>
          <a:xfrm>
            <a:off x="11507538" y="638576"/>
            <a:ext cx="1103670" cy="543193"/>
          </a:xfrm>
          <a:prstGeom prst="rect">
            <a:avLst/>
          </a:prstGeom>
        </p:spPr>
      </p:pic>
      <p:pic>
        <p:nvPicPr>
          <p:cNvPr id="17" name="Picture 16">
            <a:extLst>
              <a:ext uri="{FF2B5EF4-FFF2-40B4-BE49-F238E27FC236}">
                <a16:creationId xmlns:a16="http://schemas.microsoft.com/office/drawing/2014/main" id="{65886DC5-31D1-884F-A425-C917FE781D49}"/>
              </a:ext>
            </a:extLst>
          </p:cNvPr>
          <p:cNvPicPr>
            <a:picLocks noChangeAspect="1"/>
          </p:cNvPicPr>
          <p:nvPr userDrawn="1"/>
        </p:nvPicPr>
        <p:blipFill>
          <a:blip r:embed="rId3">
            <a:alphaModFix amt="25000"/>
          </a:blip>
          <a:stretch>
            <a:fillRect/>
          </a:stretch>
        </p:blipFill>
        <p:spPr>
          <a:xfrm>
            <a:off x="11976286" y="735260"/>
            <a:ext cx="1269845" cy="624980"/>
          </a:xfrm>
          <a:prstGeom prst="rect">
            <a:avLst/>
          </a:prstGeom>
        </p:spPr>
      </p:pic>
      <p:pic>
        <p:nvPicPr>
          <p:cNvPr id="3" name="Picture 2">
            <a:extLst>
              <a:ext uri="{FF2B5EF4-FFF2-40B4-BE49-F238E27FC236}">
                <a16:creationId xmlns:a16="http://schemas.microsoft.com/office/drawing/2014/main" id="{E945C6DD-CDAE-A643-9E13-29D255268009}"/>
              </a:ext>
            </a:extLst>
          </p:cNvPr>
          <p:cNvPicPr>
            <a:picLocks noChangeAspect="1"/>
          </p:cNvPicPr>
          <p:nvPr userDrawn="1"/>
        </p:nvPicPr>
        <p:blipFill>
          <a:blip r:embed="rId4"/>
          <a:stretch>
            <a:fillRect/>
          </a:stretch>
        </p:blipFill>
        <p:spPr>
          <a:xfrm>
            <a:off x="8742487" y="66765"/>
            <a:ext cx="3066380" cy="1503867"/>
          </a:xfrm>
          <a:prstGeom prst="rect">
            <a:avLst/>
          </a:prstGeom>
        </p:spPr>
      </p:pic>
      <p:sp>
        <p:nvSpPr>
          <p:cNvPr id="9" name="Oval 8">
            <a:extLst>
              <a:ext uri="{FF2B5EF4-FFF2-40B4-BE49-F238E27FC236}">
                <a16:creationId xmlns:a16="http://schemas.microsoft.com/office/drawing/2014/main" id="{552DA949-579F-6448-8C50-6AFB1BF34029}"/>
              </a:ext>
            </a:extLst>
          </p:cNvPr>
          <p:cNvSpPr/>
          <p:nvPr userDrawn="1"/>
        </p:nvSpPr>
        <p:spPr>
          <a:xfrm>
            <a:off x="5835127" y="-1642692"/>
            <a:ext cx="4581200" cy="4581200"/>
          </a:xfrm>
          <a:prstGeom prst="ellipse">
            <a:avLst/>
          </a:prstGeom>
          <a:gradFill flip="none" rotWithShape="1">
            <a:gsLst>
              <a:gs pos="0">
                <a:schemeClr val="bg1"/>
              </a:gs>
              <a:gs pos="73000">
                <a:schemeClr val="bg1">
                  <a:alpha val="0"/>
                </a:schemeClr>
              </a:gs>
            </a:gsLst>
            <a:path path="circle">
              <a:fillToRect l="50000" t="50000" r="50000" b="50000"/>
            </a:path>
            <a:tileRect/>
          </a:gradFill>
          <a:ln>
            <a:noFill/>
          </a:ln>
          <a:effectLst>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653B4A5-68B3-8545-9AFE-578DF86C5060}"/>
              </a:ext>
            </a:extLst>
          </p:cNvPr>
          <p:cNvPicPr>
            <a:picLocks noChangeAspect="1"/>
          </p:cNvPicPr>
          <p:nvPr userDrawn="1"/>
        </p:nvPicPr>
        <p:blipFill>
          <a:blip r:embed="rId3"/>
          <a:stretch>
            <a:fillRect/>
          </a:stretch>
        </p:blipFill>
        <p:spPr>
          <a:xfrm>
            <a:off x="7806235" y="910173"/>
            <a:ext cx="1872503" cy="921590"/>
          </a:xfrm>
          <a:prstGeom prst="rect">
            <a:avLst/>
          </a:prstGeom>
        </p:spPr>
      </p:pic>
      <p:sp>
        <p:nvSpPr>
          <p:cNvPr id="12" name="Rectangle 11">
            <a:extLst>
              <a:ext uri="{FF2B5EF4-FFF2-40B4-BE49-F238E27FC236}">
                <a16:creationId xmlns:a16="http://schemas.microsoft.com/office/drawing/2014/main" id="{BA2FA49A-A98C-6443-B01D-7612F50EDB51}"/>
              </a:ext>
            </a:extLst>
          </p:cNvPr>
          <p:cNvSpPr/>
          <p:nvPr userDrawn="1"/>
        </p:nvSpPr>
        <p:spPr>
          <a:xfrm>
            <a:off x="0" y="1047750"/>
            <a:ext cx="12192000" cy="5810250"/>
          </a:xfrm>
          <a:prstGeom prst="rect">
            <a:avLst/>
          </a:prstGeom>
          <a:gradFill>
            <a:gsLst>
              <a:gs pos="0">
                <a:schemeClr val="bg1">
                  <a:lumMod val="50000"/>
                  <a:alpha val="1000"/>
                </a:schemeClr>
              </a:gs>
              <a:gs pos="60000">
                <a:schemeClr val="bg1">
                  <a:lumMod val="50000"/>
                  <a:alpha val="85000"/>
                </a:schemeClr>
              </a:gs>
              <a:gs pos="40000">
                <a:schemeClr val="bg1">
                  <a:lumMod val="50000"/>
                  <a:alpha val="85000"/>
                </a:schemeClr>
              </a:gs>
              <a:gs pos="100000">
                <a:schemeClr val="bg1">
                  <a:lumMod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9B9AA09F-715D-A34E-94B7-279D5FC00717}"/>
              </a:ext>
            </a:extLst>
          </p:cNvPr>
          <p:cNvSpPr>
            <a:spLocks noGrp="1"/>
          </p:cNvSpPr>
          <p:nvPr>
            <p:ph type="body" sz="quarter" idx="10"/>
          </p:nvPr>
        </p:nvSpPr>
        <p:spPr>
          <a:xfrm>
            <a:off x="1485900" y="3429000"/>
            <a:ext cx="9220200" cy="1017588"/>
          </a:xfrm>
          <a:prstGeom prst="rect">
            <a:avLst/>
          </a:prstGeom>
        </p:spPr>
        <p:txBody>
          <a:bodyPr anchor="ctr"/>
          <a:lstStyle>
            <a:lvl1pPr marL="0" indent="0" algn="ctr">
              <a:buNone/>
              <a:defRPr>
                <a:solidFill>
                  <a:schemeClr val="bg1"/>
                </a:solidFill>
                <a:effectLst>
                  <a:outerShdw blurRad="63500" dist="38100" dir="2700000" algn="tl" rotWithShape="0">
                    <a:schemeClr val="tx1">
                      <a:alpha val="60000"/>
                    </a:schemeClr>
                  </a:outerShdw>
                </a:effectLst>
              </a:defRPr>
            </a:lvl1pPr>
          </a:lstStyle>
          <a:p>
            <a:pPr lvl="0"/>
            <a:r>
              <a:rPr lang="en-US"/>
              <a:t>Click to edit Master text styles</a:t>
            </a:r>
          </a:p>
        </p:txBody>
      </p:sp>
      <p:sp>
        <p:nvSpPr>
          <p:cNvPr id="11" name="Title 10">
            <a:extLst>
              <a:ext uri="{FF2B5EF4-FFF2-40B4-BE49-F238E27FC236}">
                <a16:creationId xmlns:a16="http://schemas.microsoft.com/office/drawing/2014/main" id="{29EF441D-42DE-CF48-B0AB-48A5E97DABAF}"/>
              </a:ext>
            </a:extLst>
          </p:cNvPr>
          <p:cNvSpPr>
            <a:spLocks noGrp="1"/>
          </p:cNvSpPr>
          <p:nvPr>
            <p:ph type="title"/>
          </p:nvPr>
        </p:nvSpPr>
        <p:spPr>
          <a:xfrm>
            <a:off x="1283971" y="2200695"/>
            <a:ext cx="9624059" cy="652403"/>
          </a:xfrm>
          <a:prstGeom prst="rect">
            <a:avLst/>
          </a:prstGeom>
        </p:spPr>
        <p:txBody>
          <a:bodyPr anchor="ctr"/>
          <a:lstStyle>
            <a:lvl1pPr algn="ctr">
              <a:defRPr>
                <a:solidFill>
                  <a:schemeClr val="bg1"/>
                </a:solidFill>
                <a:effectLst>
                  <a:outerShdw blurRad="63500" dist="38100" dir="2700000" algn="tl" rotWithShape="0">
                    <a:schemeClr val="tx1">
                      <a:alpha val="60000"/>
                    </a:schemeClr>
                  </a:outerShdw>
                </a:effectLst>
              </a:defRPr>
            </a:lvl1pPr>
          </a:lstStyle>
          <a:p>
            <a:r>
              <a:rPr lang="en-US"/>
              <a:t>Click to edit Master title style</a:t>
            </a:r>
            <a:endParaRPr lang="en-US" dirty="0"/>
          </a:p>
        </p:txBody>
      </p:sp>
      <p:grpSp>
        <p:nvGrpSpPr>
          <p:cNvPr id="26" name="Group 25">
            <a:extLst>
              <a:ext uri="{FF2B5EF4-FFF2-40B4-BE49-F238E27FC236}">
                <a16:creationId xmlns:a16="http://schemas.microsoft.com/office/drawing/2014/main" id="{0022EFFE-2DFF-024C-9E1C-8AD26C70FB65}"/>
              </a:ext>
            </a:extLst>
          </p:cNvPr>
          <p:cNvGrpSpPr/>
          <p:nvPr userDrawn="1"/>
        </p:nvGrpSpPr>
        <p:grpSpPr>
          <a:xfrm>
            <a:off x="1283971" y="3193643"/>
            <a:ext cx="9624059" cy="2224502"/>
            <a:chOff x="1283971" y="3193643"/>
            <a:chExt cx="9624059" cy="2224502"/>
          </a:xfrm>
        </p:grpSpPr>
        <p:sp>
          <p:nvSpPr>
            <p:cNvPr id="23" name="Freeform 22">
              <a:extLst>
                <a:ext uri="{FF2B5EF4-FFF2-40B4-BE49-F238E27FC236}">
                  <a16:creationId xmlns:a16="http://schemas.microsoft.com/office/drawing/2014/main" id="{4DDC8259-5439-1141-977E-E10B205DD03B}"/>
                </a:ext>
              </a:extLst>
            </p:cNvPr>
            <p:cNvSpPr/>
            <p:nvPr userDrawn="1"/>
          </p:nvSpPr>
          <p:spPr>
            <a:xfrm rot="5400000">
              <a:off x="5935979" y="-1458365"/>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a:extLst>
                <a:ext uri="{FF2B5EF4-FFF2-40B4-BE49-F238E27FC236}">
                  <a16:creationId xmlns:a16="http://schemas.microsoft.com/office/drawing/2014/main" id="{B28BC5D8-96D5-C34F-8298-7A33B7CC9695}"/>
                </a:ext>
              </a:extLst>
            </p:cNvPr>
            <p:cNvSpPr/>
            <p:nvPr userDrawn="1"/>
          </p:nvSpPr>
          <p:spPr>
            <a:xfrm rot="16200000" flipV="1">
              <a:off x="5935979" y="-252659"/>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alf Frame 24">
              <a:extLst>
                <a:ext uri="{FF2B5EF4-FFF2-40B4-BE49-F238E27FC236}">
                  <a16:creationId xmlns:a16="http://schemas.microsoft.com/office/drawing/2014/main" id="{DD6367FF-B8D4-624E-87F8-36D5E50D49BE}"/>
                </a:ext>
              </a:extLst>
            </p:cNvPr>
            <p:cNvSpPr/>
            <p:nvPr userDrawn="1"/>
          </p:nvSpPr>
          <p:spPr>
            <a:xfrm rot="13500000">
              <a:off x="5765073" y="4756291"/>
              <a:ext cx="661854" cy="661854"/>
            </a:xfrm>
            <a:prstGeom prst="halfFrame">
              <a:avLst>
                <a:gd name="adj1" fmla="val 6273"/>
                <a:gd name="adj2" fmla="val 62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18" name="Picture 17">
            <a:extLst>
              <a:ext uri="{FF2B5EF4-FFF2-40B4-BE49-F238E27FC236}">
                <a16:creationId xmlns:a16="http://schemas.microsoft.com/office/drawing/2014/main" id="{F72FC533-DFC8-1946-8ABA-A4A320022DD5}"/>
              </a:ext>
            </a:extLst>
          </p:cNvPr>
          <p:cNvPicPr>
            <a:picLocks noChangeAspect="1"/>
          </p:cNvPicPr>
          <p:nvPr userDrawn="1"/>
        </p:nvPicPr>
        <p:blipFill>
          <a:blip r:embed="rId4"/>
          <a:stretch>
            <a:fillRect/>
          </a:stretch>
        </p:blipFill>
        <p:spPr>
          <a:xfrm>
            <a:off x="-1233520" y="619078"/>
            <a:ext cx="4555160" cy="2234020"/>
          </a:xfrm>
          <a:prstGeom prst="rect">
            <a:avLst/>
          </a:prstGeom>
        </p:spPr>
      </p:pic>
      <p:pic>
        <p:nvPicPr>
          <p:cNvPr id="22" name="Picture 21">
            <a:extLst>
              <a:ext uri="{FF2B5EF4-FFF2-40B4-BE49-F238E27FC236}">
                <a16:creationId xmlns:a16="http://schemas.microsoft.com/office/drawing/2014/main" id="{25CC0ADD-098C-0445-BEA6-96A944C3F8B4}"/>
              </a:ext>
            </a:extLst>
          </p:cNvPr>
          <p:cNvPicPr>
            <a:picLocks noChangeAspect="1"/>
          </p:cNvPicPr>
          <p:nvPr userDrawn="1"/>
        </p:nvPicPr>
        <p:blipFill>
          <a:blip r:embed="rId3">
            <a:alphaModFix amt="25000"/>
          </a:blip>
          <a:stretch>
            <a:fillRect/>
          </a:stretch>
        </p:blipFill>
        <p:spPr>
          <a:xfrm>
            <a:off x="4061134" y="638575"/>
            <a:ext cx="1103670" cy="543193"/>
          </a:xfrm>
          <a:prstGeom prst="rect">
            <a:avLst/>
          </a:prstGeom>
        </p:spPr>
      </p:pic>
    </p:spTree>
    <p:extLst>
      <p:ext uri="{BB962C8B-B14F-4D97-AF65-F5344CB8AC3E}">
        <p14:creationId xmlns:p14="http://schemas.microsoft.com/office/powerpoint/2010/main" val="18795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nodeType="withEffect">
                                  <p:stCondLst>
                                    <p:cond delay="0"/>
                                  </p:stCondLst>
                                  <p:childTnLst>
                                    <p:animMotion origin="layout" path="M -0.04284 0.00069 L -0.12461 0.00069 " pathEditMode="relative" rAng="0" ptsTypes="AA">
                                      <p:cBhvr>
                                        <p:cTn id="6" dur="25000" fill="hold"/>
                                        <p:tgtEl>
                                          <p:spTgt spid="7"/>
                                        </p:tgtEl>
                                        <p:attrNameLst>
                                          <p:attrName>ppt_x</p:attrName>
                                          <p:attrName>ppt_y</p:attrName>
                                        </p:attrNameLst>
                                      </p:cBhvr>
                                      <p:rCtr x="-4089" y="0"/>
                                    </p:animMotion>
                                  </p:childTnLst>
                                </p:cTn>
                              </p:par>
                              <p:par>
                                <p:cTn id="7" presetID="42" presetClass="path" presetSubtype="0" repeatCount="indefinite" autoRev="1" fill="remove" grpId="0" nodeType="withEffect">
                                  <p:stCondLst>
                                    <p:cond delay="0"/>
                                  </p:stCondLst>
                                  <p:childTnLst>
                                    <p:animMotion origin="layout" path="M 3.75E-6 -4.44444E-6 L -0.22019 0.06598 " pathEditMode="relative" rAng="0" ptsTypes="AA">
                                      <p:cBhvr>
                                        <p:cTn id="8" dur="25000" fill="hold"/>
                                        <p:tgtEl>
                                          <p:spTgt spid="9"/>
                                        </p:tgtEl>
                                        <p:attrNameLst>
                                          <p:attrName>ppt_x</p:attrName>
                                          <p:attrName>ppt_y</p:attrName>
                                        </p:attrNameLst>
                                      </p:cBhvr>
                                      <p:rCtr x="-11016" y="3287"/>
                                    </p:animMotion>
                                  </p:childTnLst>
                                </p:cTn>
                              </p:par>
                              <p:par>
                                <p:cTn id="9" presetID="42" presetClass="path" presetSubtype="0" repeatCount="indefinite" autoRev="1" fill="remove" nodeType="withEffect">
                                  <p:stCondLst>
                                    <p:cond delay="0"/>
                                  </p:stCondLst>
                                  <p:childTnLst>
                                    <p:animMotion origin="layout" path="M 2.70833E-6 1.48148E-6 L -0.33907 1.48148E-6 " pathEditMode="relative" rAng="0" ptsTypes="AA">
                                      <p:cBhvr>
                                        <p:cTn id="10" dur="25000" fill="hold"/>
                                        <p:tgtEl>
                                          <p:spTgt spid="5"/>
                                        </p:tgtEl>
                                        <p:attrNameLst>
                                          <p:attrName>ppt_x</p:attrName>
                                          <p:attrName>ppt_y</p:attrName>
                                        </p:attrNameLst>
                                      </p:cBhvr>
                                      <p:rCtr x="-16953" y="0"/>
                                    </p:animMotion>
                                  </p:childTnLst>
                                </p:cTn>
                              </p:par>
                              <p:par>
                                <p:cTn id="11" presetID="42" presetClass="path" presetSubtype="0" repeatCount="indefinite" autoRev="1" fill="remove" nodeType="withEffect">
                                  <p:stCondLst>
                                    <p:cond delay="0"/>
                                  </p:stCondLst>
                                  <p:childTnLst>
                                    <p:animMotion origin="layout" path="M 5E-6 2.22222E-6 L -0.1612 -0.0007 " pathEditMode="relative" rAng="0" ptsTypes="AA">
                                      <p:cBhvr>
                                        <p:cTn id="12" dur="25000" fill="hold"/>
                                        <p:tgtEl>
                                          <p:spTgt spid="17"/>
                                        </p:tgtEl>
                                        <p:attrNameLst>
                                          <p:attrName>ppt_x</p:attrName>
                                          <p:attrName>ppt_y</p:attrName>
                                        </p:attrNameLst>
                                      </p:cBhvr>
                                      <p:rCtr x="-8060" y="-46"/>
                                    </p:animMotion>
                                  </p:childTnLst>
                                </p:cTn>
                              </p:par>
                              <p:par>
                                <p:cTn id="13" presetID="42" presetClass="path" presetSubtype="0" repeatCount="indefinite" autoRev="1" fill="remove" nodeType="withEffect">
                                  <p:stCondLst>
                                    <p:cond delay="0"/>
                                  </p:stCondLst>
                                  <p:childTnLst>
                                    <p:animMotion origin="layout" path="M 1.45833E-6 -2.96296E-6 L -0.21341 0.00255 " pathEditMode="relative" rAng="0" ptsTypes="AA">
                                      <p:cBhvr>
                                        <p:cTn id="14" dur="25000" fill="hold"/>
                                        <p:tgtEl>
                                          <p:spTgt spid="3"/>
                                        </p:tgtEl>
                                        <p:attrNameLst>
                                          <p:attrName>ppt_x</p:attrName>
                                          <p:attrName>ppt_y</p:attrName>
                                        </p:attrNameLst>
                                      </p:cBhvr>
                                      <p:rCtr x="-10677" y="116"/>
                                    </p:animMotion>
                                  </p:childTnLst>
                                </p:cTn>
                              </p:par>
                              <p:par>
                                <p:cTn id="15" presetID="42" presetClass="path" presetSubtype="0" repeatCount="indefinite" autoRev="1" fill="remove" nodeType="withEffect">
                                  <p:stCondLst>
                                    <p:cond delay="0"/>
                                  </p:stCondLst>
                                  <p:childTnLst>
                                    <p:animMotion origin="layout" path="M 4.79167E-6 1.11111E-6 L -0.39883 1.11111E-6 " pathEditMode="relative" rAng="0" ptsTypes="AA">
                                      <p:cBhvr>
                                        <p:cTn id="16" dur="25000" fill="hold"/>
                                        <p:tgtEl>
                                          <p:spTgt spid="22"/>
                                        </p:tgtEl>
                                        <p:attrNameLst>
                                          <p:attrName>ppt_x</p:attrName>
                                          <p:attrName>ppt_y</p:attrName>
                                        </p:attrNameLst>
                                      </p:cBhvr>
                                      <p:rCtr x="-19948" y="0"/>
                                    </p:animMotion>
                                  </p:childTnLst>
                                </p:cTn>
                              </p:par>
                              <p:par>
                                <p:cTn id="17" presetID="42" presetClass="path" presetSubtype="0" repeatCount="indefinite" autoRev="1" fill="remove" nodeType="withEffect">
                                  <p:stCondLst>
                                    <p:cond delay="0"/>
                                  </p:stCondLst>
                                  <p:childTnLst>
                                    <p:animMotion origin="layout" path="M -2.5E-6 1.11111E-6 L -0.33906 1.11111E-6 " pathEditMode="relative" rAng="0" ptsTypes="AA">
                                      <p:cBhvr>
                                        <p:cTn id="18" dur="25000" fill="hold"/>
                                        <p:tgtEl>
                                          <p:spTgt spid="21"/>
                                        </p:tgtEl>
                                        <p:attrNameLst>
                                          <p:attrName>ppt_x</p:attrName>
                                          <p:attrName>ppt_y</p:attrName>
                                        </p:attrNameLst>
                                      </p:cBhvr>
                                      <p:rCtr x="-16953" y="0"/>
                                    </p:animMotion>
                                  </p:childTnLst>
                                </p:cTn>
                              </p:par>
                              <p:par>
                                <p:cTn id="19" presetID="42" presetClass="path" presetSubtype="0" repeatCount="indefinite" autoRev="1" fill="remove" nodeType="withEffect">
                                  <p:stCondLst>
                                    <p:cond delay="0"/>
                                  </p:stCondLst>
                                  <p:childTnLst>
                                    <p:animMotion origin="layout" path="M 3.125E-6 7.40741E-7 L -0.30091 0.01412 " pathEditMode="relative" rAng="0" ptsTypes="AA">
                                      <p:cBhvr>
                                        <p:cTn id="20" dur="25000" fill="hold"/>
                                        <p:tgtEl>
                                          <p:spTgt spid="18"/>
                                        </p:tgtEl>
                                        <p:attrNameLst>
                                          <p:attrName>ppt_x</p:attrName>
                                          <p:attrName>ppt_y</p:attrName>
                                        </p:attrNameLst>
                                      </p:cBhvr>
                                      <p:rCtr x="-15039" y="694"/>
                                    </p:animMotion>
                                  </p:childTnLst>
                                </p:cTn>
                              </p:par>
                              <p:par>
                                <p:cTn id="21" presetID="6" presetClass="entr" presetSubtype="16" fill="hold" nodeType="with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3000"/>
                                        <p:tgtEl>
                                          <p:spTgt spid="11"/>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30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xit" presetSubtype="32" fill="hold" nodeType="clickEffect">
                                  <p:stCondLst>
                                    <p:cond delay="500"/>
                                  </p:stCondLst>
                                  <p:childTnLst>
                                    <p:animEffect transition="out" filter="circle(out)">
                                      <p:cBhvr>
                                        <p:cTn id="33" dur="2000"/>
                                        <p:tgtEl>
                                          <p:spTgt spid="26"/>
                                        </p:tgtEl>
                                      </p:cBhvr>
                                    </p:animEffect>
                                    <p:set>
                                      <p:cBhvr>
                                        <p:cTn id="34" dur="1" fill="hold">
                                          <p:stCondLst>
                                            <p:cond delay="1999"/>
                                          </p:stCondLst>
                                        </p:cTn>
                                        <p:tgtEl>
                                          <p:spTgt spid="26"/>
                                        </p:tgtEl>
                                        <p:attrNameLst>
                                          <p:attrName>style.visibility</p:attrName>
                                        </p:attrNameLst>
                                      </p:cBhvr>
                                      <p:to>
                                        <p:strVal val="hidden"/>
                                      </p:to>
                                    </p:set>
                                  </p:childTnLst>
                                </p:cTn>
                              </p:par>
                              <p:par>
                                <p:cTn id="35" presetID="10" presetClass="exit" presetSubtype="0" fill="hold" grpId="1" nodeType="withEffect">
                                  <p:stCondLst>
                                    <p:cond delay="50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1000"/>
                                  </p:stCondLst>
                                  <p:childTnLst>
                                    <p:animEffect transition="out" filter="fade">
                                      <p:cBhvr>
                                        <p:cTn id="39" dur="2000"/>
                                        <p:tgtEl>
                                          <p:spTgt spid="10">
                                            <p:txEl>
                                              <p:pRg st="0" end="0"/>
                                            </p:txEl>
                                          </p:spTgt>
                                        </p:tgtEl>
                                      </p:cBhvr>
                                    </p:animEffect>
                                    <p:set>
                                      <p:cBhvr>
                                        <p:cTn id="40" dur="1" fill="hold">
                                          <p:stCondLst>
                                            <p:cond delay="1999"/>
                                          </p:stCondLst>
                                        </p:cTn>
                                        <p:tgtEl>
                                          <p:spTgt spid="10">
                                            <p:txEl>
                                              <p:pRg st="0" end="0"/>
                                            </p:txEl>
                                          </p:spTgt>
                                        </p:tgtEl>
                                        <p:attrNameLst>
                                          <p:attrName>style.visibility</p:attrName>
                                        </p:attrNameLst>
                                      </p:cBhvr>
                                      <p:to>
                                        <p:strVal val="hidden"/>
                                      </p:to>
                                    </p:set>
                                  </p:childTnLst>
                                </p:cTn>
                              </p:par>
                              <p:par>
                                <p:cTn id="41" presetID="10" presetClass="exit" presetSubtype="0" fill="hold" grpId="0" nodeType="withEffect">
                                  <p:stCondLst>
                                    <p:cond delay="500"/>
                                  </p:stCondLst>
                                  <p:childTnLst>
                                    <p:animEffect transition="out" filter="fade">
                                      <p:cBhvr>
                                        <p:cTn id="42" dur="1000"/>
                                        <p:tgtEl>
                                          <p:spTgt spid="12"/>
                                        </p:tgtEl>
                                      </p:cBhvr>
                                    </p:animEffect>
                                    <p:set>
                                      <p:cBhvr>
                                        <p:cTn id="43"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build="p">
        <p:tmplLst>
          <p:tmpl lvl="1">
            <p:tnLst>
              <p:par>
                <p:cTn presetID="10" presetClass="entr" presetSubtype="0" fill="hold" nodeType="withEffect">
                  <p:stCondLst>
                    <p:cond delay="2000"/>
                  </p:stCondLst>
                  <p:childTnLst>
                    <p:set>
                      <p:cBhvr>
                        <p:cTn dur="1" fill="hold">
                          <p:stCondLst>
                            <p:cond delay="0"/>
                          </p:stCondLst>
                        </p:cTn>
                        <p:tgtEl>
                          <p:spTgt spid="10"/>
                        </p:tgtEl>
                        <p:attrNameLst>
                          <p:attrName>style.visibility</p:attrName>
                        </p:attrNameLst>
                      </p:cBhvr>
                      <p:to>
                        <p:strVal val="visible"/>
                      </p:to>
                    </p:set>
                    <p:animEffect transition="in" filter="fade">
                      <p:cBhvr>
                        <p:cTn dur="3000"/>
                        <p:tgtEl>
                          <p:spTgt spid="10"/>
                        </p:tgtEl>
                      </p:cBhvr>
                    </p:animEffect>
                  </p:childTnLst>
                </p:cTn>
              </p:par>
            </p:tnLst>
          </p:tmpl>
        </p:tmplLst>
      </p:bldP>
      <p:bldP spid="10" grpId="1" build="p">
        <p:tmplLst>
          <p:tmpl lvl="1">
            <p:tnLst>
              <p:par>
                <p:cTn presetID="10" presetClass="exit" presetSubtype="0" fill="hold" nodeType="withEffect">
                  <p:stCondLst>
                    <p:cond delay="1000"/>
                  </p:stCondLst>
                  <p:childTnLst>
                    <p:animEffect transition="out" filter="fade">
                      <p:cBhvr>
                        <p:cTn dur="2000"/>
                        <p:tgtEl>
                          <p:spTgt spid="10"/>
                        </p:tgtEl>
                      </p:cBhvr>
                    </p:animEffect>
                    <p:set>
                      <p:cBhvr>
                        <p:cTn dur="1" fill="hold">
                          <p:stCondLst>
                            <p:cond delay="1999"/>
                          </p:stCondLst>
                        </p:cTn>
                        <p:tgtEl>
                          <p:spTgt spid="10"/>
                        </p:tgtEl>
                        <p:attrNameLst>
                          <p:attrName>style.visibility</p:attrName>
                        </p:attrNameLst>
                      </p:cBhvr>
                      <p:to>
                        <p:strVal val="hidden"/>
                      </p:to>
                    </p:set>
                  </p:childTnLst>
                </p:cTn>
              </p:par>
            </p:tnLst>
          </p:tmpl>
        </p:tmplLst>
      </p:bldP>
      <p:bldP spid="11" grpId="0"/>
      <p:bldP spid="11"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B4B6B9">
            <a:alpha val="22000"/>
          </a:srgbClr>
        </a:solidFill>
        <a:effectLst/>
      </p:bgPr>
    </p:bg>
    <p:spTree>
      <p:nvGrpSpPr>
        <p:cNvPr id="1" name=""/>
        <p:cNvGrpSpPr/>
        <p:nvPr/>
      </p:nvGrpSpPr>
      <p:grpSpPr>
        <a:xfrm>
          <a:off x="0" y="0"/>
          <a:ext cx="0" cy="0"/>
          <a:chOff x="0" y="0"/>
          <a:chExt cx="0" cy="0"/>
        </a:xfrm>
      </p:grpSpPr>
      <p:sp>
        <p:nvSpPr>
          <p:cNvPr id="19" name="Title 10">
            <a:extLst>
              <a:ext uri="{FF2B5EF4-FFF2-40B4-BE49-F238E27FC236}">
                <a16:creationId xmlns:a16="http://schemas.microsoft.com/office/drawing/2014/main" id="{D7D0BB45-8770-4FB3-8208-254DBB127E93}"/>
              </a:ext>
            </a:extLst>
          </p:cNvPr>
          <p:cNvSpPr>
            <a:spLocks noGrp="1"/>
          </p:cNvSpPr>
          <p:nvPr>
            <p:ph type="title"/>
          </p:nvPr>
        </p:nvSpPr>
        <p:spPr>
          <a:xfrm>
            <a:off x="1283971" y="684315"/>
            <a:ext cx="9624059" cy="652403"/>
          </a:xfrm>
          <a:prstGeom prst="rect">
            <a:avLst/>
          </a:prstGeom>
        </p:spPr>
        <p:txBody>
          <a:bodyPr anchor="ctr"/>
          <a:lstStyle>
            <a:lvl1pPr algn="ctr">
              <a:defRPr>
                <a:solidFill>
                  <a:schemeClr val="bg1"/>
                </a:solidFill>
                <a:effectLst>
                  <a:outerShdw blurRad="63500" dist="38100" dir="2700000" algn="tl" rotWithShape="0">
                    <a:schemeClr val="tx1">
                      <a:alpha val="60000"/>
                    </a:scheme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9758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0"/>
                                        <p:tgtEl>
                                          <p:spTgt spid="19"/>
                                        </p:tgtEl>
                                      </p:cBhvr>
                                    </p:animEffect>
                                  </p:childTnLst>
                                </p:cTn>
                              </p:par>
                              <p:par>
                                <p:cTn id="8" presetID="10" presetClass="exit" presetSubtype="0" fill="hold" grpId="1" nodeType="withEffect">
                                  <p:stCondLst>
                                    <p:cond delay="500"/>
                                  </p:stCondLst>
                                  <p:childTnLst>
                                    <p:animEffect transition="out" filter="fade">
                                      <p:cBhvr>
                                        <p:cTn id="9" dur="2000"/>
                                        <p:tgtEl>
                                          <p:spTgt spid="19"/>
                                        </p:tgtEl>
                                      </p:cBhvr>
                                    </p:animEffect>
                                    <p:set>
                                      <p:cBhvr>
                                        <p:cTn id="10"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60339-4BF5-48B6-9181-B9099921EAAC}"/>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6994F0D2-75A7-4E25-BD8C-73907406995D}"/>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410264A0-F319-4B12-B708-AD7464608481}"/>
              </a:ext>
            </a:extLst>
          </p:cNvPr>
          <p:cNvSpPr>
            <a:spLocks noGrp="1"/>
          </p:cNvSpPr>
          <p:nvPr>
            <p:ph type="sldNum" sz="quarter" idx="12"/>
          </p:nvPr>
        </p:nvSpPr>
        <p:spPr/>
        <p:txBody>
          <a:bodyPr/>
          <a:lstStyle/>
          <a:p>
            <a:pPr lvl="0"/>
            <a:fld id="{D4B70A83-FB14-4EB9-98B4-5F1998112C29}" type="slidenum">
              <a:t>‹#›</a:t>
            </a:fld>
            <a:endParaRPr lang="en-IN"/>
          </a:p>
        </p:txBody>
      </p:sp>
    </p:spTree>
    <p:extLst>
      <p:ext uri="{BB962C8B-B14F-4D97-AF65-F5344CB8AC3E}">
        <p14:creationId xmlns:p14="http://schemas.microsoft.com/office/powerpoint/2010/main" val="6923927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1"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4"/>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3149601" y="6307138"/>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a:solidFill>
                <a:schemeClr val="tx1"/>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57226"/>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0"/>
            <a:ext cx="8128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3149600" y="5791200"/>
            <a:ext cx="64008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7338773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5183"/>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7" r:id="rId3"/>
    <p:sldLayoutId id="214748367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2/library/stdtypes.html#string-formatting-operation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5715000"/>
            <a:ext cx="6096000" cy="342900"/>
          </a:xfrm>
        </p:spPr>
        <p:txBody>
          <a:bodyPr/>
          <a:lstStyle/>
          <a:p>
            <a:r>
              <a:rPr lang="en-US" dirty="0"/>
              <a:t>Presenter: Rajkumar Sairi</a:t>
            </a:r>
          </a:p>
        </p:txBody>
      </p:sp>
      <p:sp>
        <p:nvSpPr>
          <p:cNvPr id="3" name="Rounded Rectangle 2"/>
          <p:cNvSpPr/>
          <p:nvPr/>
        </p:nvSpPr>
        <p:spPr>
          <a:xfrm>
            <a:off x="5839461" y="958590"/>
            <a:ext cx="127623" cy="2978410"/>
          </a:xfrm>
          <a:prstGeom prst="roundRect">
            <a:avLst/>
          </a:prstGeom>
          <a:gradFill flip="none" rotWithShape="1">
            <a:gsLst>
              <a:gs pos="0">
                <a:srgbClr val="63666A">
                  <a:shade val="30000"/>
                  <a:satMod val="115000"/>
                </a:srgbClr>
              </a:gs>
              <a:gs pos="50000">
                <a:srgbClr val="63666A">
                  <a:shade val="67500"/>
                  <a:satMod val="115000"/>
                </a:srgbClr>
              </a:gs>
              <a:gs pos="100000">
                <a:srgbClr val="63666A">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5000"/>
              </a:lnSpc>
              <a:spcAft>
                <a:spcPct val="0"/>
              </a:spcAft>
              <a:buClr>
                <a:schemeClr val="accent1"/>
              </a:buClr>
              <a:defRPr/>
            </a:pPr>
            <a:endParaRPr lang="en-US" sz="1600" dirty="0"/>
          </a:p>
        </p:txBody>
      </p:sp>
      <p:grpSp>
        <p:nvGrpSpPr>
          <p:cNvPr id="7" name="Group 23"/>
          <p:cNvGrpSpPr/>
          <p:nvPr/>
        </p:nvGrpSpPr>
        <p:grpSpPr>
          <a:xfrm>
            <a:off x="2633101" y="2085490"/>
            <a:ext cx="3290548" cy="685800"/>
            <a:chOff x="1206500" y="3251200"/>
            <a:chExt cx="3290548" cy="685800"/>
          </a:xfrm>
        </p:grpSpPr>
        <p:sp>
          <p:nvSpPr>
            <p:cNvPr id="8" name="Pentagon 7"/>
            <p:cNvSpPr/>
            <p:nvPr/>
          </p:nvSpPr>
          <p:spPr>
            <a:xfrm flipH="1">
              <a:off x="1206500" y="3277689"/>
              <a:ext cx="3048000" cy="609600"/>
            </a:xfrm>
            <a:prstGeom prst="homePlate">
              <a:avLst/>
            </a:prstGeom>
            <a:gradFill flip="none" rotWithShape="1">
              <a:gsLst>
                <a:gs pos="0">
                  <a:srgbClr val="63666A">
                    <a:shade val="30000"/>
                    <a:satMod val="115000"/>
                  </a:srgbClr>
                </a:gs>
                <a:gs pos="50000">
                  <a:srgbClr val="63666A">
                    <a:shade val="67500"/>
                    <a:satMod val="115000"/>
                  </a:srgbClr>
                </a:gs>
                <a:gs pos="100000">
                  <a:srgbClr val="63666A">
                    <a:shade val="100000"/>
                    <a:satMod val="115000"/>
                  </a:srgbClr>
                </a:gs>
              </a:gsLst>
              <a:lin ang="5400000" scaled="1"/>
              <a:tileRect/>
            </a:gradFill>
            <a:ln w="38100">
              <a:solidFill>
                <a:srgbClr val="8E93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spcAft>
                  <a:spcPct val="0"/>
                </a:spcAft>
                <a:defRPr/>
              </a:pPr>
              <a:endParaRPr lang="en-US" sz="1600"/>
            </a:p>
          </p:txBody>
        </p:sp>
        <p:sp>
          <p:nvSpPr>
            <p:cNvPr id="9" name="Rounded Rectangle 8"/>
            <p:cNvSpPr/>
            <p:nvPr/>
          </p:nvSpPr>
          <p:spPr>
            <a:xfrm flipH="1">
              <a:off x="4190999" y="3251200"/>
              <a:ext cx="306049" cy="685800"/>
            </a:xfrm>
            <a:prstGeom prst="roundRect">
              <a:avLst/>
            </a:prstGeom>
            <a:solidFill>
              <a:srgbClr val="8E93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fontAlgn="base">
                <a:lnSpc>
                  <a:spcPct val="95000"/>
                </a:lnSpc>
                <a:spcBef>
                  <a:spcPct val="0"/>
                </a:spcBef>
                <a:spcAft>
                  <a:spcPct val="0"/>
                </a:spcAft>
                <a:defRPr/>
              </a:pPr>
              <a:endParaRPr lang="en-US" sz="1600" dirty="0"/>
            </a:p>
          </p:txBody>
        </p:sp>
      </p:grpSp>
      <p:grpSp>
        <p:nvGrpSpPr>
          <p:cNvPr id="10" name="Group 21"/>
          <p:cNvGrpSpPr/>
          <p:nvPr/>
        </p:nvGrpSpPr>
        <p:grpSpPr>
          <a:xfrm>
            <a:off x="5921833" y="2085003"/>
            <a:ext cx="3329941" cy="685800"/>
            <a:chOff x="4190999" y="4432300"/>
            <a:chExt cx="3329941" cy="685800"/>
          </a:xfrm>
        </p:grpSpPr>
        <p:sp>
          <p:nvSpPr>
            <p:cNvPr id="11" name="Pentagon 10"/>
            <p:cNvSpPr/>
            <p:nvPr/>
          </p:nvSpPr>
          <p:spPr>
            <a:xfrm>
              <a:off x="4472940" y="4470400"/>
              <a:ext cx="3048000" cy="609600"/>
            </a:xfrm>
            <a:prstGeom prst="homePlate">
              <a:avLst/>
            </a:prstGeom>
            <a:gradFill flip="none" rotWithShape="1">
              <a:gsLst>
                <a:gs pos="0">
                  <a:srgbClr val="63666A">
                    <a:shade val="30000"/>
                    <a:satMod val="115000"/>
                  </a:srgbClr>
                </a:gs>
                <a:gs pos="50000">
                  <a:srgbClr val="63666A">
                    <a:shade val="67500"/>
                    <a:satMod val="115000"/>
                  </a:srgbClr>
                </a:gs>
                <a:gs pos="100000">
                  <a:srgbClr val="63666A">
                    <a:shade val="100000"/>
                    <a:satMod val="115000"/>
                  </a:srgbClr>
                </a:gs>
              </a:gsLst>
              <a:lin ang="5400000" scaled="1"/>
              <a:tileRect/>
            </a:gradFill>
            <a:ln w="38100">
              <a:solidFill>
                <a:srgbClr val="D19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spcAft>
                  <a:spcPct val="0"/>
                </a:spcAft>
                <a:defRPr/>
              </a:pPr>
              <a:endParaRPr lang="en-US" sz="1600"/>
            </a:p>
          </p:txBody>
        </p:sp>
        <p:sp>
          <p:nvSpPr>
            <p:cNvPr id="12" name="Rounded Rectangle 11"/>
            <p:cNvSpPr/>
            <p:nvPr/>
          </p:nvSpPr>
          <p:spPr>
            <a:xfrm flipH="1">
              <a:off x="4190999" y="4432300"/>
              <a:ext cx="306049" cy="685800"/>
            </a:xfrm>
            <a:prstGeom prst="roundRect">
              <a:avLst/>
            </a:prstGeom>
            <a:solidFill>
              <a:srgbClr val="D19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5000"/>
                </a:lnSpc>
                <a:spcAft>
                  <a:spcPct val="0"/>
                </a:spcAft>
                <a:buClr>
                  <a:schemeClr val="accent1"/>
                </a:buClr>
                <a:defRPr/>
              </a:pPr>
              <a:endParaRPr lang="en-US" sz="1600" dirty="0"/>
            </a:p>
          </p:txBody>
        </p:sp>
      </p:grpSp>
      <p:sp>
        <p:nvSpPr>
          <p:cNvPr id="15" name="TextBox 14"/>
          <p:cNvSpPr txBox="1"/>
          <p:nvPr/>
        </p:nvSpPr>
        <p:spPr>
          <a:xfrm>
            <a:off x="3341214" y="2222952"/>
            <a:ext cx="2155407" cy="414068"/>
          </a:xfrm>
          <a:prstGeom prst="rect">
            <a:avLst/>
          </a:prstGeom>
          <a:noFill/>
        </p:spPr>
        <p:txBody>
          <a:bodyPr wrap="square" lIns="0" tIns="0" rIns="0" bIns="0" rtlCol="0">
            <a:noAutofit/>
          </a:bodyPr>
          <a:lstStyle/>
          <a:p>
            <a:pPr marL="182880" indent="-182880" algn="ctr">
              <a:buClr>
                <a:srgbClr val="D45D00"/>
              </a:buClr>
            </a:pPr>
            <a:r>
              <a:rPr lang="en-US" b="1" dirty="0">
                <a:solidFill>
                  <a:schemeClr val="bg1"/>
                </a:solidFill>
                <a:cs typeface="Arial" pitchFamily="34" charset="0"/>
              </a:rPr>
              <a:t>Python</a:t>
            </a:r>
            <a:endParaRPr lang="en-US" b="1" dirty="0">
              <a:solidFill>
                <a:schemeClr val="bg1"/>
              </a:solidFill>
              <a:latin typeface="Arial" pitchFamily="34" charset="0"/>
              <a:cs typeface="Arial" pitchFamily="34" charset="0"/>
            </a:endParaRPr>
          </a:p>
        </p:txBody>
      </p:sp>
      <p:sp>
        <p:nvSpPr>
          <p:cNvPr id="17" name="TextBox 16"/>
          <p:cNvSpPr txBox="1"/>
          <p:nvPr/>
        </p:nvSpPr>
        <p:spPr>
          <a:xfrm>
            <a:off x="6322590" y="2263309"/>
            <a:ext cx="2138680" cy="330200"/>
          </a:xfrm>
          <a:prstGeom prst="rect">
            <a:avLst/>
          </a:prstGeom>
          <a:noFill/>
        </p:spPr>
        <p:txBody>
          <a:bodyPr wrap="square" lIns="0" tIns="0" rIns="0" bIns="0" rtlCol="0">
            <a:noAutofit/>
          </a:bodyPr>
          <a:lstStyle/>
          <a:p>
            <a:pPr marL="182880" indent="-182880" algn="ctr">
              <a:buClr>
                <a:srgbClr val="D45D00"/>
              </a:buClr>
            </a:pPr>
            <a:r>
              <a:rPr lang="en-US" b="1" dirty="0">
                <a:solidFill>
                  <a:schemeClr val="bg1"/>
                </a:solidFill>
                <a:cs typeface="Arial" pitchFamily="34" charset="0"/>
              </a:rPr>
              <a:t>Overview</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801354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16891-67E6-4050-B45B-EF206F19848C}"/>
              </a:ext>
            </a:extLst>
          </p:cNvPr>
          <p:cNvSpPr txBox="1">
            <a:spLocks/>
          </p:cNvSpPr>
          <p:nvPr/>
        </p:nvSpPr>
        <p:spPr>
          <a:xfrm>
            <a:off x="670445" y="1417319"/>
            <a:ext cx="9720073" cy="402336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Created by simply enclosing characters in either single- or double-quotes. </a:t>
            </a:r>
          </a:p>
          <a:p>
            <a:r>
              <a:rPr lang="en-US" dirty="0"/>
              <a:t>It’s enough to simply assign the string to a variable. </a:t>
            </a:r>
          </a:p>
          <a:p>
            <a:pPr marL="0" indent="0">
              <a:buNone/>
            </a:pPr>
            <a:endParaRPr lang="en-US" dirty="0"/>
          </a:p>
          <a:p>
            <a:r>
              <a:rPr lang="en-US" dirty="0"/>
              <a:t>Python supports a number of escape sequences such as ‘\t’, ‘\n’, etc. </a:t>
            </a:r>
          </a:p>
          <a:p>
            <a:r>
              <a:rPr lang="en-US" dirty="0"/>
              <a:t>Placing ‘r’ before a string will yield its raw value. </a:t>
            </a:r>
          </a:p>
          <a:p>
            <a:r>
              <a:rPr lang="en-US" dirty="0"/>
              <a:t>There is a string formatting operator ‘%’ similar to C. A list of string formatting symbols is available </a:t>
            </a:r>
            <a:r>
              <a:rPr lang="en-US" dirty="0">
                <a:hlinkClick r:id="rId2"/>
              </a:rPr>
              <a:t>here</a:t>
            </a:r>
            <a:r>
              <a:rPr lang="en-US" dirty="0"/>
              <a:t>.</a:t>
            </a:r>
          </a:p>
          <a:p>
            <a:r>
              <a:rPr lang="en-US" dirty="0"/>
              <a:t>Two string literals beside one another are automatically concatenated together.</a:t>
            </a:r>
          </a:p>
          <a:p>
            <a:pPr marL="0" indent="0">
              <a:buNone/>
            </a:pPr>
            <a:endParaRPr lang="en-US" dirty="0"/>
          </a:p>
        </p:txBody>
      </p:sp>
      <p:sp>
        <p:nvSpPr>
          <p:cNvPr id="4" name="Content Placeholder 2">
            <a:extLst>
              <a:ext uri="{FF2B5EF4-FFF2-40B4-BE49-F238E27FC236}">
                <a16:creationId xmlns:a16="http://schemas.microsoft.com/office/drawing/2014/main" id="{17522281-E0B5-4D93-9C2B-1F7CDD145A78}"/>
              </a:ext>
            </a:extLst>
          </p:cNvPr>
          <p:cNvSpPr txBox="1">
            <a:spLocks/>
          </p:cNvSpPr>
          <p:nvPr/>
        </p:nvSpPr>
        <p:spPr>
          <a:xfrm>
            <a:off x="1436315" y="321765"/>
            <a:ext cx="5247276" cy="21911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B41BE33-F8A8-402D-912A-8460B6DEDD30}"/>
              </a:ext>
            </a:extLst>
          </p:cNvPr>
          <p:cNvSpPr/>
          <p:nvPr/>
        </p:nvSpPr>
        <p:spPr>
          <a:xfrm>
            <a:off x="904714" y="2397510"/>
            <a:ext cx="5899372" cy="461665"/>
          </a:xfrm>
          <a:prstGeom prst="rect">
            <a:avLst/>
          </a:prstGeom>
        </p:spPr>
        <p:txBody>
          <a:bodyPr wrap="none">
            <a:spAutoFit/>
          </a:bodyPr>
          <a:lstStyle/>
          <a:p>
            <a:r>
              <a:rPr lang="en-US" sz="2400" dirty="0" err="1">
                <a:solidFill>
                  <a:srgbClr val="FFFFFF"/>
                </a:solidFill>
                <a:highlight>
                  <a:srgbClr val="000080"/>
                </a:highlight>
                <a:latin typeface="Courier New" panose="02070309020205020404" pitchFamily="49" charset="0"/>
              </a:rPr>
              <a:t>mystring</a:t>
            </a:r>
            <a:r>
              <a:rPr lang="en-US" sz="2400" dirty="0">
                <a:solidFill>
                  <a:srgbClr val="FFFFFF"/>
                </a:solidFill>
                <a:highlight>
                  <a:srgbClr val="000080"/>
                </a:highlight>
                <a:latin typeface="Courier New" panose="02070309020205020404" pitchFamily="49" charset="0"/>
              </a:rPr>
              <a:t> </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r>
              <a:rPr lang="en-US" sz="2400" dirty="0">
                <a:solidFill>
                  <a:srgbClr val="66FF00"/>
                </a:solidFill>
                <a:highlight>
                  <a:srgbClr val="000080"/>
                </a:highlight>
                <a:latin typeface="Courier New" panose="02070309020205020404" pitchFamily="49" charset="0"/>
              </a:rPr>
              <a:t>"Hi, I'm a string!"</a:t>
            </a:r>
            <a:r>
              <a:rPr lang="en-US" sz="2400" dirty="0">
                <a:solidFill>
                  <a:srgbClr val="FFFFFF"/>
                </a:solidFill>
                <a:highlight>
                  <a:srgbClr val="000080"/>
                </a:highlight>
                <a:latin typeface="Courier New" panose="02070309020205020404" pitchFamily="49" charset="0"/>
              </a:rPr>
              <a:t> </a:t>
            </a:r>
            <a:endParaRPr lang="en-US" sz="2400" dirty="0">
              <a:effectLst/>
              <a:highlight>
                <a:srgbClr val="000080"/>
              </a:highlight>
            </a:endParaRPr>
          </a:p>
        </p:txBody>
      </p:sp>
      <p:sp>
        <p:nvSpPr>
          <p:cNvPr id="6" name="Rectangle 5">
            <a:extLst>
              <a:ext uri="{FF2B5EF4-FFF2-40B4-BE49-F238E27FC236}">
                <a16:creationId xmlns:a16="http://schemas.microsoft.com/office/drawing/2014/main" id="{100FFB53-21D3-4EA1-B49E-5F1042BE7E46}"/>
              </a:ext>
            </a:extLst>
          </p:cNvPr>
          <p:cNvSpPr/>
          <p:nvPr/>
        </p:nvSpPr>
        <p:spPr>
          <a:xfrm>
            <a:off x="904714" y="5405207"/>
            <a:ext cx="4769368" cy="1015663"/>
          </a:xfrm>
          <a:prstGeom prst="rect">
            <a:avLst/>
          </a:prstGeom>
        </p:spPr>
        <p:txBody>
          <a:bodyPr wrap="square">
            <a:spAutoFit/>
          </a:bodyPr>
          <a:lstStyle/>
          <a:p>
            <a:r>
              <a:rPr lang="en-US" sz="2000" b="1" dirty="0">
                <a:solidFill>
                  <a:srgbClr val="FF6600"/>
                </a:solidFill>
                <a:highlight>
                  <a:srgbClr val="000080"/>
                </a:highlight>
                <a:latin typeface="Courier New" panose="02070309020205020404" pitchFamily="49" charset="0"/>
              </a:rPr>
              <a:t>print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a:t>
            </a:r>
            <a:r>
              <a:rPr lang="en-US" sz="2000" dirty="0" err="1">
                <a:solidFill>
                  <a:srgbClr val="66FF00"/>
                </a:solidFill>
                <a:highlight>
                  <a:srgbClr val="000080"/>
                </a:highlight>
                <a:latin typeface="Courier New" panose="02070309020205020404" pitchFamily="49" charset="0"/>
              </a:rPr>
              <a:t>tHello</a:t>
            </a:r>
            <a:r>
              <a:rPr lang="en-US" sz="2000" dirty="0">
                <a:solidFill>
                  <a:srgbClr val="66FF00"/>
                </a:solidFill>
                <a:highlight>
                  <a:srgbClr val="000080"/>
                </a:highlight>
                <a:latin typeface="Courier New" panose="02070309020205020404" pitchFamily="49" charset="0"/>
              </a:rPr>
              <a:t>,\n"</a:t>
            </a:r>
            <a:endParaRPr lang="en-US" sz="2000" dirty="0">
              <a:solidFill>
                <a:srgbClr val="FFFFFF"/>
              </a:solidFill>
              <a:highlight>
                <a:srgbClr val="000080"/>
              </a:highlight>
              <a:latin typeface="Courier New" panose="02070309020205020404" pitchFamily="49" charset="0"/>
            </a:endParaRPr>
          </a:p>
          <a:p>
            <a:r>
              <a:rPr lang="en-US" sz="2000" b="1" dirty="0">
                <a:solidFill>
                  <a:srgbClr val="FF6600"/>
                </a:solidFill>
                <a:highlight>
                  <a:srgbClr val="000080"/>
                </a:highlight>
                <a:latin typeface="Courier New" panose="02070309020205020404" pitchFamily="49" charset="0"/>
              </a:rPr>
              <a:t>print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r"\</a:t>
            </a:r>
            <a:r>
              <a:rPr lang="en-US" sz="2000" dirty="0" err="1">
                <a:solidFill>
                  <a:srgbClr val="66FF00"/>
                </a:solidFill>
                <a:highlight>
                  <a:srgbClr val="000080"/>
                </a:highlight>
                <a:latin typeface="Courier New" panose="02070309020205020404" pitchFamily="49" charset="0"/>
              </a:rPr>
              <a:t>tWorld</a:t>
            </a:r>
            <a:r>
              <a:rPr lang="en-US" sz="2000" dirty="0">
                <a:solidFill>
                  <a:srgbClr val="66FF00"/>
                </a:solidFill>
                <a:highlight>
                  <a:srgbClr val="000080"/>
                </a:highlight>
                <a:latin typeface="Courier New" panose="02070309020205020404" pitchFamily="49" charset="0"/>
              </a:rPr>
              <a:t>!\n"</a:t>
            </a:r>
            <a:endParaRPr lang="en-US" sz="2000" dirty="0">
              <a:solidFill>
                <a:srgbClr val="FFFFFF"/>
              </a:solidFill>
              <a:highlight>
                <a:srgbClr val="000080"/>
              </a:highlight>
              <a:latin typeface="Courier New" panose="02070309020205020404" pitchFamily="49" charset="0"/>
            </a:endParaRPr>
          </a:p>
          <a:p>
            <a:r>
              <a:rPr lang="en-US" sz="2000" b="1" dirty="0">
                <a:solidFill>
                  <a:srgbClr val="FF6600"/>
                </a:solidFill>
                <a:highlight>
                  <a:srgbClr val="000080"/>
                </a:highlight>
                <a:latin typeface="Courier New" panose="02070309020205020404" pitchFamily="49" charset="0"/>
              </a:rPr>
              <a:t>print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"Python is "</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"so cool."</a:t>
            </a:r>
            <a:r>
              <a:rPr lang="en-US" sz="2000" dirty="0">
                <a:solidFill>
                  <a:srgbClr val="FFFFFF"/>
                </a:solidFill>
                <a:highlight>
                  <a:srgbClr val="000080"/>
                </a:highlight>
                <a:latin typeface="Courier New" panose="02070309020205020404" pitchFamily="49" charset="0"/>
              </a:rPr>
              <a:t> </a:t>
            </a:r>
            <a:endParaRPr lang="en-US" sz="2000" dirty="0">
              <a:effectLst/>
              <a:highlight>
                <a:srgbClr val="000080"/>
              </a:highlight>
            </a:endParaRPr>
          </a:p>
        </p:txBody>
      </p:sp>
      <p:sp>
        <p:nvSpPr>
          <p:cNvPr id="7" name="Rectangle 6">
            <a:extLst>
              <a:ext uri="{FF2B5EF4-FFF2-40B4-BE49-F238E27FC236}">
                <a16:creationId xmlns:a16="http://schemas.microsoft.com/office/drawing/2014/main" id="{63C6490E-1AA6-4ED4-B6E4-07CA951F350A}"/>
              </a:ext>
            </a:extLst>
          </p:cNvPr>
          <p:cNvSpPr/>
          <p:nvPr/>
        </p:nvSpPr>
        <p:spPr>
          <a:xfrm>
            <a:off x="6888359" y="5156114"/>
            <a:ext cx="2955900" cy="1477328"/>
          </a:xfrm>
          <a:prstGeom prst="rect">
            <a:avLst/>
          </a:prstGeom>
        </p:spPr>
        <p:txBody>
          <a:bodyPr wrap="square">
            <a:spAutoFit/>
          </a:bodyPr>
          <a:lstStyle/>
          <a:p>
            <a:r>
              <a:rPr lang="en-US" dirty="0">
                <a:solidFill>
                  <a:srgbClr val="C00000"/>
                </a:solidFill>
                <a:latin typeface="Consolas" panose="020B0609020204030204" pitchFamily="49" charset="0"/>
                <a:cs typeface="Consolas" panose="020B0609020204030204" pitchFamily="49" charset="0"/>
              </a:rPr>
              <a:t>$ python ex.py</a:t>
            </a:r>
          </a:p>
          <a:p>
            <a:r>
              <a:rPr lang="en-US" dirty="0">
                <a:solidFill>
                  <a:srgbClr val="C00000"/>
                </a:solidFill>
                <a:latin typeface="Consolas" panose="020B0609020204030204" pitchFamily="49" charset="0"/>
                <a:cs typeface="Consolas" panose="020B0609020204030204" pitchFamily="49" charset="0"/>
              </a:rPr>
              <a:t>        Hello,</a:t>
            </a: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tWorld</a:t>
            </a:r>
            <a:r>
              <a:rPr lang="en-US" dirty="0">
                <a:solidFill>
                  <a:srgbClr val="C00000"/>
                </a:solidFill>
                <a:latin typeface="Consolas" panose="020B0609020204030204" pitchFamily="49" charset="0"/>
                <a:cs typeface="Consolas" panose="020B0609020204030204" pitchFamily="49" charset="0"/>
              </a:rPr>
              <a:t>!\n</a:t>
            </a:r>
          </a:p>
          <a:p>
            <a:r>
              <a:rPr lang="en-US" dirty="0">
                <a:solidFill>
                  <a:srgbClr val="C00000"/>
                </a:solidFill>
                <a:latin typeface="Consolas" panose="020B0609020204030204" pitchFamily="49" charset="0"/>
                <a:cs typeface="Consolas" panose="020B0609020204030204" pitchFamily="49" charset="0"/>
              </a:rPr>
              <a:t>Python is so cool.</a:t>
            </a:r>
          </a:p>
        </p:txBody>
      </p:sp>
      <p:sp>
        <p:nvSpPr>
          <p:cNvPr id="9" name="Title 1">
            <a:extLst>
              <a:ext uri="{FF2B5EF4-FFF2-40B4-BE49-F238E27FC236}">
                <a16:creationId xmlns:a16="http://schemas.microsoft.com/office/drawing/2014/main" id="{D649C658-C409-45FE-96AA-0A31DB15EE3D}"/>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Strings Types</a:t>
            </a:r>
          </a:p>
        </p:txBody>
      </p:sp>
    </p:spTree>
    <p:extLst>
      <p:ext uri="{BB962C8B-B14F-4D97-AF65-F5344CB8AC3E}">
        <p14:creationId xmlns:p14="http://schemas.microsoft.com/office/powerpoint/2010/main" val="35501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1285240" y="929355"/>
            <a:ext cx="8074815" cy="464210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sz="1500" dirty="0"/>
              <a:t> </a:t>
            </a:r>
            <a:r>
              <a:rPr lang="en-US" altLang="en-US" sz="1800" dirty="0"/>
              <a:t>String Functions</a:t>
            </a:r>
          </a:p>
          <a:p>
            <a:pPr lvl="1"/>
            <a:r>
              <a:rPr lang="en-US" altLang="en-US" sz="1400" dirty="0"/>
              <a:t>count(str, beg= 0,end=</a:t>
            </a:r>
            <a:r>
              <a:rPr lang="en-US" altLang="en-US" sz="1400" dirty="0" err="1"/>
              <a:t>len</a:t>
            </a:r>
            <a:r>
              <a:rPr lang="en-US" altLang="en-US" sz="1400" dirty="0"/>
              <a:t>(string)) 	</a:t>
            </a:r>
          </a:p>
          <a:p>
            <a:pPr lvl="1"/>
            <a:r>
              <a:rPr lang="en-US" altLang="en-US" sz="1400" dirty="0"/>
              <a:t>find(str, beg=0 end=</a:t>
            </a:r>
            <a:r>
              <a:rPr lang="en-US" altLang="en-US" sz="1400" dirty="0" err="1"/>
              <a:t>len</a:t>
            </a:r>
            <a:r>
              <a:rPr lang="en-US" altLang="en-US" sz="1400" dirty="0"/>
              <a:t>(string)) 		</a:t>
            </a:r>
          </a:p>
          <a:p>
            <a:pPr lvl="1"/>
            <a:r>
              <a:rPr lang="en-US" altLang="en-US" sz="1400" dirty="0" err="1"/>
              <a:t>isdigit</a:t>
            </a:r>
            <a:r>
              <a:rPr lang="en-US" altLang="en-US" sz="1400" dirty="0"/>
              <a:t>() 	</a:t>
            </a:r>
          </a:p>
          <a:p>
            <a:pPr lvl="1"/>
            <a:r>
              <a:rPr lang="en-US" altLang="en-US" sz="1400" dirty="0" err="1"/>
              <a:t>islower</a:t>
            </a:r>
            <a:r>
              <a:rPr lang="en-US" altLang="en-US" sz="1400" dirty="0"/>
              <a:t>()</a:t>
            </a:r>
          </a:p>
          <a:p>
            <a:pPr lvl="1"/>
            <a:r>
              <a:rPr lang="en-US" altLang="en-US" sz="1400" dirty="0" err="1"/>
              <a:t>Isupper</a:t>
            </a:r>
            <a:r>
              <a:rPr lang="en-US" altLang="en-US" sz="1400" dirty="0"/>
              <a:t>() 	</a:t>
            </a:r>
          </a:p>
          <a:p>
            <a:pPr>
              <a:buFont typeface="Wingdings" panose="05000000000000000000" pitchFamily="2" charset="2"/>
              <a:buChar char="Ø"/>
            </a:pPr>
            <a:r>
              <a:rPr lang="en-US" altLang="en-US" sz="1800" dirty="0"/>
              <a:t>List Functions</a:t>
            </a:r>
          </a:p>
          <a:p>
            <a:pPr lvl="1"/>
            <a:r>
              <a:rPr lang="en-US" altLang="en-US" sz="1400" dirty="0" err="1"/>
              <a:t>List.append</a:t>
            </a:r>
            <a:r>
              <a:rPr lang="en-US" altLang="en-US" sz="1400" dirty="0"/>
              <a:t>(obj)</a:t>
            </a:r>
          </a:p>
          <a:p>
            <a:pPr lvl="1"/>
            <a:r>
              <a:rPr lang="en-US" altLang="en-US" sz="1400" dirty="0" err="1"/>
              <a:t>List.insert</a:t>
            </a:r>
            <a:r>
              <a:rPr lang="en-US" altLang="en-US" sz="1400" dirty="0"/>
              <a:t>(</a:t>
            </a:r>
            <a:r>
              <a:rPr lang="en-US" altLang="en-US" sz="1400" dirty="0" err="1"/>
              <a:t>index,obj</a:t>
            </a:r>
            <a:r>
              <a:rPr lang="en-US" altLang="en-US" sz="1400" dirty="0"/>
              <a:t>)</a:t>
            </a:r>
          </a:p>
          <a:p>
            <a:pPr lvl="1"/>
            <a:r>
              <a:rPr lang="en-US" altLang="en-US" sz="1400" dirty="0" err="1"/>
              <a:t>List.remove</a:t>
            </a:r>
            <a:r>
              <a:rPr lang="en-US" altLang="en-US" sz="1400" dirty="0"/>
              <a:t>(obj)</a:t>
            </a:r>
          </a:p>
          <a:p>
            <a:pPr lvl="1"/>
            <a:r>
              <a:rPr lang="en-US" altLang="en-US" sz="1400" dirty="0" err="1"/>
              <a:t>List.reverse</a:t>
            </a:r>
            <a:r>
              <a:rPr lang="en-US" altLang="en-US" sz="1400" dirty="0"/>
              <a:t>()</a:t>
            </a:r>
            <a:endParaRPr lang="en-US" altLang="en-US" sz="1800" dirty="0"/>
          </a:p>
          <a:p>
            <a:pPr>
              <a:buFont typeface="Wingdings" panose="05000000000000000000" pitchFamily="2" charset="2"/>
              <a:buChar char="Ø"/>
            </a:pPr>
            <a:r>
              <a:rPr lang="en-US" altLang="en-US" sz="1800" dirty="0"/>
              <a:t>Tuple Functions</a:t>
            </a:r>
          </a:p>
          <a:p>
            <a:pPr lvl="1"/>
            <a:r>
              <a:rPr lang="en-US" altLang="en-US" sz="1400" dirty="0"/>
              <a:t>Len(tup1)</a:t>
            </a:r>
          </a:p>
          <a:p>
            <a:pPr lvl="1"/>
            <a:r>
              <a:rPr lang="en-US" altLang="en-US" sz="1400" dirty="0"/>
              <a:t>Max(tup1)</a:t>
            </a:r>
          </a:p>
          <a:p>
            <a:pPr lvl="1"/>
            <a:r>
              <a:rPr lang="en-US" altLang="en-US" sz="1400" dirty="0"/>
              <a:t>Min(tup1)</a:t>
            </a:r>
          </a:p>
          <a:p>
            <a:pPr>
              <a:buFont typeface="Wingdings" panose="05000000000000000000" pitchFamily="2" charset="2"/>
              <a:buChar char="Ø"/>
            </a:pPr>
            <a:r>
              <a:rPr lang="en-US" altLang="en-US" sz="1800" dirty="0" err="1"/>
              <a:t>Dict</a:t>
            </a:r>
            <a:r>
              <a:rPr lang="en-US" altLang="en-US" sz="1800" dirty="0"/>
              <a:t> Functions</a:t>
            </a:r>
          </a:p>
          <a:p>
            <a:pPr lvl="1"/>
            <a:r>
              <a:rPr lang="en-US" altLang="en-US" sz="1400" dirty="0" err="1"/>
              <a:t>Dict.items</a:t>
            </a:r>
            <a:r>
              <a:rPr lang="en-US" altLang="en-US" sz="1400" dirty="0"/>
              <a:t>() – return a list of </a:t>
            </a:r>
            <a:r>
              <a:rPr lang="en-US" altLang="en-US" sz="1400" dirty="0" err="1"/>
              <a:t>dict’s</a:t>
            </a:r>
            <a:r>
              <a:rPr lang="en-US" altLang="en-US" sz="1400" dirty="0"/>
              <a:t> (</a:t>
            </a:r>
            <a:r>
              <a:rPr lang="en-US" altLang="en-US" sz="1400" dirty="0" err="1"/>
              <a:t>key,value</a:t>
            </a:r>
            <a:r>
              <a:rPr lang="en-US" altLang="en-US" sz="1400" dirty="0"/>
              <a:t>) as tuple</a:t>
            </a:r>
          </a:p>
          <a:p>
            <a:pPr lvl="1"/>
            <a:r>
              <a:rPr lang="en-US" altLang="en-US" sz="1400" dirty="0" err="1"/>
              <a:t>Dict.keys</a:t>
            </a:r>
            <a:r>
              <a:rPr lang="en-US" altLang="en-US" sz="1400" dirty="0"/>
              <a:t>() – return list of </a:t>
            </a:r>
            <a:r>
              <a:rPr lang="en-US" altLang="en-US" sz="1400" dirty="0" err="1"/>
              <a:t>dict</a:t>
            </a:r>
            <a:r>
              <a:rPr lang="en-US" altLang="en-US" sz="1400" dirty="0"/>
              <a:t> keys</a:t>
            </a:r>
          </a:p>
          <a:p>
            <a:pPr lvl="1"/>
            <a:r>
              <a:rPr lang="en-US" altLang="en-US" sz="1400" dirty="0" err="1"/>
              <a:t>Dict.get</a:t>
            </a:r>
            <a:r>
              <a:rPr lang="en-US" altLang="en-US" sz="1400" dirty="0"/>
              <a:t>(key, default=None) – for Key </a:t>
            </a:r>
            <a:r>
              <a:rPr lang="en-US" altLang="en-US" sz="1400" dirty="0" err="1"/>
              <a:t>key</a:t>
            </a:r>
            <a:r>
              <a:rPr lang="en-US" altLang="en-US" sz="1400" dirty="0"/>
              <a:t>, </a:t>
            </a:r>
            <a:r>
              <a:rPr lang="en-US" altLang="en-US" sz="1400" dirty="0" err="1"/>
              <a:t>returs</a:t>
            </a:r>
            <a:r>
              <a:rPr lang="en-US" altLang="en-US" sz="1400" dirty="0"/>
              <a:t> value or default if key not in </a:t>
            </a:r>
            <a:r>
              <a:rPr lang="en-US" altLang="en-US" sz="1400" dirty="0" err="1"/>
              <a:t>dict</a:t>
            </a:r>
            <a:endParaRPr lang="en-US" altLang="en-US" sz="1400" dirty="0"/>
          </a:p>
          <a:p>
            <a:endParaRPr lang="en-US" altLang="en-US" sz="1500" dirty="0"/>
          </a:p>
        </p:txBody>
      </p:sp>
      <p:sp>
        <p:nvSpPr>
          <p:cNvPr id="6" name="Title 1">
            <a:extLst>
              <a:ext uri="{FF2B5EF4-FFF2-40B4-BE49-F238E27FC236}">
                <a16:creationId xmlns:a16="http://schemas.microsoft.com/office/drawing/2014/main" id="{B65EDB64-61EE-4B40-B5F5-372B6DEE9D12}"/>
              </a:ext>
            </a:extLst>
          </p:cNvPr>
          <p:cNvSpPr txBox="1">
            <a:spLocks/>
          </p:cNvSpPr>
          <p:nvPr/>
        </p:nvSpPr>
        <p:spPr>
          <a:xfrm>
            <a:off x="1555509" y="-27252"/>
            <a:ext cx="7830031"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Functions</a:t>
            </a:r>
          </a:p>
        </p:txBody>
      </p:sp>
    </p:spTree>
    <p:extLst>
      <p:ext uri="{BB962C8B-B14F-4D97-AF65-F5344CB8AC3E}">
        <p14:creationId xmlns:p14="http://schemas.microsoft.com/office/powerpoint/2010/main" val="315647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500" b="1" dirty="0"/>
              <a:t>Function</a:t>
            </a:r>
            <a:r>
              <a:rPr lang="en-US" altLang="en-US" sz="1500" dirty="0"/>
              <a:t> is a block of organized, reusable code that is used to perform a single, related action. </a:t>
            </a:r>
            <a:r>
              <a:rPr lang="en-US" altLang="en-US" sz="1500" b="1" dirty="0" err="1"/>
              <a:t>Functions</a:t>
            </a:r>
            <a:r>
              <a:rPr lang="en-US" altLang="en-US" sz="1500" dirty="0" err="1"/>
              <a:t>provide</a:t>
            </a:r>
            <a:r>
              <a:rPr lang="en-US" altLang="en-US" sz="1500" dirty="0"/>
              <a:t> better modularity for your application and a high degree of code reusing. As you already </a:t>
            </a:r>
            <a:r>
              <a:rPr lang="en-US" altLang="en-US" sz="1500" dirty="0" err="1"/>
              <a:t>know,</a:t>
            </a:r>
            <a:r>
              <a:rPr lang="en-US" altLang="en-US" sz="1500" b="1" dirty="0" err="1"/>
              <a:t>Python</a:t>
            </a:r>
            <a:r>
              <a:rPr lang="en-US" altLang="en-US" sz="1500" dirty="0"/>
              <a:t> gives you many built-in </a:t>
            </a:r>
            <a:r>
              <a:rPr lang="en-US" altLang="en-US" sz="1500" b="1" dirty="0"/>
              <a:t>functions</a:t>
            </a:r>
            <a:r>
              <a:rPr lang="en-US" altLang="en-US" sz="1500" dirty="0"/>
              <a:t> like print(), etc. but you can also create your own </a:t>
            </a:r>
            <a:r>
              <a:rPr lang="en-US" altLang="en-US" sz="1500" b="1" dirty="0"/>
              <a:t>functions</a:t>
            </a:r>
            <a:r>
              <a:rPr lang="en-US" altLang="en-US" sz="1500" dirty="0"/>
              <a:t>.</a:t>
            </a:r>
          </a:p>
          <a:p>
            <a:r>
              <a:rPr lang="en-US" altLang="en-US" sz="1500" dirty="0"/>
              <a:t>Function blocks begin with the keyword </a:t>
            </a:r>
            <a:r>
              <a:rPr lang="en-US" altLang="en-US" sz="1500" b="1" dirty="0"/>
              <a:t>def</a:t>
            </a:r>
            <a:r>
              <a:rPr lang="en-US" altLang="en-US" sz="1500" dirty="0"/>
              <a:t> followed by the function name and parentheses ( ( ) ).</a:t>
            </a:r>
          </a:p>
          <a:p>
            <a:r>
              <a:rPr lang="en-US" altLang="en-US" sz="1500" dirty="0"/>
              <a:t>Any input parameters or arguments should be placed within these parentheses. You can also define parameters inside these parentheses.</a:t>
            </a:r>
          </a:p>
          <a:p>
            <a:r>
              <a:rPr lang="en-US" altLang="en-US" sz="1500" dirty="0"/>
              <a:t>The first statement of a function can be an optional statement - the documentation string of the function or </a:t>
            </a:r>
            <a:r>
              <a:rPr lang="en-US" altLang="en-US" sz="1500" i="1" dirty="0"/>
              <a:t>docstring</a:t>
            </a:r>
            <a:r>
              <a:rPr lang="en-US" altLang="en-US" sz="1500" dirty="0"/>
              <a:t>.</a:t>
            </a:r>
          </a:p>
          <a:p>
            <a:pPr>
              <a:defRPr/>
            </a:pPr>
            <a:r>
              <a:rPr lang="en-US" sz="1600" dirty="0"/>
              <a:t>The code block within every function starts with a colon (:) and is indented.</a:t>
            </a:r>
          </a:p>
          <a:p>
            <a:pPr>
              <a:defRPr/>
            </a:pPr>
            <a:r>
              <a:rPr lang="en-US" sz="1600" dirty="0"/>
              <a:t>The statement return [expression] exits a function, optionally passing back an expression to the caller. A return statement with no arguments is the same as return None.</a:t>
            </a:r>
          </a:p>
          <a:p>
            <a:pPr>
              <a:defRPr/>
            </a:pPr>
            <a:r>
              <a:rPr lang="en-US" sz="1600" dirty="0"/>
              <a:t>def </a:t>
            </a:r>
            <a:r>
              <a:rPr lang="en-US" sz="1600" dirty="0" err="1"/>
              <a:t>functionname</a:t>
            </a:r>
            <a:r>
              <a:rPr lang="en-US" sz="1600" dirty="0"/>
              <a:t>( parameters ):</a:t>
            </a:r>
          </a:p>
          <a:p>
            <a:pPr marL="0" indent="0">
              <a:buFont typeface="Wingdings 3" panose="05040102010807070707" pitchFamily="18" charset="2"/>
              <a:buNone/>
              <a:defRPr/>
            </a:pPr>
            <a:r>
              <a:rPr lang="en-US" sz="1600" dirty="0"/>
              <a:t>	 "</a:t>
            </a:r>
            <a:r>
              <a:rPr lang="en-US" sz="1600" dirty="0" err="1"/>
              <a:t>function_docstring</a:t>
            </a:r>
            <a:r>
              <a:rPr lang="en-US" sz="1600" dirty="0"/>
              <a:t>"</a:t>
            </a:r>
          </a:p>
          <a:p>
            <a:pPr marL="0" indent="0">
              <a:buFont typeface="Wingdings 3" panose="05040102010807070707" pitchFamily="18" charset="2"/>
              <a:buNone/>
              <a:defRPr/>
            </a:pPr>
            <a:r>
              <a:rPr lang="en-US" sz="1600" dirty="0"/>
              <a:t>	 </a:t>
            </a:r>
            <a:r>
              <a:rPr lang="en-US" sz="1600" dirty="0" err="1"/>
              <a:t>function_suite</a:t>
            </a:r>
            <a:endParaRPr lang="en-US" sz="1600" dirty="0"/>
          </a:p>
          <a:p>
            <a:pPr marL="0" indent="0">
              <a:buFont typeface="Wingdings 3" panose="05040102010807070707" pitchFamily="18" charset="2"/>
              <a:buNone/>
              <a:defRPr/>
            </a:pPr>
            <a:r>
              <a:rPr lang="en-US" sz="1600" dirty="0"/>
              <a:t>	 return [expression]</a:t>
            </a:r>
          </a:p>
          <a:p>
            <a:pPr marL="0" indent="0">
              <a:buFont typeface="Wingdings 3" panose="05040102010807070707" pitchFamily="18" charset="2"/>
              <a:buNone/>
              <a:defRPr/>
            </a:pPr>
            <a:r>
              <a:rPr lang="en-US" sz="1600" b="1" dirty="0"/>
              <a:t>Example:</a:t>
            </a:r>
          </a:p>
          <a:p>
            <a:pPr marL="0" indent="0">
              <a:buFont typeface="Wingdings 3" panose="05040102010807070707" pitchFamily="18" charset="2"/>
              <a:buNone/>
              <a:defRPr/>
            </a:pPr>
            <a:r>
              <a:rPr lang="en-US" sz="1600" dirty="0"/>
              <a:t>def </a:t>
            </a:r>
            <a:r>
              <a:rPr lang="en-US" sz="1600" dirty="0" err="1"/>
              <a:t>printme</a:t>
            </a:r>
            <a:r>
              <a:rPr lang="en-US" sz="1600" dirty="0"/>
              <a:t>( str ):</a:t>
            </a:r>
          </a:p>
          <a:p>
            <a:pPr marL="0" indent="0">
              <a:buFont typeface="Wingdings 3" panose="05040102010807070707" pitchFamily="18" charset="2"/>
              <a:buNone/>
              <a:defRPr/>
            </a:pPr>
            <a:r>
              <a:rPr lang="en-US" sz="1600" dirty="0"/>
              <a:t>   "This prints a passed string into this function"</a:t>
            </a:r>
          </a:p>
          <a:p>
            <a:pPr marL="0" indent="0">
              <a:buFont typeface="Wingdings 3" panose="05040102010807070707" pitchFamily="18" charset="2"/>
              <a:buNone/>
              <a:defRPr/>
            </a:pPr>
            <a:r>
              <a:rPr lang="en-US" sz="1600" dirty="0"/>
              <a:t>   print str</a:t>
            </a:r>
          </a:p>
          <a:p>
            <a:pPr marL="0" indent="0">
              <a:buFont typeface="Wingdings 3" panose="05040102010807070707" pitchFamily="18" charset="2"/>
              <a:buNone/>
              <a:defRPr/>
            </a:pPr>
            <a:r>
              <a:rPr lang="en-US" sz="1600" dirty="0"/>
              <a:t>   return</a:t>
            </a:r>
          </a:p>
          <a:p>
            <a:pPr marL="0" indent="0">
              <a:buNone/>
              <a:defRPr/>
            </a:pPr>
            <a:r>
              <a:rPr lang="en-US" sz="1600" b="1" dirty="0"/>
              <a:t>Lambda function:-</a:t>
            </a:r>
          </a:p>
          <a:p>
            <a:pPr marL="0" indent="0">
              <a:buFont typeface="Wingdings 3" panose="05040102010807070707" pitchFamily="18" charset="2"/>
              <a:buNone/>
              <a:defRPr/>
            </a:pPr>
            <a:r>
              <a:rPr lang="en-US" sz="1600" dirty="0"/>
              <a:t>     lambda arg1, arg2, ...</a:t>
            </a:r>
            <a:r>
              <a:rPr lang="en-US" sz="1600" dirty="0" err="1"/>
              <a:t>argN</a:t>
            </a:r>
            <a:r>
              <a:rPr lang="en-US" sz="1600" dirty="0"/>
              <a:t> : expression using arguments</a:t>
            </a:r>
          </a:p>
          <a:p>
            <a:pPr marL="0" indent="0">
              <a:buFont typeface="Wingdings 3" panose="05040102010807070707" pitchFamily="18" charset="2"/>
              <a:buNone/>
              <a:defRPr/>
            </a:pPr>
            <a:r>
              <a:rPr lang="en-US" sz="1600" dirty="0"/>
              <a:t>     </a:t>
            </a:r>
            <a:r>
              <a:rPr lang="es-ES" sz="1600" dirty="0"/>
              <a:t>sum = lambda x, y:   x + y   #  </a:t>
            </a:r>
            <a:r>
              <a:rPr lang="es-ES" sz="1600" dirty="0" err="1"/>
              <a:t>def</a:t>
            </a:r>
            <a:r>
              <a:rPr lang="es-ES" sz="1600" dirty="0"/>
              <a:t> sum(</a:t>
            </a:r>
            <a:r>
              <a:rPr lang="es-ES" sz="1600" dirty="0" err="1"/>
              <a:t>x,y</a:t>
            </a:r>
            <a:r>
              <a:rPr lang="es-ES" sz="1600" dirty="0"/>
              <a:t>): </a:t>
            </a:r>
            <a:r>
              <a:rPr lang="es-ES" sz="1600" dirty="0" err="1"/>
              <a:t>return</a:t>
            </a:r>
            <a:r>
              <a:rPr lang="es-ES" sz="1600" dirty="0"/>
              <a:t> x + y</a:t>
            </a:r>
          </a:p>
          <a:p>
            <a:pPr marL="0" indent="0">
              <a:buFont typeface="Wingdings 3" panose="05040102010807070707" pitchFamily="18" charset="2"/>
              <a:buNone/>
              <a:defRPr/>
            </a:pPr>
            <a:endParaRPr lang="en-US" altLang="en-US" sz="1500" dirty="0"/>
          </a:p>
          <a:p>
            <a:endParaRPr lang="en-US" altLang="en-US" sz="1500" dirty="0"/>
          </a:p>
        </p:txBody>
      </p:sp>
      <p:sp>
        <p:nvSpPr>
          <p:cNvPr id="6" name="Title 1">
            <a:extLst>
              <a:ext uri="{FF2B5EF4-FFF2-40B4-BE49-F238E27FC236}">
                <a16:creationId xmlns:a16="http://schemas.microsoft.com/office/drawing/2014/main" id="{5A29A19C-A61D-45C6-AAAF-2EF5F3164EE4}"/>
              </a:ext>
            </a:extLst>
          </p:cNvPr>
          <p:cNvSpPr txBox="1">
            <a:spLocks/>
          </p:cNvSpPr>
          <p:nvPr/>
        </p:nvSpPr>
        <p:spPr>
          <a:xfrm>
            <a:off x="1555509" y="-27252"/>
            <a:ext cx="7830031"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Functions</a:t>
            </a:r>
          </a:p>
        </p:txBody>
      </p:sp>
    </p:spTree>
    <p:extLst>
      <p:ext uri="{BB962C8B-B14F-4D97-AF65-F5344CB8AC3E}">
        <p14:creationId xmlns:p14="http://schemas.microsoft.com/office/powerpoint/2010/main" val="285951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25055B-D7A3-4324-B978-E1C50193802C}"/>
              </a:ext>
            </a:extLst>
          </p:cNvPr>
          <p:cNvSpPr txBox="1">
            <a:spLocks noChangeArrowheads="1"/>
          </p:cNvSpPr>
          <p:nvPr/>
        </p:nvSpPr>
        <p:spPr>
          <a:xfrm>
            <a:off x="2035834" y="0"/>
            <a:ext cx="7315200" cy="1293962"/>
          </a:xfrm>
          <a:prstGeom prst="rect">
            <a:avLst/>
          </a:prstGeom>
        </p:spPr>
        <p:txBody>
          <a:bodyPr rtlCol="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dirty="0"/>
              <a:t>Condition / Decision Making/ Selection (if/</a:t>
            </a:r>
            <a:r>
              <a:rPr lang="en-US" altLang="en-US" dirty="0" err="1"/>
              <a:t>elif</a:t>
            </a:r>
            <a:r>
              <a:rPr lang="en-US" altLang="en-US" dirty="0"/>
              <a:t>/else)</a:t>
            </a:r>
          </a:p>
        </p:txBody>
      </p:sp>
      <p:sp>
        <p:nvSpPr>
          <p:cNvPr id="4" name="Rectangle 2">
            <a:extLst>
              <a:ext uri="{FF2B5EF4-FFF2-40B4-BE49-F238E27FC236}">
                <a16:creationId xmlns:a16="http://schemas.microsoft.com/office/drawing/2014/main" id="{9B281973-AE83-4FB9-A687-2E68011BC184}"/>
              </a:ext>
            </a:extLst>
          </p:cNvPr>
          <p:cNvSpPr txBox="1">
            <a:spLocks noChangeArrowheads="1"/>
          </p:cNvSpPr>
          <p:nvPr/>
        </p:nvSpPr>
        <p:spPr>
          <a:xfrm>
            <a:off x="609600" y="1575754"/>
            <a:ext cx="6348413" cy="1320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Courier New" panose="02070309020205020404" pitchFamily="49" charset="0"/>
              </a:rPr>
              <a:t> </a:t>
            </a:r>
          </a:p>
        </p:txBody>
      </p:sp>
      <p:sp>
        <p:nvSpPr>
          <p:cNvPr id="5" name="Rectangle 3">
            <a:extLst>
              <a:ext uri="{FF2B5EF4-FFF2-40B4-BE49-F238E27FC236}">
                <a16:creationId xmlns:a16="http://schemas.microsoft.com/office/drawing/2014/main" id="{82BC81A4-BC74-4B53-93FC-835154E8C2C6}"/>
              </a:ext>
            </a:extLst>
          </p:cNvPr>
          <p:cNvSpPr txBox="1">
            <a:spLocks noChangeArrowheads="1"/>
          </p:cNvSpPr>
          <p:nvPr/>
        </p:nvSpPr>
        <p:spPr>
          <a:xfrm>
            <a:off x="609600" y="3126742"/>
            <a:ext cx="6348413" cy="3881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800" b="1" dirty="0">
              <a:latin typeface="Courier New" panose="02070309020205020404" pitchFamily="49" charset="0"/>
            </a:endParaRPr>
          </a:p>
          <a:p>
            <a:endParaRPr lang="en-US" altLang="en-US" sz="1800" b="1" dirty="0">
              <a:latin typeface="Courier New" panose="02070309020205020404" pitchFamily="49" charset="0"/>
            </a:endParaRPr>
          </a:p>
          <a:p>
            <a:endParaRPr lang="en-US" altLang="en-US" sz="1800" b="1" dirty="0">
              <a:latin typeface="Courier New" panose="02070309020205020404" pitchFamily="49" charset="0"/>
            </a:endParaRPr>
          </a:p>
          <a:p>
            <a:r>
              <a:rPr lang="en-US" altLang="en-US" sz="1800" b="1" dirty="0">
                <a:latin typeface="Courier New" panose="02070309020205020404" pitchFamily="49" charset="0"/>
              </a:rPr>
              <a:t>if</a:t>
            </a:r>
            <a:r>
              <a:rPr lang="en-US" altLang="en-US" sz="1800" b="1" dirty="0"/>
              <a:t> statement</a:t>
            </a:r>
            <a:r>
              <a:rPr lang="en-US" altLang="en-US" sz="1800" dirty="0"/>
              <a:t>: Executes a group of statements only if a certain condition is true.  Otherwise, the statements are skipped.</a:t>
            </a:r>
          </a:p>
          <a:p>
            <a:endParaRPr lang="en-US" altLang="en-US" sz="1800" dirty="0"/>
          </a:p>
          <a:p>
            <a:r>
              <a:rPr lang="en-US" altLang="en-US" sz="1800" dirty="0"/>
              <a:t>If syntax:</a:t>
            </a:r>
          </a:p>
          <a:p>
            <a:pPr lvl="1">
              <a:lnSpc>
                <a:spcPct val="80000"/>
              </a:lnSpc>
              <a:buFont typeface="Wingdings" panose="05000000000000000000" pitchFamily="2" charset="2"/>
              <a:buNone/>
            </a:pPr>
            <a:r>
              <a:rPr lang="en-US" altLang="en-US" dirty="0"/>
              <a:t>	</a:t>
            </a:r>
            <a:r>
              <a:rPr lang="en-US" altLang="en-US" dirty="0">
                <a:latin typeface="Courier New" panose="02070309020205020404" pitchFamily="49" charset="0"/>
              </a:rPr>
              <a:t>if </a:t>
            </a:r>
            <a:r>
              <a:rPr lang="en-US" altLang="en-US" b="1" i="1" dirty="0"/>
              <a:t>condition</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i="1" dirty="0"/>
              <a:t>statement(s).</a:t>
            </a:r>
            <a:endParaRPr lang="en-US" altLang="en-US" dirty="0"/>
          </a:p>
          <a:p>
            <a:pPr lvl="1">
              <a:lnSpc>
                <a:spcPct val="80000"/>
              </a:lnSpc>
              <a:buFont typeface="Wingdings" panose="05000000000000000000" pitchFamily="2" charset="2"/>
              <a:buNone/>
            </a:pPr>
            <a:endParaRPr lang="en-US" altLang="en-US" dirty="0">
              <a:latin typeface="Courier New" panose="02070309020205020404" pitchFamily="49" charset="0"/>
            </a:endParaRPr>
          </a:p>
        </p:txBody>
      </p:sp>
      <p:sp>
        <p:nvSpPr>
          <p:cNvPr id="6" name="Slide Number Placeholder 3">
            <a:extLst>
              <a:ext uri="{FF2B5EF4-FFF2-40B4-BE49-F238E27FC236}">
                <a16:creationId xmlns:a16="http://schemas.microsoft.com/office/drawing/2014/main" id="{D946F0FD-0872-4582-BFF3-E7CEAEEB86E2}"/>
              </a:ext>
            </a:extLst>
          </p:cNvPr>
          <p:cNvSpPr>
            <a:spLocks noGrp="1" noChangeArrowheads="1"/>
          </p:cNvSpPr>
          <p:nvPr>
            <p:ph type="sldNum" sz="quarter" idx="12"/>
          </p:nvPr>
        </p:nvSpPr>
        <p:spPr bwMode="auto">
          <a:xfrm>
            <a:off x="6445250" y="7008179"/>
            <a:ext cx="5127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81C48FE2-FD31-49B7-AB95-A90A3CFEA55B}" type="slidenum">
              <a:rPr lang="en-US" altLang="en-US">
                <a:solidFill>
                  <a:schemeClr val="accent1"/>
                </a:solidFill>
              </a:rPr>
              <a:pPr/>
              <a:t>13</a:t>
            </a:fld>
            <a:endParaRPr lang="en-US" altLang="en-US">
              <a:solidFill>
                <a:schemeClr val="accent1"/>
              </a:solidFill>
            </a:endParaRPr>
          </a:p>
        </p:txBody>
      </p:sp>
      <p:pic>
        <p:nvPicPr>
          <p:cNvPr id="7" name="Picture 4" descr="if_statement">
            <a:extLst>
              <a:ext uri="{FF2B5EF4-FFF2-40B4-BE49-F238E27FC236}">
                <a16:creationId xmlns:a16="http://schemas.microsoft.com/office/drawing/2014/main" id="{67CB7968-DD55-4025-86E3-A7B3E83F5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275717"/>
            <a:ext cx="3581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2E51B352-BF31-421C-84EF-A27055034200}"/>
              </a:ext>
            </a:extLst>
          </p:cNvPr>
          <p:cNvSpPr txBox="1">
            <a:spLocks noChangeArrowheads="1"/>
          </p:cNvSpPr>
          <p:nvPr/>
        </p:nvSpPr>
        <p:spPr>
          <a:xfrm>
            <a:off x="7148423" y="923026"/>
            <a:ext cx="4433977" cy="37476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1800" b="1" dirty="0">
                <a:latin typeface="Courier New" panose="02070309020205020404" pitchFamily="49" charset="0"/>
              </a:rPr>
              <a:t>If…else</a:t>
            </a:r>
          </a:p>
          <a:p>
            <a:pPr marL="0" indent="0">
              <a:buFont typeface="Wingdings 3" panose="05040102010807070707" pitchFamily="18" charset="2"/>
              <a:buNone/>
              <a:defRPr/>
            </a:pPr>
            <a:r>
              <a:rPr lang="en-US" altLang="en-US" sz="1800" b="1" dirty="0">
                <a:latin typeface="Courier New" panose="02070309020205020404" pitchFamily="49" charset="0"/>
              </a:rPr>
              <a:t>	</a:t>
            </a:r>
            <a:r>
              <a:rPr lang="en-US" altLang="en-US" sz="2400" b="1" dirty="0">
                <a:latin typeface="Courier New" panose="02070309020205020404" pitchFamily="49" charset="0"/>
              </a:rPr>
              <a:t>if condition:</a:t>
            </a:r>
          </a:p>
          <a:p>
            <a:pPr marL="0" indent="0">
              <a:buFont typeface="Wingdings 3" panose="05040102010807070707" pitchFamily="18" charset="2"/>
              <a:buNone/>
              <a:defRPr/>
            </a:pPr>
            <a:r>
              <a:rPr lang="en-US" altLang="en-US" sz="2400" b="1" dirty="0">
                <a:latin typeface="Courier New" panose="02070309020205020404" pitchFamily="49" charset="0"/>
              </a:rPr>
              <a:t>		statement(s)</a:t>
            </a:r>
          </a:p>
          <a:p>
            <a:pPr marL="0" indent="0">
              <a:buFont typeface="Wingdings 3" panose="05040102010807070707" pitchFamily="18" charset="2"/>
              <a:buNone/>
              <a:defRPr/>
            </a:pPr>
            <a:r>
              <a:rPr lang="en-US" altLang="en-US" sz="2400" b="1" dirty="0">
                <a:latin typeface="Courier New" panose="02070309020205020404" pitchFamily="49" charset="0"/>
              </a:rPr>
              <a:t>	else:</a:t>
            </a:r>
          </a:p>
          <a:p>
            <a:pPr marL="0" indent="0">
              <a:buFont typeface="Wingdings 3" panose="05040102010807070707" pitchFamily="18" charset="2"/>
              <a:buNone/>
              <a:defRPr/>
            </a:pPr>
            <a:r>
              <a:rPr lang="en-US" altLang="en-US" sz="2400" b="1" dirty="0">
                <a:latin typeface="Courier New" panose="02070309020205020404" pitchFamily="49" charset="0"/>
              </a:rPr>
              <a:t>		statement(s)</a:t>
            </a:r>
          </a:p>
          <a:p>
            <a:pPr>
              <a:defRPr/>
            </a:pPr>
            <a:r>
              <a:rPr lang="en-US" altLang="en-US" sz="1800" b="1" dirty="0" err="1">
                <a:latin typeface="Courier New" panose="02070309020205020404" pitchFamily="49" charset="0"/>
              </a:rPr>
              <a:t>Elif</a:t>
            </a:r>
            <a:endParaRPr lang="en-US" altLang="en-US" sz="1800" b="1" dirty="0">
              <a:latin typeface="Courier New" panose="02070309020205020404" pitchFamily="49" charset="0"/>
            </a:endParaRPr>
          </a:p>
          <a:p>
            <a:pPr marL="457200" lvl="1" indent="0">
              <a:buFont typeface="Wingdings 3" panose="05040102010807070707" pitchFamily="18" charset="2"/>
              <a:buNone/>
              <a:defRPr/>
            </a:pPr>
            <a:r>
              <a:rPr lang="en-US" altLang="en-US" b="1" dirty="0">
                <a:latin typeface="Courier New" panose="02070309020205020404" pitchFamily="49" charset="0"/>
              </a:rPr>
              <a:t>If condition:</a:t>
            </a:r>
          </a:p>
          <a:p>
            <a:pPr marL="457200" lvl="1" indent="0">
              <a:buFont typeface="Wingdings 3" panose="05040102010807070707" pitchFamily="18" charset="2"/>
              <a:buNone/>
              <a:defRPr/>
            </a:pPr>
            <a:r>
              <a:rPr lang="en-US" altLang="en-US" b="1" dirty="0">
                <a:latin typeface="Courier New" panose="02070309020205020404" pitchFamily="49" charset="0"/>
              </a:rPr>
              <a:t>	statement(s)</a:t>
            </a:r>
          </a:p>
          <a:p>
            <a:pPr marL="457200" lvl="1" indent="0">
              <a:buFont typeface="Wingdings 3" panose="05040102010807070707" pitchFamily="18" charset="2"/>
              <a:buNone/>
              <a:defRPr/>
            </a:pPr>
            <a:r>
              <a:rPr lang="en-US" altLang="en-US" b="1" dirty="0" err="1">
                <a:latin typeface="Courier New" panose="02070309020205020404" pitchFamily="49" charset="0"/>
              </a:rPr>
              <a:t>Elif</a:t>
            </a:r>
            <a:r>
              <a:rPr lang="en-US" altLang="en-US" b="1" dirty="0">
                <a:latin typeface="Courier New" panose="02070309020205020404" pitchFamily="49" charset="0"/>
              </a:rPr>
              <a:t> condition:</a:t>
            </a:r>
          </a:p>
          <a:p>
            <a:pPr marL="457200" lvl="1" indent="0">
              <a:buFont typeface="Wingdings 3" panose="05040102010807070707" pitchFamily="18" charset="2"/>
              <a:buNone/>
              <a:defRPr/>
            </a:pPr>
            <a:r>
              <a:rPr lang="en-US" altLang="en-US" b="1" dirty="0">
                <a:latin typeface="Courier New" panose="02070309020205020404" pitchFamily="49" charset="0"/>
              </a:rPr>
              <a:t>	statement(s)</a:t>
            </a:r>
          </a:p>
          <a:p>
            <a:pPr marL="457200" lvl="1" indent="0">
              <a:buFont typeface="Wingdings 3" panose="05040102010807070707" pitchFamily="18" charset="2"/>
              <a:buNone/>
              <a:defRPr/>
            </a:pPr>
            <a:r>
              <a:rPr lang="en-US" altLang="en-US" b="1" dirty="0" err="1">
                <a:latin typeface="Courier New" panose="02070309020205020404" pitchFamily="49" charset="0"/>
              </a:rPr>
              <a:t>Elif</a:t>
            </a:r>
            <a:r>
              <a:rPr lang="en-US" altLang="en-US" b="1" dirty="0">
                <a:latin typeface="Courier New" panose="02070309020205020404" pitchFamily="49" charset="0"/>
              </a:rPr>
              <a:t> condition2:</a:t>
            </a:r>
          </a:p>
          <a:p>
            <a:pPr marL="457200" lvl="1" indent="0">
              <a:buFont typeface="Wingdings 3" panose="05040102010807070707" pitchFamily="18" charset="2"/>
              <a:buNone/>
              <a:defRPr/>
            </a:pPr>
            <a:r>
              <a:rPr lang="en-US" altLang="en-US" b="1" dirty="0">
                <a:latin typeface="Courier New" panose="02070309020205020404" pitchFamily="49" charset="0"/>
              </a:rPr>
              <a:t>	statement(s)</a:t>
            </a:r>
          </a:p>
          <a:p>
            <a:pPr marL="457200" lvl="1" indent="0">
              <a:buFont typeface="Wingdings 3" panose="05040102010807070707" pitchFamily="18" charset="2"/>
              <a:buNone/>
              <a:defRPr/>
            </a:pPr>
            <a:r>
              <a:rPr lang="en-US" altLang="en-US" b="1" dirty="0">
                <a:latin typeface="Courier New" panose="02070309020205020404" pitchFamily="49" charset="0"/>
              </a:rPr>
              <a:t>………………..</a:t>
            </a:r>
          </a:p>
          <a:p>
            <a:pPr marL="457200" lvl="1" indent="0">
              <a:buFont typeface="Wingdings 3" panose="05040102010807070707" pitchFamily="18" charset="2"/>
              <a:buNone/>
              <a:defRPr/>
            </a:pPr>
            <a:r>
              <a:rPr lang="en-US" altLang="en-US" b="1" dirty="0">
                <a:latin typeface="Courier New" panose="02070309020205020404" pitchFamily="49" charset="0"/>
              </a:rPr>
              <a:t>Else:</a:t>
            </a:r>
          </a:p>
          <a:p>
            <a:pPr marL="457200" lvl="1" indent="0">
              <a:buFont typeface="Wingdings 3" panose="05040102010807070707" pitchFamily="18" charset="2"/>
              <a:buNone/>
              <a:defRPr/>
            </a:pPr>
            <a:r>
              <a:rPr lang="en-US" altLang="en-US" b="1" dirty="0">
                <a:latin typeface="Courier New" panose="02070309020205020404" pitchFamily="49" charset="0"/>
              </a:rPr>
              <a:t>	statement(s)</a:t>
            </a:r>
          </a:p>
          <a:p>
            <a:pPr lvl="1">
              <a:lnSpc>
                <a:spcPct val="80000"/>
              </a:lnSpc>
              <a:buFont typeface="Wingdings" panose="05000000000000000000" pitchFamily="2" charset="2"/>
              <a:buNone/>
              <a:defRPr/>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207479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970C9C-0974-4E48-8508-F410E2B6356D}"/>
              </a:ext>
            </a:extLst>
          </p:cNvPr>
          <p:cNvSpPr txBox="1">
            <a:spLocks noChangeArrowheads="1"/>
          </p:cNvSpPr>
          <p:nvPr/>
        </p:nvSpPr>
        <p:spPr>
          <a:xfrm>
            <a:off x="1492370" y="0"/>
            <a:ext cx="7858664" cy="1293962"/>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dirty="0"/>
              <a:t>Repetitions/Loops(For , While)</a:t>
            </a:r>
          </a:p>
        </p:txBody>
      </p:sp>
      <p:pic>
        <p:nvPicPr>
          <p:cNvPr id="4" name="Picture 4" descr="while">
            <a:extLst>
              <a:ext uri="{FF2B5EF4-FFF2-40B4-BE49-F238E27FC236}">
                <a16:creationId xmlns:a16="http://schemas.microsoft.com/office/drawing/2014/main" id="{A6270701-A16E-42CD-808B-1D915367A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80" y="923925"/>
            <a:ext cx="2900680" cy="348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1486AC-5067-45A2-9D72-ED96954DBC53}"/>
              </a:ext>
            </a:extLst>
          </p:cNvPr>
          <p:cNvSpPr/>
          <p:nvPr/>
        </p:nvSpPr>
        <p:spPr>
          <a:xfrm>
            <a:off x="1325880" y="5336316"/>
            <a:ext cx="6096000" cy="597856"/>
          </a:xfrm>
          <a:prstGeom prst="rect">
            <a:avLst/>
          </a:prstGeom>
        </p:spPr>
        <p:txBody>
          <a:bodyPr>
            <a:spAutoFit/>
          </a:bodyPr>
          <a:lstStyle/>
          <a:p>
            <a:pPr>
              <a:lnSpc>
                <a:spcPct val="90000"/>
              </a:lnSpc>
              <a:buFont typeface="Wingdings 3" charset="2"/>
              <a:buChar char=""/>
              <a:defRPr/>
            </a:pPr>
            <a:r>
              <a:rPr lang="en-US" altLang="en-US" dirty="0">
                <a:solidFill>
                  <a:schemeClr val="tx1">
                    <a:lumMod val="75000"/>
                    <a:lumOff val="25000"/>
                  </a:schemeClr>
                </a:solidFill>
                <a:latin typeface="Courier New" panose="02070309020205020404" pitchFamily="49" charset="0"/>
              </a:rPr>
              <a:t>While Expression:</a:t>
            </a:r>
          </a:p>
          <a:p>
            <a:pPr lvl="1">
              <a:lnSpc>
                <a:spcPct val="90000"/>
              </a:lnSpc>
              <a:defRPr/>
            </a:pPr>
            <a:r>
              <a:rPr lang="en-US" altLang="en-US" dirty="0">
                <a:solidFill>
                  <a:schemeClr val="tx1">
                    <a:lumMod val="75000"/>
                    <a:lumOff val="25000"/>
                  </a:schemeClr>
                </a:solidFill>
                <a:latin typeface="Courier New" panose="02070309020205020404" pitchFamily="49" charset="0"/>
              </a:rPr>
              <a:t>	Statement(s)</a:t>
            </a:r>
          </a:p>
        </p:txBody>
      </p:sp>
      <p:sp>
        <p:nvSpPr>
          <p:cNvPr id="6" name="Rectangle 3">
            <a:extLst>
              <a:ext uri="{FF2B5EF4-FFF2-40B4-BE49-F238E27FC236}">
                <a16:creationId xmlns:a16="http://schemas.microsoft.com/office/drawing/2014/main" id="{AC2EEEC4-567E-4333-B087-BD848BEB6407}"/>
              </a:ext>
            </a:extLst>
          </p:cNvPr>
          <p:cNvSpPr txBox="1">
            <a:spLocks noChangeArrowheads="1"/>
          </p:cNvSpPr>
          <p:nvPr/>
        </p:nvSpPr>
        <p:spPr>
          <a:xfrm>
            <a:off x="6207760" y="1293963"/>
            <a:ext cx="5809933" cy="2353478"/>
          </a:xfrm>
          <a:prstGeom prst="rect">
            <a:avLst/>
          </a:prstGeom>
        </p:spPr>
        <p:txBody>
          <a:bodyPr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charset="2"/>
              <a:buChar char=""/>
              <a:defRPr/>
            </a:pPr>
            <a:r>
              <a:rPr lang="en-US" altLang="en-US" sz="1800" dirty="0">
                <a:solidFill>
                  <a:schemeClr val="tx1">
                    <a:lumMod val="75000"/>
                    <a:lumOff val="25000"/>
                  </a:schemeClr>
                </a:solidFill>
              </a:rPr>
              <a:t>Some loops incrementally compute a value that is initialized outside the loop.  This is sometimes called a </a:t>
            </a:r>
            <a:r>
              <a:rPr lang="en-US" altLang="en-US" sz="1800" i="1" dirty="0">
                <a:solidFill>
                  <a:schemeClr val="tx1">
                    <a:lumMod val="75000"/>
                    <a:lumOff val="25000"/>
                  </a:schemeClr>
                </a:solidFill>
              </a:rPr>
              <a:t>cumulative sum</a:t>
            </a:r>
            <a:r>
              <a:rPr lang="en-US" altLang="en-US" sz="1800" dirty="0">
                <a:solidFill>
                  <a:schemeClr val="tx1">
                    <a:lumMod val="75000"/>
                    <a:lumOff val="25000"/>
                  </a:schemeClr>
                </a:solidFill>
              </a:rPr>
              <a:t>.</a:t>
            </a:r>
          </a:p>
          <a:p>
            <a:pPr lvl="1">
              <a:lnSpc>
                <a:spcPct val="80000"/>
              </a:lnSpc>
              <a:buFont typeface="Wingdings" panose="05000000000000000000" pitchFamily="2" charset="2"/>
              <a:buNone/>
              <a:defRPr/>
            </a:pPr>
            <a:endParaRPr lang="en-US" altLang="en-US" dirty="0">
              <a:solidFill>
                <a:schemeClr val="tx1">
                  <a:lumMod val="75000"/>
                  <a:lumOff val="25000"/>
                </a:schemeClr>
              </a:solidFill>
              <a:latin typeface="Courier New" panose="02070309020205020404" pitchFamily="49" charset="0"/>
            </a:endParaRPr>
          </a:p>
          <a:p>
            <a:pPr lvl="1">
              <a:lnSpc>
                <a:spcPct val="80000"/>
              </a:lnSpc>
              <a:buFont typeface="Wingdings" panose="05000000000000000000" pitchFamily="2" charset="2"/>
              <a:buNone/>
              <a:defRPr/>
            </a:pPr>
            <a:r>
              <a:rPr lang="en-US" altLang="en-US" b="1" dirty="0">
                <a:solidFill>
                  <a:schemeClr val="tx1">
                    <a:lumMod val="75000"/>
                    <a:lumOff val="25000"/>
                  </a:schemeClr>
                </a:solidFill>
                <a:latin typeface="Courier New" panose="02070309020205020404" pitchFamily="49" charset="0"/>
              </a:rPr>
              <a:t>	sum = 0</a:t>
            </a:r>
          </a:p>
          <a:p>
            <a:pPr lvl="1">
              <a:lnSpc>
                <a:spcPct val="80000"/>
              </a:lnSpc>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for </a:t>
            </a:r>
            <a:r>
              <a:rPr lang="en-US" altLang="en-US" dirty="0" err="1">
                <a:solidFill>
                  <a:schemeClr val="tx1">
                    <a:lumMod val="75000"/>
                    <a:lumOff val="25000"/>
                  </a:schemeClr>
                </a:solidFill>
                <a:latin typeface="Courier New" panose="02070309020205020404" pitchFamily="49" charset="0"/>
              </a:rPr>
              <a:t>i</a:t>
            </a:r>
            <a:r>
              <a:rPr lang="en-US" altLang="en-US" dirty="0">
                <a:solidFill>
                  <a:schemeClr val="tx1">
                    <a:lumMod val="75000"/>
                    <a:lumOff val="25000"/>
                  </a:schemeClr>
                </a:solidFill>
                <a:latin typeface="Courier New" panose="02070309020205020404" pitchFamily="49" charset="0"/>
              </a:rPr>
              <a:t> in range(1, 11):</a:t>
            </a:r>
          </a:p>
          <a:p>
            <a:pPr lvl="1">
              <a:lnSpc>
                <a:spcPct val="80000"/>
              </a:lnSpc>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sum = sum + (</a:t>
            </a:r>
            <a:r>
              <a:rPr lang="en-US" altLang="en-US" dirty="0" err="1">
                <a:solidFill>
                  <a:schemeClr val="tx1">
                    <a:lumMod val="75000"/>
                    <a:lumOff val="25000"/>
                  </a:schemeClr>
                </a:solidFill>
                <a:latin typeface="Courier New" panose="02070309020205020404" pitchFamily="49" charset="0"/>
              </a:rPr>
              <a:t>i</a:t>
            </a:r>
            <a:r>
              <a:rPr lang="en-US" altLang="en-US" dirty="0">
                <a:solidFill>
                  <a:schemeClr val="tx1">
                    <a:lumMod val="75000"/>
                    <a:lumOff val="25000"/>
                  </a:schemeClr>
                </a:solidFill>
                <a:latin typeface="Courier New" panose="02070309020205020404" pitchFamily="49" charset="0"/>
              </a:rPr>
              <a:t> * </a:t>
            </a:r>
            <a:r>
              <a:rPr lang="en-US" altLang="en-US" dirty="0" err="1">
                <a:solidFill>
                  <a:schemeClr val="tx1">
                    <a:lumMod val="75000"/>
                    <a:lumOff val="25000"/>
                  </a:schemeClr>
                </a:solidFill>
                <a:latin typeface="Courier New" panose="02070309020205020404" pitchFamily="49" charset="0"/>
              </a:rPr>
              <a:t>i</a:t>
            </a:r>
            <a:r>
              <a:rPr lang="en-US" altLang="en-US" dirty="0">
                <a:solidFill>
                  <a:schemeClr val="tx1">
                    <a:lumMod val="75000"/>
                    <a:lumOff val="25000"/>
                  </a:schemeClr>
                </a:solidFill>
                <a:latin typeface="Courier New" panose="02070309020205020404" pitchFamily="49" charset="0"/>
              </a:rPr>
              <a:t>)</a:t>
            </a:r>
          </a:p>
          <a:p>
            <a:pPr lvl="1">
              <a:lnSpc>
                <a:spcPct val="80000"/>
              </a:lnSpc>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print "sum of first 10 squares is", sum</a:t>
            </a:r>
          </a:p>
          <a:p>
            <a:pPr lvl="1">
              <a:lnSpc>
                <a:spcPct val="80000"/>
              </a:lnSpc>
              <a:buFont typeface="Wingdings" panose="05000000000000000000" pitchFamily="2" charset="2"/>
              <a:buNone/>
              <a:defRPr/>
            </a:pPr>
            <a:endParaRPr lang="en-US" altLang="en-US" dirty="0">
              <a:solidFill>
                <a:schemeClr val="tx1">
                  <a:lumMod val="75000"/>
                  <a:lumOff val="25000"/>
                </a:schemeClr>
              </a:solidFill>
              <a:latin typeface="Courier New" panose="02070309020205020404" pitchFamily="49" charset="0"/>
            </a:endParaRPr>
          </a:p>
          <a:p>
            <a:pPr lvl="1">
              <a:lnSpc>
                <a:spcPct val="80000"/>
              </a:lnSpc>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Output:</a:t>
            </a:r>
          </a:p>
          <a:p>
            <a:pPr lvl="1">
              <a:lnSpc>
                <a:spcPct val="80000"/>
              </a:lnSpc>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sum of first 10 squares is 385</a:t>
            </a:r>
          </a:p>
          <a:p>
            <a:pPr lvl="1">
              <a:lnSpc>
                <a:spcPct val="80000"/>
              </a:lnSpc>
              <a:buFont typeface="Wingdings" panose="05000000000000000000" pitchFamily="2" charset="2"/>
              <a:buNone/>
              <a:defRPr/>
            </a:pPr>
            <a:endParaRPr lang="en-US" altLang="en-US" dirty="0">
              <a:solidFill>
                <a:schemeClr val="tx1">
                  <a:lumMod val="75000"/>
                  <a:lumOff val="25000"/>
                </a:schemeClr>
              </a:solidFill>
              <a:latin typeface="Courier New" panose="02070309020205020404" pitchFamily="49" charset="0"/>
            </a:endParaRPr>
          </a:p>
          <a:p>
            <a:pPr lvl="1">
              <a:lnSpc>
                <a:spcPct val="80000"/>
              </a:lnSpc>
              <a:buFont typeface="Wingdings" panose="05000000000000000000" pitchFamily="2" charset="2"/>
              <a:buNone/>
              <a:defRPr/>
            </a:pPr>
            <a:endParaRPr lang="en-US" altLang="en-US" dirty="0">
              <a:solidFill>
                <a:schemeClr val="tx1">
                  <a:lumMod val="75000"/>
                  <a:lumOff val="25000"/>
                </a:schemeClr>
              </a:solidFill>
              <a:latin typeface="Courier New" panose="02070309020205020404" pitchFamily="49" charset="0"/>
            </a:endParaRPr>
          </a:p>
          <a:p>
            <a:pPr lvl="1">
              <a:lnSpc>
                <a:spcPct val="80000"/>
              </a:lnSpc>
              <a:buFont typeface="Wingdings" panose="05000000000000000000" pitchFamily="2" charset="2"/>
              <a:buNone/>
              <a:defRPr/>
            </a:pPr>
            <a:endParaRPr lang="en-US" altLang="en-US" dirty="0">
              <a:solidFill>
                <a:schemeClr val="tx1">
                  <a:lumMod val="75000"/>
                  <a:lumOff val="25000"/>
                </a:schemeClr>
              </a:solidFill>
              <a:latin typeface="Courier New" panose="02070309020205020404" pitchFamily="49" charset="0"/>
            </a:endParaRPr>
          </a:p>
        </p:txBody>
      </p:sp>
      <p:sp>
        <p:nvSpPr>
          <p:cNvPr id="7" name="Rectangle 3">
            <a:extLst>
              <a:ext uri="{FF2B5EF4-FFF2-40B4-BE49-F238E27FC236}">
                <a16:creationId xmlns:a16="http://schemas.microsoft.com/office/drawing/2014/main" id="{321D1CE0-B524-466A-A5A1-0A415152F947}"/>
              </a:ext>
            </a:extLst>
          </p:cNvPr>
          <p:cNvSpPr txBox="1">
            <a:spLocks noChangeArrowheads="1"/>
          </p:cNvSpPr>
          <p:nvPr/>
        </p:nvSpPr>
        <p:spPr>
          <a:xfrm>
            <a:off x="5750560" y="3872534"/>
            <a:ext cx="6348413" cy="3229305"/>
          </a:xfrm>
          <a:prstGeom prst="rect">
            <a:avLst/>
          </a:prstGeom>
        </p:spPr>
        <p:txBody>
          <a:bodyPr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charset="2"/>
              <a:buChar char=""/>
              <a:defRPr/>
            </a:pPr>
            <a:endParaRPr lang="en-US" altLang="en-US" sz="1800" b="1" dirty="0">
              <a:solidFill>
                <a:schemeClr val="tx1">
                  <a:lumMod val="75000"/>
                  <a:lumOff val="25000"/>
                </a:schemeClr>
              </a:solidFill>
              <a:latin typeface="Courier New" panose="02070309020205020404" pitchFamily="49" charset="0"/>
            </a:endParaRPr>
          </a:p>
          <a:p>
            <a:pPr>
              <a:buFont typeface="Wingdings 3" charset="2"/>
              <a:buChar char=""/>
              <a:defRPr/>
            </a:pPr>
            <a:r>
              <a:rPr lang="en-US" altLang="en-US" sz="1800" b="1" dirty="0">
                <a:solidFill>
                  <a:schemeClr val="tx1">
                    <a:lumMod val="75000"/>
                    <a:lumOff val="25000"/>
                  </a:schemeClr>
                </a:solidFill>
                <a:latin typeface="Courier New" panose="02070309020205020404" pitchFamily="49" charset="0"/>
              </a:rPr>
              <a:t>while</a:t>
            </a:r>
            <a:r>
              <a:rPr lang="en-US" altLang="en-US" sz="1800" b="1" dirty="0">
                <a:solidFill>
                  <a:schemeClr val="tx1">
                    <a:lumMod val="75000"/>
                    <a:lumOff val="25000"/>
                  </a:schemeClr>
                </a:solidFill>
              </a:rPr>
              <a:t> loop</a:t>
            </a:r>
            <a:r>
              <a:rPr lang="en-US" altLang="en-US" sz="1800" dirty="0">
                <a:solidFill>
                  <a:schemeClr val="tx1">
                    <a:lumMod val="75000"/>
                    <a:lumOff val="25000"/>
                  </a:schemeClr>
                </a:solidFill>
              </a:rPr>
              <a:t>: Executes a group of statements as long as a condition is True.</a:t>
            </a:r>
          </a:p>
          <a:p>
            <a:pPr lvl="1">
              <a:buFont typeface="Wingdings 3" charset="2"/>
              <a:buChar char=""/>
              <a:defRPr/>
            </a:pPr>
            <a:r>
              <a:rPr lang="en-US" altLang="en-US" dirty="0">
                <a:solidFill>
                  <a:schemeClr val="tx1">
                    <a:lumMod val="75000"/>
                    <a:lumOff val="25000"/>
                  </a:schemeClr>
                </a:solidFill>
              </a:rPr>
              <a:t>good for </a:t>
            </a:r>
            <a:r>
              <a:rPr lang="en-US" altLang="en-US" i="1" dirty="0">
                <a:solidFill>
                  <a:schemeClr val="tx1">
                    <a:lumMod val="75000"/>
                    <a:lumOff val="25000"/>
                  </a:schemeClr>
                </a:solidFill>
              </a:rPr>
              <a:t>indefinite loops </a:t>
            </a:r>
            <a:r>
              <a:rPr lang="en-US" altLang="en-US" dirty="0">
                <a:solidFill>
                  <a:schemeClr val="tx1">
                    <a:lumMod val="75000"/>
                    <a:lumOff val="25000"/>
                  </a:schemeClr>
                </a:solidFill>
              </a:rPr>
              <a:t>(repeat an unknown number of times)</a:t>
            </a:r>
            <a:endParaRPr lang="en-US" altLang="en-US" i="1" dirty="0">
              <a:solidFill>
                <a:schemeClr val="tx1">
                  <a:lumMod val="75000"/>
                  <a:lumOff val="25000"/>
                </a:schemeClr>
              </a:solidFill>
            </a:endParaRPr>
          </a:p>
          <a:p>
            <a:pPr lvl="1">
              <a:buFont typeface="Wingdings 3" charset="2"/>
              <a:buChar char=""/>
              <a:defRPr/>
            </a:pPr>
            <a:endParaRPr lang="en-US" altLang="en-US" sz="800" dirty="0">
              <a:solidFill>
                <a:schemeClr val="tx1">
                  <a:lumMod val="75000"/>
                  <a:lumOff val="25000"/>
                </a:schemeClr>
              </a:solidFill>
            </a:endParaRPr>
          </a:p>
          <a:p>
            <a:pPr>
              <a:buFont typeface="Wingdings 3" charset="2"/>
              <a:buChar char=""/>
              <a:defRPr/>
            </a:pPr>
            <a:r>
              <a:rPr lang="en-US" altLang="en-US" sz="1800" dirty="0">
                <a:solidFill>
                  <a:schemeClr val="tx1">
                    <a:lumMod val="75000"/>
                    <a:lumOff val="25000"/>
                  </a:schemeClr>
                </a:solidFill>
              </a:rPr>
              <a:t>Syntax:</a:t>
            </a:r>
          </a:p>
          <a:p>
            <a:pPr lvl="1">
              <a:buFont typeface="Wingdings" panose="05000000000000000000" pitchFamily="2" charset="2"/>
              <a:buNone/>
              <a:defRPr/>
            </a:pPr>
            <a:r>
              <a:rPr lang="en-US" altLang="en-US" dirty="0">
                <a:solidFill>
                  <a:schemeClr val="tx1">
                    <a:lumMod val="75000"/>
                    <a:lumOff val="25000"/>
                  </a:schemeClr>
                </a:solidFill>
              </a:rPr>
              <a:t>	</a:t>
            </a:r>
            <a:r>
              <a:rPr lang="en-US" altLang="en-US" dirty="0">
                <a:solidFill>
                  <a:schemeClr val="tx1">
                    <a:lumMod val="75000"/>
                    <a:lumOff val="25000"/>
                  </a:schemeClr>
                </a:solidFill>
                <a:latin typeface="Courier New" panose="02070309020205020404" pitchFamily="49" charset="0"/>
              </a:rPr>
              <a:t>while </a:t>
            </a:r>
            <a:r>
              <a:rPr lang="en-US" altLang="en-US" b="1" i="1" dirty="0">
                <a:solidFill>
                  <a:schemeClr val="tx1">
                    <a:lumMod val="75000"/>
                    <a:lumOff val="25000"/>
                  </a:schemeClr>
                </a:solidFill>
              </a:rPr>
              <a:t>condition</a:t>
            </a:r>
            <a:r>
              <a:rPr lang="en-US" altLang="en-US" dirty="0">
                <a:solidFill>
                  <a:schemeClr val="tx1">
                    <a:lumMod val="75000"/>
                    <a:lumOff val="25000"/>
                  </a:schemeClr>
                </a:solidFill>
                <a:latin typeface="Courier New" panose="02070309020205020404" pitchFamily="49" charset="0"/>
              </a:rPr>
              <a:t>:</a:t>
            </a:r>
          </a:p>
          <a:p>
            <a:pPr lvl="1">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a:t>
            </a:r>
            <a:r>
              <a:rPr lang="en-US" altLang="en-US" b="1" i="1" dirty="0">
                <a:solidFill>
                  <a:schemeClr val="tx1">
                    <a:lumMod val="75000"/>
                    <a:lumOff val="25000"/>
                  </a:schemeClr>
                </a:solidFill>
              </a:rPr>
              <a:t>statements</a:t>
            </a:r>
            <a:endParaRPr lang="en-US" altLang="en-US" dirty="0">
              <a:solidFill>
                <a:schemeClr val="tx1">
                  <a:lumMod val="75000"/>
                  <a:lumOff val="25000"/>
                </a:schemeClr>
              </a:solidFill>
              <a:latin typeface="Courier New" panose="02070309020205020404" pitchFamily="49" charset="0"/>
            </a:endParaRPr>
          </a:p>
          <a:p>
            <a:pPr lvl="1">
              <a:buFont typeface="Wingdings" panose="05000000000000000000" pitchFamily="2" charset="2"/>
              <a:buNone/>
              <a:defRPr/>
            </a:pPr>
            <a:endParaRPr lang="en-US" altLang="en-US" sz="700" dirty="0">
              <a:solidFill>
                <a:schemeClr val="tx1">
                  <a:lumMod val="75000"/>
                  <a:lumOff val="25000"/>
                </a:schemeClr>
              </a:solidFill>
              <a:latin typeface="Courier New" panose="02070309020205020404" pitchFamily="49" charset="0"/>
            </a:endParaRPr>
          </a:p>
          <a:p>
            <a:pPr>
              <a:buFont typeface="Wingdings 3" charset="2"/>
              <a:buChar char=""/>
              <a:defRPr/>
            </a:pPr>
            <a:r>
              <a:rPr lang="en-US" altLang="en-US" sz="1800" dirty="0">
                <a:solidFill>
                  <a:schemeClr val="tx1">
                    <a:lumMod val="75000"/>
                    <a:lumOff val="25000"/>
                  </a:schemeClr>
                </a:solidFill>
              </a:rPr>
              <a:t>Example:</a:t>
            </a:r>
          </a:p>
          <a:p>
            <a:pPr lvl="1">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number = 1</a:t>
            </a:r>
          </a:p>
          <a:p>
            <a:pPr lvl="1">
              <a:buFont typeface="Wingdings" panose="05000000000000000000" pitchFamily="2" charset="2"/>
              <a:buNone/>
              <a:defRPr/>
            </a:pPr>
            <a:r>
              <a:rPr lang="en-US" altLang="en-US" b="1" dirty="0">
                <a:solidFill>
                  <a:schemeClr val="tx1">
                    <a:lumMod val="75000"/>
                    <a:lumOff val="25000"/>
                  </a:schemeClr>
                </a:solidFill>
                <a:latin typeface="Courier New" panose="02070309020205020404" pitchFamily="49" charset="0"/>
              </a:rPr>
              <a:t>	while number &lt; 200:</a:t>
            </a:r>
          </a:p>
          <a:p>
            <a:pPr lvl="1">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print number, </a:t>
            </a:r>
          </a:p>
          <a:p>
            <a:pPr lvl="1">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number = number * 2</a:t>
            </a:r>
          </a:p>
          <a:p>
            <a:pPr lvl="1">
              <a:buFont typeface="Wingdings" panose="05000000000000000000" pitchFamily="2" charset="2"/>
              <a:buNone/>
              <a:defRPr/>
            </a:pPr>
            <a:endParaRPr lang="en-US" altLang="en-US" b="1" dirty="0">
              <a:solidFill>
                <a:schemeClr val="tx1">
                  <a:lumMod val="75000"/>
                  <a:lumOff val="25000"/>
                </a:schemeClr>
              </a:solidFill>
              <a:latin typeface="Courier New" panose="02070309020205020404" pitchFamily="49" charset="0"/>
            </a:endParaRPr>
          </a:p>
          <a:p>
            <a:pPr lvl="1">
              <a:buFont typeface="Wingdings 3" charset="2"/>
              <a:buChar char=""/>
              <a:defRPr/>
            </a:pPr>
            <a:r>
              <a:rPr lang="en-US" altLang="en-US" dirty="0">
                <a:solidFill>
                  <a:schemeClr val="tx1">
                    <a:lumMod val="75000"/>
                    <a:lumOff val="25000"/>
                  </a:schemeClr>
                </a:solidFill>
              </a:rPr>
              <a:t>Output:</a:t>
            </a:r>
          </a:p>
          <a:p>
            <a:pPr lvl="1">
              <a:buFont typeface="Wingdings" panose="05000000000000000000" pitchFamily="2" charset="2"/>
              <a:buNone/>
              <a:defRPr/>
            </a:pPr>
            <a:r>
              <a:rPr lang="en-US" altLang="en-US" dirty="0">
                <a:solidFill>
                  <a:schemeClr val="tx1">
                    <a:lumMod val="75000"/>
                    <a:lumOff val="25000"/>
                  </a:schemeClr>
                </a:solidFill>
                <a:latin typeface="Courier New" panose="02070309020205020404" pitchFamily="49" charset="0"/>
              </a:rPr>
              <a:t>	1 2 4 8 16 32 64 128</a:t>
            </a:r>
            <a:endParaRPr lang="en-US" altLang="en-US" dirty="0">
              <a:solidFill>
                <a:schemeClr val="tx1">
                  <a:lumMod val="75000"/>
                  <a:lumOff val="25000"/>
                </a:schemeClr>
              </a:solidFill>
            </a:endParaRPr>
          </a:p>
        </p:txBody>
      </p:sp>
      <p:pic>
        <p:nvPicPr>
          <p:cNvPr id="8" name="Picture 2">
            <a:extLst>
              <a:ext uri="{FF2B5EF4-FFF2-40B4-BE49-F238E27FC236}">
                <a16:creationId xmlns:a16="http://schemas.microsoft.com/office/drawing/2014/main" id="{2FA5DA8B-51FF-409F-ADFB-F4EC94B4F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04" y="1203516"/>
            <a:ext cx="2641456" cy="275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3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65EDB64-61EE-4B40-B5F5-372B6DEE9D12}"/>
              </a:ext>
            </a:extLst>
          </p:cNvPr>
          <p:cNvSpPr txBox="1">
            <a:spLocks/>
          </p:cNvSpPr>
          <p:nvPr/>
        </p:nvSpPr>
        <p:spPr>
          <a:xfrm>
            <a:off x="-181155" y="-27252"/>
            <a:ext cx="11111447"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Module and Package</a:t>
            </a:r>
          </a:p>
        </p:txBody>
      </p:sp>
      <p:sp>
        <p:nvSpPr>
          <p:cNvPr id="7" name="Content Placeholder 2">
            <a:extLst>
              <a:ext uri="{FF2B5EF4-FFF2-40B4-BE49-F238E27FC236}">
                <a16:creationId xmlns:a16="http://schemas.microsoft.com/office/drawing/2014/main" id="{B98B5649-13E4-4D5A-8BFF-6034BD296B2C}"/>
              </a:ext>
            </a:extLst>
          </p:cNvPr>
          <p:cNvSpPr txBox="1">
            <a:spLocks/>
          </p:cNvSpPr>
          <p:nvPr/>
        </p:nvSpPr>
        <p:spPr>
          <a:xfrm>
            <a:off x="641774" y="707366"/>
            <a:ext cx="5586313" cy="43386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t>A module is a file consisting of Python code. A module can define functions, classes and variables. A module can also include runnable code.</a:t>
            </a:r>
          </a:p>
          <a:p>
            <a:pPr>
              <a:defRPr/>
            </a:pPr>
            <a:r>
              <a:rPr lang="en-US" sz="1800" dirty="0"/>
              <a:t>import module1[, module2[,... </a:t>
            </a:r>
            <a:r>
              <a:rPr lang="en-US" sz="1800" dirty="0" err="1"/>
              <a:t>moduleN</a:t>
            </a:r>
            <a:r>
              <a:rPr lang="en-US" sz="1800" dirty="0"/>
              <a:t>] </a:t>
            </a:r>
          </a:p>
          <a:p>
            <a:pPr>
              <a:defRPr/>
            </a:pPr>
            <a:r>
              <a:rPr lang="en-US" sz="1800" dirty="0"/>
              <a:t>Import module as md</a:t>
            </a:r>
          </a:p>
          <a:p>
            <a:pPr>
              <a:defRPr/>
            </a:pPr>
            <a:r>
              <a:rPr lang="en-US" sz="1800" dirty="0"/>
              <a:t>from </a:t>
            </a:r>
            <a:r>
              <a:rPr lang="en-US" sz="1800" dirty="0" err="1"/>
              <a:t>modname</a:t>
            </a:r>
            <a:r>
              <a:rPr lang="en-US" sz="1800" dirty="0"/>
              <a:t> import name1[, name2[, ... </a:t>
            </a:r>
            <a:r>
              <a:rPr lang="en-US" sz="1800" dirty="0" err="1"/>
              <a:t>nameN</a:t>
            </a:r>
            <a:r>
              <a:rPr lang="en-US" sz="1800" dirty="0"/>
              <a:t>]] </a:t>
            </a:r>
          </a:p>
          <a:p>
            <a:pPr>
              <a:defRPr/>
            </a:pPr>
            <a:r>
              <a:rPr lang="en-US" sz="1800" dirty="0"/>
              <a:t>From </a:t>
            </a:r>
            <a:r>
              <a:rPr lang="en-US" sz="1800" dirty="0" err="1"/>
              <a:t>modname</a:t>
            </a:r>
            <a:r>
              <a:rPr lang="en-US" sz="1800" dirty="0"/>
              <a:t> import module1 as md</a:t>
            </a:r>
          </a:p>
          <a:p>
            <a:pPr marL="0" indent="0">
              <a:buFont typeface="Wingdings 3" panose="05040102010807070707" pitchFamily="18" charset="2"/>
              <a:buNone/>
              <a:defRPr/>
            </a:pPr>
            <a:endParaRPr lang="en-US" sz="1800" dirty="0"/>
          </a:p>
          <a:p>
            <a:pPr marL="0" indent="0">
              <a:buFont typeface="Wingdings 3" panose="05040102010807070707" pitchFamily="18" charset="2"/>
              <a:buNone/>
              <a:defRPr/>
            </a:pPr>
            <a:r>
              <a:rPr lang="en-US" sz="1800" dirty="0"/>
              <a:t>Example –  </a:t>
            </a:r>
            <a:r>
              <a:rPr lang="en-US" sz="1800" dirty="0" err="1"/>
              <a:t>os</a:t>
            </a:r>
            <a:r>
              <a:rPr lang="en-US" sz="1800" dirty="0"/>
              <a:t>, </a:t>
            </a:r>
            <a:r>
              <a:rPr lang="en-US" sz="1800" dirty="0" err="1"/>
              <a:t>math,dir</a:t>
            </a:r>
            <a:r>
              <a:rPr lang="en-US" sz="1800" dirty="0"/>
              <a:t>([module name]),</a:t>
            </a:r>
            <a:r>
              <a:rPr lang="en-US" sz="1800" dirty="0" err="1"/>
              <a:t>globals</a:t>
            </a:r>
            <a:r>
              <a:rPr lang="en-US" sz="1800" dirty="0"/>
              <a:t>(),locals(),sys  etc..</a:t>
            </a:r>
          </a:p>
        </p:txBody>
      </p:sp>
      <p:sp>
        <p:nvSpPr>
          <p:cNvPr id="8" name="Content Placeholder 2">
            <a:extLst>
              <a:ext uri="{FF2B5EF4-FFF2-40B4-BE49-F238E27FC236}">
                <a16:creationId xmlns:a16="http://schemas.microsoft.com/office/drawing/2014/main" id="{06E662C9-73C6-4851-A5B8-9C9091590432}"/>
              </a:ext>
            </a:extLst>
          </p:cNvPr>
          <p:cNvSpPr txBox="1">
            <a:spLocks noChangeArrowheads="1"/>
          </p:cNvSpPr>
          <p:nvPr/>
        </p:nvSpPr>
        <p:spPr>
          <a:xfrm>
            <a:off x="6354793" y="623275"/>
            <a:ext cx="5040702" cy="47361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A package is a hierarchical file directory structure that defines a single Python application environment that consists of modules and </a:t>
            </a:r>
            <a:r>
              <a:rPr lang="en-US" altLang="en-US" sz="1800" dirty="0" err="1"/>
              <a:t>subpackages</a:t>
            </a:r>
            <a:r>
              <a:rPr lang="en-US" altLang="en-US" sz="1800" dirty="0"/>
              <a:t> and sub-</a:t>
            </a:r>
            <a:r>
              <a:rPr lang="en-US" altLang="en-US" sz="1800" dirty="0" err="1"/>
              <a:t>subpackages</a:t>
            </a:r>
            <a:r>
              <a:rPr lang="en-US" altLang="en-US" sz="1800" dirty="0"/>
              <a:t>, and so on. </a:t>
            </a:r>
          </a:p>
          <a:p>
            <a:endParaRPr lang="en-US" altLang="en-US" sz="1800" dirty="0"/>
          </a:p>
          <a:p>
            <a:endParaRPr lang="en-US" altLang="en-US" sz="1800" dirty="0"/>
          </a:p>
        </p:txBody>
      </p:sp>
      <p:pic>
        <p:nvPicPr>
          <p:cNvPr id="9" name="Picture 2">
            <a:extLst>
              <a:ext uri="{FF2B5EF4-FFF2-40B4-BE49-F238E27FC236}">
                <a16:creationId xmlns:a16="http://schemas.microsoft.com/office/drawing/2014/main" id="{E674AD37-8991-4262-9917-A95B6B55C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292" y="2645802"/>
            <a:ext cx="419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8D8996CC-5237-4263-964E-0210BA3257AB}"/>
              </a:ext>
            </a:extLst>
          </p:cNvPr>
          <p:cNvCxnSpPr>
            <a:cxnSpLocks/>
          </p:cNvCxnSpPr>
          <p:nvPr/>
        </p:nvCxnSpPr>
        <p:spPr bwMode="auto">
          <a:xfrm>
            <a:off x="5933533" y="759125"/>
            <a:ext cx="0" cy="4841151"/>
          </a:xfrm>
          <a:prstGeom prst="line">
            <a:avLst/>
          </a:prstGeom>
          <a:ln w="444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CC2C96-D5A6-4ED3-9CE5-E1141D792825}"/>
              </a:ext>
            </a:extLst>
          </p:cNvPr>
          <p:cNvCxnSpPr/>
          <p:nvPr/>
        </p:nvCxnSpPr>
        <p:spPr bwMode="auto">
          <a:xfrm>
            <a:off x="5820720" y="1069953"/>
            <a:ext cx="0" cy="3733813"/>
          </a:xfrm>
          <a:prstGeom prst="line">
            <a:avLst/>
          </a:prstGeom>
          <a:noFill/>
          <a:ln w="44450" cap="flat" cmpd="sng" algn="ctr">
            <a:solidFill>
              <a:srgbClr val="D45D00">
                <a:shade val="95000"/>
                <a:satMod val="105000"/>
              </a:srgbClr>
            </a:solidFill>
            <a:prstDash val="solid"/>
            <a:headEnd type="none" w="med" len="med"/>
            <a:tailEnd type="none" w="med" len="med"/>
          </a:ln>
          <a:effectLst/>
        </p:spPr>
      </p:cxnSp>
    </p:spTree>
    <p:extLst>
      <p:ext uri="{BB962C8B-B14F-4D97-AF65-F5344CB8AC3E}">
        <p14:creationId xmlns:p14="http://schemas.microsoft.com/office/powerpoint/2010/main" val="145643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6" name="Content Placeholder 2">
            <a:extLst>
              <a:ext uri="{FF2B5EF4-FFF2-40B4-BE49-F238E27FC236}">
                <a16:creationId xmlns:a16="http://schemas.microsoft.com/office/drawing/2014/main" id="{5C9A2C06-FCC6-4FEE-BF2F-50C924125C6A}"/>
              </a:ext>
            </a:extLst>
          </p:cNvPr>
          <p:cNvSpPr txBox="1">
            <a:spLocks/>
          </p:cNvSpPr>
          <p:nvPr/>
        </p:nvSpPr>
        <p:spPr>
          <a:xfrm>
            <a:off x="728120" y="664968"/>
            <a:ext cx="6653213" cy="83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a:t>Open File:</a:t>
            </a:r>
          </a:p>
          <a:p>
            <a:pPr marL="0" indent="0">
              <a:buFont typeface="Wingdings 3" panose="05040102010807070707" pitchFamily="18" charset="2"/>
              <a:buNone/>
              <a:defRPr/>
            </a:pPr>
            <a:r>
              <a:rPr lang="en-US" sz="1800"/>
              <a:t>	file_object=open(f_name[,access_mode][,buffering])</a:t>
            </a:r>
          </a:p>
          <a:p>
            <a:pPr>
              <a:defRPr/>
            </a:pPr>
            <a:endParaRPr lang="en-US" sz="1800"/>
          </a:p>
          <a:p>
            <a:pPr>
              <a:defRPr/>
            </a:pPr>
            <a:endParaRPr lang="en-US" sz="1800"/>
          </a:p>
          <a:p>
            <a:pPr>
              <a:defRPr/>
            </a:pPr>
            <a:endParaRPr lang="en-US" sz="1800"/>
          </a:p>
          <a:p>
            <a:pPr marL="0" indent="0">
              <a:buFont typeface="Wingdings 3" panose="05040102010807070707" pitchFamily="18" charset="2"/>
              <a:buNone/>
              <a:defRPr/>
            </a:pPr>
            <a:r>
              <a:rPr lang="en-US" sz="1800"/>
              <a:t>	</a:t>
            </a:r>
          </a:p>
          <a:p>
            <a:pPr marL="0" indent="0">
              <a:buFont typeface="Wingdings 3" panose="05040102010807070707" pitchFamily="18" charset="2"/>
              <a:buNone/>
              <a:defRPr/>
            </a:pPr>
            <a:endParaRPr lang="en-US" sz="1800" dirty="0"/>
          </a:p>
        </p:txBody>
      </p:sp>
      <p:graphicFrame>
        <p:nvGraphicFramePr>
          <p:cNvPr id="7" name="Table 6">
            <a:extLst>
              <a:ext uri="{FF2B5EF4-FFF2-40B4-BE49-F238E27FC236}">
                <a16:creationId xmlns:a16="http://schemas.microsoft.com/office/drawing/2014/main" id="{177CF7B4-0EF3-4290-9E4F-1A25228B83D3}"/>
              </a:ext>
            </a:extLst>
          </p:cNvPr>
          <p:cNvGraphicFramePr>
            <a:graphicFrameLocks noGrp="1"/>
          </p:cNvGraphicFramePr>
          <p:nvPr>
            <p:extLst>
              <p:ext uri="{D42A27DB-BD31-4B8C-83A1-F6EECF244321}">
                <p14:modId xmlns:p14="http://schemas.microsoft.com/office/powerpoint/2010/main" val="792587805"/>
              </p:ext>
            </p:extLst>
          </p:nvPr>
        </p:nvGraphicFramePr>
        <p:xfrm>
          <a:off x="728120" y="1503167"/>
          <a:ext cx="8329616" cy="4689868"/>
        </p:xfrm>
        <a:graphic>
          <a:graphicData uri="http://schemas.openxmlformats.org/drawingml/2006/table">
            <a:tbl>
              <a:tblPr>
                <a:tableStyleId>{5C22544A-7EE6-4342-B048-85BDC9FD1C3A}</a:tableStyleId>
              </a:tblPr>
              <a:tblGrid>
                <a:gridCol w="645641">
                  <a:extLst>
                    <a:ext uri="{9D8B030D-6E8A-4147-A177-3AD203B41FA5}">
                      <a16:colId xmlns:a16="http://schemas.microsoft.com/office/drawing/2014/main" val="20000"/>
                    </a:ext>
                  </a:extLst>
                </a:gridCol>
                <a:gridCol w="7683975">
                  <a:extLst>
                    <a:ext uri="{9D8B030D-6E8A-4147-A177-3AD203B41FA5}">
                      <a16:colId xmlns:a16="http://schemas.microsoft.com/office/drawing/2014/main" val="20001"/>
                    </a:ext>
                  </a:extLst>
                </a:gridCol>
              </a:tblGrid>
              <a:tr h="163476">
                <a:tc>
                  <a:txBody>
                    <a:bodyPr/>
                    <a:lstStyle/>
                    <a:p>
                      <a:pPr algn="ctr" fontAlgn="b"/>
                      <a:r>
                        <a:rPr lang="en-US" sz="800" u="none" strike="noStrike">
                          <a:effectLst/>
                        </a:rPr>
                        <a:t>Mode</a:t>
                      </a:r>
                      <a:endParaRPr lang="en-US" sz="800" b="1"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0"/>
                  </a:ext>
                </a:extLst>
              </a:tr>
              <a:tr h="326951">
                <a:tc>
                  <a:txBody>
                    <a:bodyPr/>
                    <a:lstStyle/>
                    <a:p>
                      <a:pPr algn="ctr" fontAlgn="b"/>
                      <a:r>
                        <a:rPr lang="en-US" sz="800" u="none" strike="noStrike">
                          <a:effectLst/>
                        </a:rPr>
                        <a:t>r</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reading only. The file pointer is placed at the beginning of the file. This is the default mode.</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1"/>
                  </a:ext>
                </a:extLst>
              </a:tr>
              <a:tr h="326951">
                <a:tc>
                  <a:txBody>
                    <a:bodyPr/>
                    <a:lstStyle/>
                    <a:p>
                      <a:pPr algn="ctr" fontAlgn="b"/>
                      <a:r>
                        <a:rPr lang="en-US" sz="800" u="none" strike="noStrike">
                          <a:effectLst/>
                        </a:rPr>
                        <a:t>rb</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reading only in binary format. The file pointer is placed at the beginning of the file. This is the default mode.</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2"/>
                  </a:ext>
                </a:extLst>
              </a:tr>
              <a:tr h="326951">
                <a:tc>
                  <a:txBody>
                    <a:bodyPr/>
                    <a:lstStyle/>
                    <a:p>
                      <a:pPr algn="ctr" fontAlgn="b"/>
                      <a:r>
                        <a:rPr lang="en-US" sz="800" u="none" strike="noStrike">
                          <a:effectLst/>
                        </a:rPr>
                        <a:t>r+</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both reading and writing. The file pointer is placed at the beginning of the file.</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3"/>
                  </a:ext>
                </a:extLst>
              </a:tr>
              <a:tr h="326951">
                <a:tc>
                  <a:txBody>
                    <a:bodyPr/>
                    <a:lstStyle/>
                    <a:p>
                      <a:pPr algn="ctr" fontAlgn="b"/>
                      <a:r>
                        <a:rPr lang="en-US" sz="800" u="none" strike="noStrike">
                          <a:effectLst/>
                        </a:rPr>
                        <a:t>rb+</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both reading and writing in binary format. The file pointer is placed at the beginning of the file.</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4"/>
                  </a:ext>
                </a:extLst>
              </a:tr>
              <a:tr h="326951">
                <a:tc>
                  <a:txBody>
                    <a:bodyPr/>
                    <a:lstStyle/>
                    <a:p>
                      <a:pPr algn="ctr" fontAlgn="b"/>
                      <a:r>
                        <a:rPr lang="en-US" sz="800" u="none" strike="noStrike">
                          <a:effectLst/>
                        </a:rPr>
                        <a:t>w</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writing only. Overwrites the file if the file exists. If the file does not exist, creates a new file for writing.</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5"/>
                  </a:ext>
                </a:extLst>
              </a:tr>
              <a:tr h="326951">
                <a:tc>
                  <a:txBody>
                    <a:bodyPr/>
                    <a:lstStyle/>
                    <a:p>
                      <a:pPr algn="ctr" fontAlgn="b"/>
                      <a:r>
                        <a:rPr lang="en-US" sz="800" u="none" strike="noStrike" dirty="0">
                          <a:effectLst/>
                        </a:rPr>
                        <a:t>wb</a:t>
                      </a:r>
                      <a:endParaRPr lang="en-US" sz="800" b="0" i="0" u="none" strike="noStrike" dirty="0">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dirty="0">
                          <a:effectLst/>
                        </a:rPr>
                        <a:t>Opens a file for writing only in binary format. Overwrites the file if the file exists. If the file does not exist, creates a new file for writing.</a:t>
                      </a:r>
                      <a:endParaRPr lang="en-US" sz="800" b="0" i="0" u="none" strike="noStrike" dirty="0">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6"/>
                  </a:ext>
                </a:extLst>
              </a:tr>
              <a:tr h="326951">
                <a:tc>
                  <a:txBody>
                    <a:bodyPr/>
                    <a:lstStyle/>
                    <a:p>
                      <a:pPr algn="ctr" fontAlgn="b"/>
                      <a:r>
                        <a:rPr lang="en-US" sz="800" u="none" strike="noStrike">
                          <a:effectLst/>
                        </a:rPr>
                        <a:t>w+</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dirty="0">
                          <a:effectLst/>
                        </a:rPr>
                        <a:t>Opens a file for both writing and reading. Overwrites the existing file if the file exists. If the file does not exist, creates a new file for reading and writing.</a:t>
                      </a:r>
                      <a:endParaRPr lang="en-US" sz="800" b="0" i="0" u="none" strike="noStrike" dirty="0">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7"/>
                  </a:ext>
                </a:extLst>
              </a:tr>
              <a:tr h="326951">
                <a:tc>
                  <a:txBody>
                    <a:bodyPr/>
                    <a:lstStyle/>
                    <a:p>
                      <a:pPr algn="ctr" fontAlgn="b"/>
                      <a:r>
                        <a:rPr lang="en-US" sz="800" u="none" strike="noStrike" dirty="0">
                          <a:effectLst/>
                        </a:rPr>
                        <a:t>wb+</a:t>
                      </a:r>
                      <a:endParaRPr lang="en-US" sz="800" b="0" i="0" u="none" strike="noStrike" dirty="0">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dirty="0">
                          <a:effectLst/>
                        </a:rPr>
                        <a:t>Opens a file for both writing and reading in binary format. Overwrites the existing file if the file exists. If the file does not exist, creates a new file for reading and writing.</a:t>
                      </a:r>
                      <a:endParaRPr lang="en-US" sz="800" b="0" i="0" u="none" strike="noStrike" dirty="0">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8"/>
                  </a:ext>
                </a:extLst>
              </a:tr>
              <a:tr h="439509">
                <a:tc>
                  <a:txBody>
                    <a:bodyPr/>
                    <a:lstStyle/>
                    <a:p>
                      <a:pPr algn="ctr" fontAlgn="b"/>
                      <a:r>
                        <a:rPr lang="en-US" sz="800" u="none" strike="noStrike">
                          <a:effectLst/>
                        </a:rPr>
                        <a:t>a</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appending. The file pointer is at the end of the file if the file exists. That is, the file is in the append mode. If the file does not exist, it creates a new file for writing.</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09"/>
                  </a:ext>
                </a:extLst>
              </a:tr>
              <a:tr h="490425">
                <a:tc>
                  <a:txBody>
                    <a:bodyPr/>
                    <a:lstStyle/>
                    <a:p>
                      <a:pPr algn="ctr" fontAlgn="b"/>
                      <a:r>
                        <a:rPr lang="en-US" sz="800" u="none" strike="noStrike">
                          <a:effectLst/>
                        </a:rPr>
                        <a:t>ab</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a:effectLst/>
                        </a:rPr>
                        <a:t>Opens a file for appending in binary format. The file pointer is at the end of the file if the file exists. That is, the file is in the append mode. If the file does not exist, it creates a new file for writing.</a:t>
                      </a:r>
                      <a:endParaRPr lang="en-US" sz="800" b="0" i="0" u="none" strike="noStrike">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10"/>
                  </a:ext>
                </a:extLst>
              </a:tr>
              <a:tr h="490425">
                <a:tc>
                  <a:txBody>
                    <a:bodyPr/>
                    <a:lstStyle/>
                    <a:p>
                      <a:pPr algn="ctr" fontAlgn="b"/>
                      <a:r>
                        <a:rPr lang="en-US" sz="800" u="none" strike="noStrike">
                          <a:effectLst/>
                        </a:rPr>
                        <a:t>a+</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dirty="0">
                          <a:effectLst/>
                        </a:rPr>
                        <a:t>Opens a file for both appending and reading. The file pointer is at the end of the file if the file exists. The file opens in the append mode. If the file does not exist, it creates a new file for reading and writing.</a:t>
                      </a:r>
                      <a:endParaRPr lang="en-US" sz="800" b="0" i="0" u="none" strike="noStrike" dirty="0">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11"/>
                  </a:ext>
                </a:extLst>
              </a:tr>
              <a:tr h="490425">
                <a:tc>
                  <a:txBody>
                    <a:bodyPr/>
                    <a:lstStyle/>
                    <a:p>
                      <a:pPr algn="ctr" fontAlgn="b"/>
                      <a:r>
                        <a:rPr lang="en-US" sz="800" u="none" strike="noStrike">
                          <a:effectLst/>
                        </a:rPr>
                        <a:t>ab+</a:t>
                      </a:r>
                      <a:endParaRPr lang="en-US" sz="800" b="0" i="0" u="none" strike="noStrike">
                        <a:solidFill>
                          <a:srgbClr val="000000"/>
                        </a:solidFill>
                        <a:effectLst/>
                        <a:latin typeface="Calibri" panose="020F0502020204030204" pitchFamily="34" charset="0"/>
                      </a:endParaRPr>
                    </a:p>
                  </a:txBody>
                  <a:tcPr marL="6931" marR="6931" marT="6931" marB="0" anchor="b"/>
                </a:tc>
                <a:tc>
                  <a:txBody>
                    <a:bodyPr/>
                    <a:lstStyle/>
                    <a:p>
                      <a:pPr algn="ctr" fontAlgn="b"/>
                      <a:r>
                        <a:rPr lang="en-US" sz="800" u="none" strike="noStrike" dirty="0">
                          <a:effectLst/>
                        </a:rPr>
                        <a:t>Opens a file for both appending and reading in binary format. The file pointer is at the end of the file if the file exists. The file opens in the append mode. If the file does not exist, it creates a new file for reading and writing.</a:t>
                      </a:r>
                      <a:endParaRPr lang="en-US" sz="800" b="0" i="0" u="none" strike="noStrike" dirty="0">
                        <a:solidFill>
                          <a:srgbClr val="000000"/>
                        </a:solidFill>
                        <a:effectLst/>
                        <a:latin typeface="Calibri" panose="020F0502020204030204" pitchFamily="34" charset="0"/>
                      </a:endParaRPr>
                    </a:p>
                  </a:txBody>
                  <a:tcPr marL="6931" marR="6931" marT="6931" marB="0" anchor="b"/>
                </a:tc>
                <a:extLst>
                  <a:ext uri="{0D108BD9-81ED-4DB2-BD59-A6C34878D82A}">
                    <a16:rowId xmlns:a16="http://schemas.microsoft.com/office/drawing/2014/main" val="10012"/>
                  </a:ext>
                </a:extLst>
              </a:tr>
            </a:tbl>
          </a:graphicData>
        </a:graphic>
      </p:graphicFrame>
      <p:sp>
        <p:nvSpPr>
          <p:cNvPr id="8" name="Title 1">
            <a:extLst>
              <a:ext uri="{FF2B5EF4-FFF2-40B4-BE49-F238E27FC236}">
                <a16:creationId xmlns:a16="http://schemas.microsoft.com/office/drawing/2014/main" id="{AE3D79F3-D276-4AF6-9AB1-5D7A24515559}"/>
              </a:ext>
            </a:extLst>
          </p:cNvPr>
          <p:cNvSpPr txBox="1">
            <a:spLocks/>
          </p:cNvSpPr>
          <p:nvPr/>
        </p:nvSpPr>
        <p:spPr>
          <a:xfrm>
            <a:off x="1555509" y="-27252"/>
            <a:ext cx="7830031"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File Handling</a:t>
            </a:r>
          </a:p>
        </p:txBody>
      </p:sp>
    </p:spTree>
    <p:extLst>
      <p:ext uri="{BB962C8B-B14F-4D97-AF65-F5344CB8AC3E}">
        <p14:creationId xmlns:p14="http://schemas.microsoft.com/office/powerpoint/2010/main" val="259736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31139-1153-4CAD-AA48-063AE95636BE}"/>
              </a:ext>
            </a:extLst>
          </p:cNvPr>
          <p:cNvSpPr>
            <a:spLocks noGrp="1"/>
          </p:cNvSpPr>
          <p:nvPr/>
        </p:nvSpPr>
        <p:spPr>
          <a:xfrm>
            <a:off x="1235963" y="785005"/>
            <a:ext cx="10375192" cy="6012610"/>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b="1" dirty="0"/>
              <a:t>Class:</a:t>
            </a:r>
            <a:r>
              <a:rPr lang="en-US" dirty="0"/>
              <a:t> Code that defines the </a:t>
            </a:r>
            <a:r>
              <a:rPr lang="en-US" b="1" dirty="0"/>
              <a:t>attributes</a:t>
            </a:r>
            <a:r>
              <a:rPr lang="en-US" dirty="0"/>
              <a:t> and </a:t>
            </a:r>
            <a:r>
              <a:rPr lang="en-US" b="1" dirty="0"/>
              <a:t>methods</a:t>
            </a:r>
            <a:r>
              <a:rPr lang="en-US" dirty="0"/>
              <a:t> of a kind of object</a:t>
            </a:r>
            <a:r>
              <a:rPr lang="en-US" b="1" dirty="0"/>
              <a:t> (</a:t>
            </a:r>
            <a:r>
              <a:rPr lang="en-US" dirty="0"/>
              <a:t>A class is a collection of variables and functions working with these variables)</a:t>
            </a:r>
            <a:endParaRPr lang="en-US" u="sng" dirty="0"/>
          </a:p>
          <a:p>
            <a:r>
              <a:rPr lang="en-US" u="sng" dirty="0"/>
              <a:t>Classes</a:t>
            </a:r>
            <a:r>
              <a:rPr lang="en-US" dirty="0"/>
              <a:t> are defined using the </a:t>
            </a:r>
            <a:r>
              <a:rPr lang="en-US" i="1" dirty="0"/>
              <a:t>class</a:t>
            </a:r>
            <a:r>
              <a:rPr lang="en-US" dirty="0"/>
              <a:t> keyword with a very familiar structure: </a:t>
            </a:r>
          </a:p>
          <a:p>
            <a:pPr marL="0" indent="0">
              <a:buNone/>
            </a:pPr>
            <a:r>
              <a:rPr lang="en-US" b="1" dirty="0">
                <a:solidFill>
                  <a:srgbClr val="FF6600"/>
                </a:solidFill>
                <a:highlight>
                  <a:srgbClr val="000080"/>
                </a:highlight>
                <a:latin typeface="Courier New" panose="02070309020205020404" pitchFamily="49" charset="0"/>
              </a:rPr>
              <a:t>class</a:t>
            </a:r>
            <a:r>
              <a:rPr lang="en-US" dirty="0">
                <a:solidFill>
                  <a:srgbClr val="FFFFFF"/>
                </a:solidFill>
                <a:highlight>
                  <a:srgbClr val="000080"/>
                </a:highlight>
                <a:latin typeface="Courier New" panose="02070309020205020404" pitchFamily="49" charset="0"/>
              </a:rPr>
              <a:t> </a:t>
            </a:r>
            <a:r>
              <a:rPr lang="en-US" b="1" dirty="0" err="1">
                <a:solidFill>
                  <a:srgbClr val="FFFFFF"/>
                </a:solidFill>
                <a:highlight>
                  <a:srgbClr val="000080"/>
                </a:highlight>
                <a:latin typeface="Courier New" panose="02070309020205020404" pitchFamily="49" charset="0"/>
              </a:rPr>
              <a:t>ClassName</a:t>
            </a:r>
            <a:r>
              <a:rPr lang="en-US" b="1" dirty="0">
                <a:solidFill>
                  <a:srgbClr val="FFCC00"/>
                </a:solidFill>
                <a:highlight>
                  <a:srgbClr val="000080"/>
                </a:highlight>
                <a:latin typeface="Courier New" panose="02070309020205020404" pitchFamily="49" charset="0"/>
              </a:rPr>
              <a:t>:</a:t>
            </a:r>
            <a:r>
              <a:rPr lang="en-US" dirty="0">
                <a:solidFill>
                  <a:srgbClr val="FFFFFF"/>
                </a:solidFill>
                <a:highlight>
                  <a:srgbClr val="000080"/>
                </a:highlight>
                <a:latin typeface="Courier New" panose="02070309020205020404" pitchFamily="49" charset="0"/>
              </a:rPr>
              <a:t> </a:t>
            </a:r>
            <a:br>
              <a:rPr lang="en-US" dirty="0">
                <a:solidFill>
                  <a:srgbClr val="FFFFFF"/>
                </a:solidFill>
                <a:highlight>
                  <a:srgbClr val="000080"/>
                </a:highlight>
                <a:latin typeface="Courier New" panose="02070309020205020404" pitchFamily="49" charset="0"/>
              </a:rPr>
            </a:br>
            <a:r>
              <a:rPr lang="en-US" dirty="0">
                <a:solidFill>
                  <a:srgbClr val="FFFFFF"/>
                </a:solidFill>
                <a:highlight>
                  <a:srgbClr val="000080"/>
                </a:highlight>
                <a:latin typeface="Courier New" panose="02070309020205020404" pitchFamily="49" charset="0"/>
              </a:rPr>
              <a:t>    </a:t>
            </a:r>
            <a:r>
              <a:rPr lang="en-US" b="1" dirty="0">
                <a:solidFill>
                  <a:srgbClr val="FFCC00"/>
                </a:solidFill>
                <a:highlight>
                  <a:srgbClr val="000080"/>
                </a:highlight>
                <a:latin typeface="Courier New" panose="02070309020205020404" pitchFamily="49" charset="0"/>
              </a:rPr>
              <a:t>&lt;</a:t>
            </a:r>
            <a:r>
              <a:rPr lang="en-US" dirty="0">
                <a:solidFill>
                  <a:srgbClr val="FFFFFF"/>
                </a:solidFill>
                <a:highlight>
                  <a:srgbClr val="000080"/>
                </a:highlight>
                <a:latin typeface="Courier New" panose="02070309020205020404" pitchFamily="49" charset="0"/>
              </a:rPr>
              <a:t>statement</a:t>
            </a:r>
            <a:r>
              <a:rPr lang="en-US" dirty="0">
                <a:solidFill>
                  <a:schemeClr val="tx1">
                    <a:lumMod val="95000"/>
                  </a:schemeClr>
                </a:solidFill>
                <a:highlight>
                  <a:srgbClr val="000080"/>
                </a:highlight>
                <a:latin typeface="Courier New" panose="02070309020205020404" pitchFamily="49" charset="0"/>
              </a:rPr>
              <a:t>-1</a:t>
            </a:r>
            <a:r>
              <a:rPr lang="en-US" b="1" dirty="0">
                <a:solidFill>
                  <a:srgbClr val="FFCC00"/>
                </a:solidFill>
                <a:highlight>
                  <a:srgbClr val="000080"/>
                </a:highlight>
                <a:latin typeface="Courier New" panose="02070309020205020404" pitchFamily="49" charset="0"/>
              </a:rPr>
              <a:t>&gt;</a:t>
            </a:r>
            <a:r>
              <a:rPr lang="en-US" dirty="0">
                <a:solidFill>
                  <a:srgbClr val="FFFFFF"/>
                </a:solidFill>
                <a:highlight>
                  <a:srgbClr val="000080"/>
                </a:highlight>
                <a:latin typeface="Courier New" panose="02070309020205020404" pitchFamily="49" charset="0"/>
              </a:rPr>
              <a:t> </a:t>
            </a:r>
            <a:br>
              <a:rPr lang="en-US" dirty="0">
                <a:solidFill>
                  <a:srgbClr val="FFFFFF"/>
                </a:solidFill>
                <a:highlight>
                  <a:srgbClr val="000080"/>
                </a:highlight>
                <a:latin typeface="Courier New" panose="02070309020205020404" pitchFamily="49" charset="0"/>
              </a:rPr>
            </a:br>
            <a:r>
              <a:rPr lang="en-US" dirty="0">
                <a:solidFill>
                  <a:srgbClr val="FFFFFF"/>
                </a:solidFill>
                <a:highlight>
                  <a:srgbClr val="000080"/>
                </a:highlight>
                <a:latin typeface="Courier New" panose="02070309020205020404" pitchFamily="49" charset="0"/>
              </a:rPr>
              <a:t>    </a:t>
            </a:r>
            <a:r>
              <a:rPr lang="en-US" b="1" dirty="0">
                <a:solidFill>
                  <a:srgbClr val="FFCC00"/>
                </a:solidFill>
                <a:highlight>
                  <a:srgbClr val="000080"/>
                </a:highlight>
                <a:latin typeface="Courier New" panose="02070309020205020404" pitchFamily="49" charset="0"/>
              </a:rPr>
              <a:t>.</a:t>
            </a:r>
            <a:r>
              <a:rPr lang="en-US" dirty="0">
                <a:solidFill>
                  <a:srgbClr val="FFFFFF"/>
                </a:solidFill>
                <a:highlight>
                  <a:srgbClr val="000080"/>
                </a:highlight>
                <a:latin typeface="Courier New" panose="02070309020205020404" pitchFamily="49" charset="0"/>
              </a:rPr>
              <a:t> </a:t>
            </a:r>
            <a:r>
              <a:rPr lang="en-US" b="1" dirty="0">
                <a:solidFill>
                  <a:srgbClr val="FFCC00"/>
                </a:solidFill>
                <a:highlight>
                  <a:srgbClr val="000080"/>
                </a:highlight>
                <a:latin typeface="Courier New" panose="02070309020205020404" pitchFamily="49" charset="0"/>
              </a:rPr>
              <a:t>.</a:t>
            </a:r>
            <a:r>
              <a:rPr lang="en-US" dirty="0">
                <a:solidFill>
                  <a:srgbClr val="FFFFFF"/>
                </a:solidFill>
                <a:highlight>
                  <a:srgbClr val="000080"/>
                </a:highlight>
                <a:latin typeface="Courier New" panose="02070309020205020404" pitchFamily="49" charset="0"/>
              </a:rPr>
              <a:t> </a:t>
            </a:r>
            <a:r>
              <a:rPr lang="en-US" b="1" dirty="0">
                <a:solidFill>
                  <a:srgbClr val="FFCC00"/>
                </a:solidFill>
                <a:highlight>
                  <a:srgbClr val="000080"/>
                </a:highlight>
                <a:latin typeface="Courier New" panose="02070309020205020404" pitchFamily="49" charset="0"/>
              </a:rPr>
              <a:t>.</a:t>
            </a:r>
            <a:r>
              <a:rPr lang="en-US" dirty="0">
                <a:solidFill>
                  <a:srgbClr val="FFFFFF"/>
                </a:solidFill>
                <a:highlight>
                  <a:srgbClr val="000080"/>
                </a:highlight>
                <a:latin typeface="Courier New" panose="02070309020205020404" pitchFamily="49" charset="0"/>
              </a:rPr>
              <a:t> </a:t>
            </a:r>
            <a:br>
              <a:rPr lang="en-US" dirty="0">
                <a:solidFill>
                  <a:srgbClr val="FFFFFF"/>
                </a:solidFill>
                <a:highlight>
                  <a:srgbClr val="000080"/>
                </a:highlight>
                <a:latin typeface="Courier New" panose="02070309020205020404" pitchFamily="49" charset="0"/>
              </a:rPr>
            </a:br>
            <a:r>
              <a:rPr lang="en-US" dirty="0">
                <a:solidFill>
                  <a:srgbClr val="FFFFFF"/>
                </a:solidFill>
                <a:highlight>
                  <a:srgbClr val="000080"/>
                </a:highlight>
                <a:latin typeface="Courier New" panose="02070309020205020404" pitchFamily="49" charset="0"/>
              </a:rPr>
              <a:t>    </a:t>
            </a:r>
            <a:r>
              <a:rPr lang="en-US" b="1" dirty="0">
                <a:solidFill>
                  <a:srgbClr val="FFCC00"/>
                </a:solidFill>
                <a:highlight>
                  <a:srgbClr val="000080"/>
                </a:highlight>
                <a:latin typeface="Courier New" panose="02070309020205020404" pitchFamily="49" charset="0"/>
              </a:rPr>
              <a:t>&lt;</a:t>
            </a:r>
            <a:r>
              <a:rPr lang="en-US" dirty="0">
                <a:solidFill>
                  <a:srgbClr val="FFFFFF"/>
                </a:solidFill>
                <a:highlight>
                  <a:srgbClr val="000080"/>
                </a:highlight>
                <a:latin typeface="Courier New" panose="02070309020205020404" pitchFamily="49" charset="0"/>
              </a:rPr>
              <a:t>statemen</a:t>
            </a:r>
            <a:r>
              <a:rPr lang="en-US" dirty="0">
                <a:solidFill>
                  <a:schemeClr val="tx1">
                    <a:lumMod val="95000"/>
                  </a:schemeClr>
                </a:solidFill>
                <a:highlight>
                  <a:srgbClr val="000080"/>
                </a:highlight>
                <a:latin typeface="Courier New" panose="02070309020205020404" pitchFamily="49" charset="0"/>
              </a:rPr>
              <a:t>t-N</a:t>
            </a:r>
            <a:r>
              <a:rPr lang="en-US" b="1" dirty="0">
                <a:solidFill>
                  <a:srgbClr val="FFCC00"/>
                </a:solidFill>
                <a:highlight>
                  <a:srgbClr val="000080"/>
                </a:highlight>
                <a:latin typeface="Courier New" panose="02070309020205020404" pitchFamily="49" charset="0"/>
              </a:rPr>
              <a:t>&gt;</a:t>
            </a:r>
            <a:endParaRPr lang="en-US" dirty="0">
              <a:highlight>
                <a:srgbClr val="000080"/>
              </a:highlight>
            </a:endParaRPr>
          </a:p>
          <a:p>
            <a:r>
              <a:rPr lang="en-US" dirty="0"/>
              <a:t>There is no notion of a header file to include so we don’t need to break up the creation of a class into declaration and definition. We just declare and use it!</a:t>
            </a:r>
          </a:p>
          <a:p>
            <a:r>
              <a:rPr lang="en-US" b="1" dirty="0"/>
              <a:t>Object: </a:t>
            </a:r>
            <a:r>
              <a:rPr lang="en-US" dirty="0"/>
              <a:t>A single software unit that combines attributes and methods</a:t>
            </a:r>
          </a:p>
          <a:p>
            <a:r>
              <a:rPr lang="en-US" dirty="0"/>
              <a:t>Let’s say I have a simple class which does not much of anything at all. </a:t>
            </a:r>
          </a:p>
          <a:p>
            <a:pPr marL="0" indent="0">
              <a:buNone/>
            </a:pPr>
            <a:r>
              <a:rPr lang="en-US" sz="2400" b="1" dirty="0">
                <a:solidFill>
                  <a:srgbClr val="FF6600"/>
                </a:solidFill>
                <a:highlight>
                  <a:srgbClr val="000080"/>
                </a:highlight>
                <a:latin typeface="Courier New" panose="02070309020205020404" pitchFamily="49" charset="0"/>
              </a:rPr>
              <a:t>class</a:t>
            </a:r>
            <a:r>
              <a:rPr lang="en-US" sz="2400" dirty="0">
                <a:solidFill>
                  <a:srgbClr val="FFFFFF"/>
                </a:solidFill>
                <a:highlight>
                  <a:srgbClr val="000080"/>
                </a:highlight>
                <a:latin typeface="Courier New" panose="02070309020205020404" pitchFamily="49" charset="0"/>
              </a:rPr>
              <a:t> </a:t>
            </a:r>
            <a:r>
              <a:rPr lang="en-US" sz="2400" b="1" dirty="0" err="1">
                <a:solidFill>
                  <a:srgbClr val="FFFFFF"/>
                </a:solidFill>
                <a:highlight>
                  <a:srgbClr val="000080"/>
                </a:highlight>
                <a:latin typeface="Courier New" panose="02070309020205020404" pitchFamily="49" charset="0"/>
              </a:rPr>
              <a:t>MyClass</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br>
              <a:rPr lang="en-US" sz="2400" dirty="0">
                <a:solidFill>
                  <a:srgbClr val="FFFFFF"/>
                </a:solidFill>
                <a:highlight>
                  <a:srgbClr val="000080"/>
                </a:highlight>
                <a:latin typeface="Courier New" panose="02070309020205020404" pitchFamily="49" charset="0"/>
              </a:rPr>
            </a:br>
            <a:r>
              <a:rPr lang="en-US" sz="2400" dirty="0">
                <a:solidFill>
                  <a:srgbClr val="FFFFFF"/>
                </a:solidFill>
                <a:highlight>
                  <a:srgbClr val="000080"/>
                </a:highlight>
                <a:latin typeface="Courier New" panose="02070309020205020404" pitchFamily="49" charset="0"/>
              </a:rPr>
              <a:t>    """"A simple example class docstring""" </a:t>
            </a:r>
            <a:br>
              <a:rPr lang="en-US" sz="2400" dirty="0">
                <a:solidFill>
                  <a:srgbClr val="FFFFFF"/>
                </a:solidFill>
                <a:highlight>
                  <a:srgbClr val="000080"/>
                </a:highlight>
                <a:latin typeface="Courier New" panose="02070309020205020404" pitchFamily="49" charset="0"/>
              </a:rPr>
            </a:br>
            <a:r>
              <a:rPr lang="en-US" sz="2400" dirty="0">
                <a:solidFill>
                  <a:srgbClr val="FFFFFF"/>
                </a:solidFill>
                <a:highlight>
                  <a:srgbClr val="000080"/>
                </a:highlight>
                <a:latin typeface="Courier New" panose="02070309020205020404" pitchFamily="49" charset="0"/>
              </a:rPr>
              <a:t>    </a:t>
            </a:r>
            <a:r>
              <a:rPr lang="en-US" sz="2400" dirty="0" err="1">
                <a:solidFill>
                  <a:srgbClr val="FFFFFF"/>
                </a:solidFill>
                <a:highlight>
                  <a:srgbClr val="000080"/>
                </a:highlight>
                <a:latin typeface="Courier New" panose="02070309020205020404" pitchFamily="49" charset="0"/>
              </a:rPr>
              <a:t>i</a:t>
            </a:r>
            <a:r>
              <a:rPr lang="en-US" sz="2400" dirty="0">
                <a:solidFill>
                  <a:srgbClr val="FFFFFF"/>
                </a:solidFill>
                <a:highlight>
                  <a:srgbClr val="000080"/>
                </a:highlight>
                <a:latin typeface="Courier New" panose="02070309020205020404" pitchFamily="49" charset="0"/>
              </a:rPr>
              <a:t> </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r>
              <a:rPr lang="en-US" sz="2400" dirty="0">
                <a:solidFill>
                  <a:srgbClr val="99CC99"/>
                </a:solidFill>
                <a:highlight>
                  <a:srgbClr val="000080"/>
                </a:highlight>
                <a:latin typeface="Courier New" panose="02070309020205020404" pitchFamily="49" charset="0"/>
              </a:rPr>
              <a:t>12345</a:t>
            </a:r>
            <a:r>
              <a:rPr lang="en-US" sz="2400" dirty="0">
                <a:solidFill>
                  <a:srgbClr val="FFFFFF"/>
                </a:solidFill>
                <a:highlight>
                  <a:srgbClr val="000080"/>
                </a:highlight>
                <a:latin typeface="Courier New" panose="02070309020205020404" pitchFamily="49" charset="0"/>
              </a:rPr>
              <a:t> </a:t>
            </a:r>
            <a:br>
              <a:rPr lang="en-US" sz="2400" dirty="0">
                <a:solidFill>
                  <a:srgbClr val="FFFFFF"/>
                </a:solidFill>
                <a:highlight>
                  <a:srgbClr val="000080"/>
                </a:highlight>
                <a:latin typeface="Courier New" panose="02070309020205020404" pitchFamily="49" charset="0"/>
              </a:rPr>
            </a:br>
            <a:r>
              <a:rPr lang="en-US" sz="2400" dirty="0">
                <a:solidFill>
                  <a:srgbClr val="FFFFFF"/>
                </a:solidFill>
                <a:highlight>
                  <a:srgbClr val="000080"/>
                </a:highlight>
                <a:latin typeface="Courier New" panose="02070309020205020404" pitchFamily="49" charset="0"/>
              </a:rPr>
              <a:t>    </a:t>
            </a:r>
            <a:r>
              <a:rPr lang="en-US" sz="2400" b="1" dirty="0">
                <a:solidFill>
                  <a:srgbClr val="FF6600"/>
                </a:solidFill>
                <a:highlight>
                  <a:srgbClr val="000080"/>
                </a:highlight>
                <a:latin typeface="Courier New" panose="02070309020205020404" pitchFamily="49" charset="0"/>
              </a:rPr>
              <a:t>def</a:t>
            </a:r>
            <a:r>
              <a:rPr lang="en-US" sz="2400" dirty="0">
                <a:solidFill>
                  <a:srgbClr val="FFFFFF"/>
                </a:solidFill>
                <a:highlight>
                  <a:srgbClr val="000080"/>
                </a:highlight>
                <a:latin typeface="Courier New" panose="02070309020205020404" pitchFamily="49" charset="0"/>
              </a:rPr>
              <a:t> </a:t>
            </a:r>
            <a:r>
              <a:rPr lang="en-US" sz="2400" dirty="0">
                <a:solidFill>
                  <a:srgbClr val="FF00FF"/>
                </a:solidFill>
                <a:highlight>
                  <a:srgbClr val="000080"/>
                </a:highlight>
                <a:latin typeface="Courier New" panose="02070309020205020404" pitchFamily="49" charset="0"/>
              </a:rPr>
              <a:t>f</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self</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br>
              <a:rPr lang="en-US" sz="2400" dirty="0">
                <a:solidFill>
                  <a:srgbClr val="FFFFFF"/>
                </a:solidFill>
                <a:highlight>
                  <a:srgbClr val="000080"/>
                </a:highlight>
                <a:latin typeface="Courier New" panose="02070309020205020404" pitchFamily="49" charset="0"/>
              </a:rPr>
            </a:br>
            <a:r>
              <a:rPr lang="en-US" sz="2400" dirty="0">
                <a:solidFill>
                  <a:srgbClr val="FFFFFF"/>
                </a:solidFill>
                <a:highlight>
                  <a:srgbClr val="000080"/>
                </a:highlight>
                <a:latin typeface="Courier New" panose="02070309020205020404" pitchFamily="49" charset="0"/>
              </a:rPr>
              <a:t>        </a:t>
            </a:r>
            <a:r>
              <a:rPr lang="en-US" sz="2400" b="1" dirty="0">
                <a:solidFill>
                  <a:srgbClr val="FF6600"/>
                </a:solidFill>
                <a:highlight>
                  <a:srgbClr val="000080"/>
                </a:highlight>
                <a:latin typeface="Courier New" panose="02070309020205020404" pitchFamily="49" charset="0"/>
              </a:rPr>
              <a:t>return</a:t>
            </a:r>
            <a:r>
              <a:rPr lang="en-US" sz="2400" dirty="0">
                <a:solidFill>
                  <a:srgbClr val="FFFFFF"/>
                </a:solidFill>
                <a:highlight>
                  <a:srgbClr val="000080"/>
                </a:highlight>
                <a:latin typeface="Courier New" panose="02070309020205020404" pitchFamily="49" charset="0"/>
              </a:rPr>
              <a:t> </a:t>
            </a:r>
            <a:r>
              <a:rPr lang="en-US" sz="2400" dirty="0">
                <a:solidFill>
                  <a:srgbClr val="66FF00"/>
                </a:solidFill>
                <a:highlight>
                  <a:srgbClr val="000080"/>
                </a:highlight>
                <a:latin typeface="Courier New" panose="02070309020205020404" pitchFamily="49" charset="0"/>
              </a:rPr>
              <a:t>'hello world'</a:t>
            </a:r>
            <a:r>
              <a:rPr lang="en-US" sz="2400" dirty="0">
                <a:solidFill>
                  <a:srgbClr val="FFFFFF"/>
                </a:solidFill>
                <a:highlight>
                  <a:srgbClr val="000080"/>
                </a:highlight>
                <a:latin typeface="Courier New" panose="02070309020205020404" pitchFamily="49" charset="0"/>
              </a:rPr>
              <a:t> </a:t>
            </a:r>
            <a:endParaRPr lang="en-US" dirty="0"/>
          </a:p>
          <a:p>
            <a:r>
              <a:rPr lang="en-US" dirty="0"/>
              <a:t>I can create a new instance of </a:t>
            </a:r>
            <a:r>
              <a:rPr lang="en-US" dirty="0" err="1"/>
              <a:t>MyClass</a:t>
            </a:r>
            <a:r>
              <a:rPr lang="en-US" dirty="0"/>
              <a:t> using the familiar function notation. </a:t>
            </a:r>
          </a:p>
          <a:p>
            <a:pPr marL="274320" indent="-274320">
              <a:spcAft>
                <a:spcPts val="0"/>
              </a:spcAft>
              <a:buFont typeface="Wingdings 2"/>
              <a:buChar char=""/>
              <a:defRPr/>
            </a:pPr>
            <a:r>
              <a:rPr lang="en-US" b="1" dirty="0"/>
              <a:t>Attribute:</a:t>
            </a:r>
            <a:r>
              <a:rPr lang="en-US" dirty="0"/>
              <a:t> A "characteristic" of an object; like a variable associated with a kind of object</a:t>
            </a:r>
          </a:p>
          <a:p>
            <a:pPr marL="274320" indent="-274320">
              <a:spcAft>
                <a:spcPts val="0"/>
              </a:spcAft>
              <a:buFont typeface="Wingdings 2"/>
              <a:buChar char=""/>
              <a:defRPr/>
            </a:pPr>
            <a:r>
              <a:rPr lang="en-US" b="1" dirty="0"/>
              <a:t>Method:</a:t>
            </a:r>
            <a:r>
              <a:rPr lang="en-US" dirty="0"/>
              <a:t> A "behavior" of an object; like a function associated with a kind of object</a:t>
            </a:r>
          </a:p>
          <a:p>
            <a:pPr marL="274320" indent="-274320">
              <a:spcAft>
                <a:spcPts val="0"/>
              </a:spcAft>
              <a:buFont typeface="Wingdings 2"/>
              <a:buChar char=""/>
              <a:defRPr/>
            </a:pPr>
            <a:r>
              <a:rPr lang="en-US" b="1" dirty="0"/>
              <a:t>Instantiate:</a:t>
            </a:r>
            <a:r>
              <a:rPr lang="en-US" dirty="0"/>
              <a:t> To create an object; A single object is called an </a:t>
            </a:r>
            <a:r>
              <a:rPr lang="en-US" b="1" dirty="0"/>
              <a:t>Instance</a:t>
            </a:r>
            <a:r>
              <a:rPr lang="en-US" dirty="0"/>
              <a:t> </a:t>
            </a:r>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66FE7201-7043-4E04-8FCD-168D1630DB81}"/>
              </a:ext>
            </a:extLst>
          </p:cNvPr>
          <p:cNvSpPr/>
          <p:nvPr/>
        </p:nvSpPr>
        <p:spPr>
          <a:xfrm>
            <a:off x="9094628" y="6329404"/>
            <a:ext cx="2765501" cy="461665"/>
          </a:xfrm>
          <a:prstGeom prst="rect">
            <a:avLst/>
          </a:prstGeom>
        </p:spPr>
        <p:txBody>
          <a:bodyPr wrap="square">
            <a:spAutoFit/>
          </a:bodyPr>
          <a:lstStyle/>
          <a:p>
            <a:r>
              <a:rPr lang="en-US" sz="2400" dirty="0">
                <a:solidFill>
                  <a:srgbClr val="FFFFFF"/>
                </a:solidFill>
                <a:highlight>
                  <a:srgbClr val="000080"/>
                </a:highlight>
                <a:latin typeface="Courier New" panose="02070309020205020404" pitchFamily="49" charset="0"/>
              </a:rPr>
              <a:t>x </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r>
              <a:rPr lang="en-US" sz="2400" dirty="0" err="1">
                <a:solidFill>
                  <a:srgbClr val="FFFFFF"/>
                </a:solidFill>
                <a:highlight>
                  <a:srgbClr val="000080"/>
                </a:highlight>
                <a:latin typeface="Courier New" panose="02070309020205020404" pitchFamily="49" charset="0"/>
              </a:rPr>
              <a:t>MyClass</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endParaRPr lang="en-US" sz="2400" dirty="0">
              <a:effectLst/>
              <a:highlight>
                <a:srgbClr val="000080"/>
              </a:highlight>
            </a:endParaRPr>
          </a:p>
        </p:txBody>
      </p:sp>
      <p:sp>
        <p:nvSpPr>
          <p:cNvPr id="5" name="Title 1">
            <a:extLst>
              <a:ext uri="{FF2B5EF4-FFF2-40B4-BE49-F238E27FC236}">
                <a16:creationId xmlns:a16="http://schemas.microsoft.com/office/drawing/2014/main" id="{7D510D6D-D7FD-4A5A-B7D9-5A28BF5973A8}"/>
              </a:ext>
            </a:extLst>
          </p:cNvPr>
          <p:cNvSpPr txBox="1">
            <a:spLocks/>
          </p:cNvSpPr>
          <p:nvPr/>
        </p:nvSpPr>
        <p:spPr>
          <a:xfrm>
            <a:off x="-181155" y="-27252"/>
            <a:ext cx="11111447"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Classes and Objects</a:t>
            </a:r>
          </a:p>
        </p:txBody>
      </p:sp>
    </p:spTree>
    <p:extLst>
      <p:ext uri="{BB962C8B-B14F-4D97-AF65-F5344CB8AC3E}">
        <p14:creationId xmlns:p14="http://schemas.microsoft.com/office/powerpoint/2010/main" val="121725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3"/>
            <a:ext cx="10291314" cy="6008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905773" y="-27252"/>
            <a:ext cx="10291314"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Classes and Objects</a:t>
            </a:r>
          </a:p>
        </p:txBody>
      </p:sp>
      <p:sp>
        <p:nvSpPr>
          <p:cNvPr id="9" name="Content Placeholder 2">
            <a:extLst>
              <a:ext uri="{FF2B5EF4-FFF2-40B4-BE49-F238E27FC236}">
                <a16:creationId xmlns:a16="http://schemas.microsoft.com/office/drawing/2014/main" id="{DA7563C9-A8BE-49CD-8060-B8DE1259FB2B}"/>
              </a:ext>
            </a:extLst>
          </p:cNvPr>
          <p:cNvSpPr txBox="1">
            <a:spLocks/>
          </p:cNvSpPr>
          <p:nvPr/>
        </p:nvSpPr>
        <p:spPr>
          <a:xfrm>
            <a:off x="641774" y="698757"/>
            <a:ext cx="10102427" cy="4023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can access the attributes and methods of my object in the following way:</a:t>
            </a:r>
          </a:p>
          <a:p>
            <a:pPr marL="0" indent="0">
              <a:buFont typeface="Arial" panose="020B0604020202020204" pitchFamily="34" charset="0"/>
              <a:buNone/>
            </a:pPr>
            <a:br>
              <a:rPr lang="en-US" dirty="0"/>
            </a:br>
            <a:endParaRPr lang="en-US" dirty="0"/>
          </a:p>
          <a:p>
            <a:r>
              <a:rPr lang="en-US" dirty="0"/>
              <a:t>We can define the special method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 </a:t>
            </a:r>
            <a:r>
              <a:rPr lang="en-US" dirty="0"/>
              <a:t>which is automatically invoked for new instances (constructor).  </a:t>
            </a:r>
          </a:p>
          <a:p>
            <a:r>
              <a:rPr lang="en-US" altLang="en-US" b="1" dirty="0"/>
              <a:t>Constructor:</a:t>
            </a:r>
            <a:r>
              <a:rPr lang="en-US" altLang="en-US" dirty="0"/>
              <a:t> A special method that is automatically invoked right after a new object is created</a:t>
            </a:r>
          </a:p>
          <a:p>
            <a:endParaRPr lang="en-US" dirty="0"/>
          </a:p>
        </p:txBody>
      </p:sp>
      <p:sp>
        <p:nvSpPr>
          <p:cNvPr id="10" name="Rectangle 9">
            <a:extLst>
              <a:ext uri="{FF2B5EF4-FFF2-40B4-BE49-F238E27FC236}">
                <a16:creationId xmlns:a16="http://schemas.microsoft.com/office/drawing/2014/main" id="{3C74B163-7329-49FD-96F3-E0E3BF5E6054}"/>
              </a:ext>
            </a:extLst>
          </p:cNvPr>
          <p:cNvSpPr/>
          <p:nvPr/>
        </p:nvSpPr>
        <p:spPr>
          <a:xfrm>
            <a:off x="1565776" y="1630706"/>
            <a:ext cx="3065883" cy="830997"/>
          </a:xfrm>
          <a:prstGeom prst="rect">
            <a:avLst/>
          </a:prstGeom>
        </p:spPr>
        <p:txBody>
          <a:bodyPr wrap="square">
            <a:spAutoFit/>
          </a:bodyPr>
          <a:lstStyle/>
          <a:p>
            <a:r>
              <a:rPr lang="en-US" sz="2400" b="1" dirty="0">
                <a:solidFill>
                  <a:srgbClr val="FFCC00"/>
                </a:solidFill>
                <a:highlight>
                  <a:srgbClr val="000080"/>
                </a:highlight>
                <a:latin typeface="Courier New" panose="02070309020205020404" pitchFamily="49" charset="0"/>
              </a:rPr>
              <a:t>&gt;&gt;&gt;</a:t>
            </a:r>
            <a:r>
              <a:rPr lang="en-US" sz="2400" dirty="0">
                <a:solidFill>
                  <a:srgbClr val="FFFFFF"/>
                </a:solidFill>
                <a:highlight>
                  <a:srgbClr val="000080"/>
                </a:highlight>
                <a:latin typeface="Courier New" panose="02070309020205020404" pitchFamily="49" charset="0"/>
              </a:rPr>
              <a:t> </a:t>
            </a:r>
            <a:r>
              <a:rPr lang="en-US" sz="2400" dirty="0" err="1">
                <a:solidFill>
                  <a:srgbClr val="FFFFFF"/>
                </a:solidFill>
                <a:highlight>
                  <a:srgbClr val="000080"/>
                </a:highlight>
                <a:latin typeface="Courier New" panose="02070309020205020404" pitchFamily="49" charset="0"/>
              </a:rPr>
              <a:t>num</a:t>
            </a:r>
            <a:r>
              <a:rPr lang="en-US" sz="2400" dirty="0">
                <a:solidFill>
                  <a:srgbClr val="FFFFFF"/>
                </a:solidFill>
                <a:highlight>
                  <a:srgbClr val="000080"/>
                </a:highlight>
                <a:latin typeface="Courier New" panose="02070309020205020404" pitchFamily="49" charset="0"/>
              </a:rPr>
              <a:t> </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r>
              <a:rPr lang="en-US" sz="2400" dirty="0" err="1">
                <a:solidFill>
                  <a:srgbClr val="FFFFFF"/>
                </a:solidFill>
                <a:highlight>
                  <a:srgbClr val="000080"/>
                </a:highlight>
                <a:latin typeface="Courier New" panose="02070309020205020404" pitchFamily="49" charset="0"/>
              </a:rPr>
              <a:t>x</a:t>
            </a:r>
            <a:r>
              <a:rPr lang="en-US" sz="2400" b="1" dirty="0" err="1">
                <a:solidFill>
                  <a:srgbClr val="FFCC00"/>
                </a:solidFill>
                <a:highlight>
                  <a:srgbClr val="000080"/>
                </a:highlight>
                <a:latin typeface="Courier New" panose="02070309020205020404" pitchFamily="49" charset="0"/>
              </a:rPr>
              <a:t>.</a:t>
            </a:r>
            <a:r>
              <a:rPr lang="en-US" sz="2400" dirty="0" err="1">
                <a:solidFill>
                  <a:srgbClr val="FFFFFF"/>
                </a:solidFill>
                <a:highlight>
                  <a:srgbClr val="000080"/>
                </a:highlight>
                <a:latin typeface="Courier New" panose="02070309020205020404" pitchFamily="49" charset="0"/>
              </a:rPr>
              <a:t>i</a:t>
            </a:r>
            <a:r>
              <a:rPr lang="en-US" sz="2400" dirty="0">
                <a:solidFill>
                  <a:srgbClr val="FFFFFF"/>
                </a:solidFill>
                <a:highlight>
                  <a:srgbClr val="000080"/>
                </a:highlight>
                <a:latin typeface="Courier New" panose="02070309020205020404" pitchFamily="49" charset="0"/>
              </a:rPr>
              <a:t>  </a:t>
            </a:r>
            <a:br>
              <a:rPr lang="en-US" sz="2400" dirty="0">
                <a:solidFill>
                  <a:srgbClr val="FFFFFF"/>
                </a:solidFill>
                <a:highlight>
                  <a:srgbClr val="000080"/>
                </a:highlight>
                <a:latin typeface="Courier New" panose="02070309020205020404" pitchFamily="49" charset="0"/>
              </a:rPr>
            </a:br>
            <a:r>
              <a:rPr lang="en-US" sz="2400" b="1" dirty="0">
                <a:solidFill>
                  <a:srgbClr val="FFCC00"/>
                </a:solidFill>
                <a:highlight>
                  <a:srgbClr val="000080"/>
                </a:highlight>
                <a:latin typeface="Courier New" panose="02070309020205020404" pitchFamily="49" charset="0"/>
              </a:rPr>
              <a:t>&gt;&gt;&gt;</a:t>
            </a:r>
            <a:r>
              <a:rPr lang="en-US" sz="2400" dirty="0">
                <a:solidFill>
                  <a:srgbClr val="FFFFFF"/>
                </a:solidFill>
                <a:highlight>
                  <a:srgbClr val="000080"/>
                </a:highlight>
                <a:latin typeface="Courier New" panose="02070309020205020404" pitchFamily="49" charset="0"/>
              </a:rPr>
              <a:t> </a:t>
            </a:r>
            <a:r>
              <a:rPr lang="en-US" sz="2400" dirty="0" err="1">
                <a:solidFill>
                  <a:srgbClr val="FFFFFF"/>
                </a:solidFill>
                <a:highlight>
                  <a:srgbClr val="000080"/>
                </a:highlight>
                <a:latin typeface="Courier New" panose="02070309020205020404" pitchFamily="49" charset="0"/>
              </a:rPr>
              <a:t>x</a:t>
            </a:r>
            <a:r>
              <a:rPr lang="en-US" sz="2400" b="1" dirty="0" err="1">
                <a:solidFill>
                  <a:srgbClr val="FFCC00"/>
                </a:solidFill>
                <a:highlight>
                  <a:srgbClr val="000080"/>
                </a:highlight>
                <a:latin typeface="Courier New" panose="02070309020205020404" pitchFamily="49" charset="0"/>
              </a:rPr>
              <a:t>.</a:t>
            </a:r>
            <a:r>
              <a:rPr lang="en-US" sz="2400" dirty="0" err="1">
                <a:solidFill>
                  <a:srgbClr val="FFFFFF"/>
                </a:solidFill>
                <a:highlight>
                  <a:srgbClr val="000080"/>
                </a:highlight>
                <a:latin typeface="Courier New" panose="02070309020205020404" pitchFamily="49" charset="0"/>
              </a:rPr>
              <a:t>f</a:t>
            </a:r>
            <a:r>
              <a:rPr lang="en-US" sz="2400" b="1" dirty="0">
                <a:solidFill>
                  <a:srgbClr val="FFCC00"/>
                </a:solidFill>
                <a:highlight>
                  <a:srgbClr val="000080"/>
                </a:highlight>
                <a:latin typeface="Courier New" panose="02070309020205020404" pitchFamily="49" charset="0"/>
              </a:rPr>
              <a:t>()</a:t>
            </a:r>
            <a:r>
              <a:rPr lang="en-US" sz="2400" dirty="0">
                <a:solidFill>
                  <a:srgbClr val="FFFFFF"/>
                </a:solidFill>
                <a:highlight>
                  <a:srgbClr val="000080"/>
                </a:highlight>
                <a:latin typeface="Courier New" panose="02070309020205020404" pitchFamily="49" charset="0"/>
              </a:rPr>
              <a:t> </a:t>
            </a:r>
            <a:endParaRPr lang="en-US" sz="2400" dirty="0">
              <a:effectLst/>
              <a:highlight>
                <a:srgbClr val="000080"/>
              </a:highlight>
            </a:endParaRPr>
          </a:p>
        </p:txBody>
      </p:sp>
      <p:sp>
        <p:nvSpPr>
          <p:cNvPr id="11" name="Rectangle 10">
            <a:extLst>
              <a:ext uri="{FF2B5EF4-FFF2-40B4-BE49-F238E27FC236}">
                <a16:creationId xmlns:a16="http://schemas.microsoft.com/office/drawing/2014/main" id="{687C441D-9445-43A3-BD62-64B95D9BA940}"/>
              </a:ext>
            </a:extLst>
          </p:cNvPr>
          <p:cNvSpPr/>
          <p:nvPr/>
        </p:nvSpPr>
        <p:spPr>
          <a:xfrm>
            <a:off x="1254864" y="4358068"/>
            <a:ext cx="9757126" cy="2246769"/>
          </a:xfrm>
          <a:prstGeom prst="rect">
            <a:avLst/>
          </a:prstGeom>
        </p:spPr>
        <p:txBody>
          <a:bodyPr wrap="square">
            <a:spAutoFit/>
          </a:bodyPr>
          <a:lstStyle/>
          <a:p>
            <a:r>
              <a:rPr lang="en-US" sz="2000" b="1" dirty="0">
                <a:solidFill>
                  <a:srgbClr val="FF6600"/>
                </a:solidFill>
                <a:highlight>
                  <a:srgbClr val="000080"/>
                </a:highlight>
                <a:latin typeface="Courier New" panose="02070309020205020404" pitchFamily="49" charset="0"/>
              </a:rPr>
              <a:t>class</a:t>
            </a:r>
            <a:r>
              <a:rPr lang="en-US" sz="2000" dirty="0">
                <a:solidFill>
                  <a:srgbClr val="FFFFFF"/>
                </a:solidFill>
                <a:highlight>
                  <a:srgbClr val="000080"/>
                </a:highlight>
                <a:latin typeface="Courier New" panose="02070309020205020404" pitchFamily="49" charset="0"/>
              </a:rPr>
              <a:t> </a:t>
            </a:r>
            <a:r>
              <a:rPr lang="en-US" sz="2000" b="1" dirty="0" err="1">
                <a:solidFill>
                  <a:srgbClr val="FFFFFF"/>
                </a:solidFill>
                <a:highlight>
                  <a:srgbClr val="000080"/>
                </a:highlight>
                <a:latin typeface="Courier New" panose="02070309020205020404" pitchFamily="49" charset="0"/>
              </a:rPr>
              <a:t>MyClass</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 simple example class"""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i</a:t>
            </a:r>
            <a:r>
              <a:rPr lang="en-US" sz="2000" dirty="0">
                <a:solidFill>
                  <a:srgbClr val="FFFFFF"/>
                </a:solidFill>
                <a:highlight>
                  <a:srgbClr val="000080"/>
                </a:highlight>
                <a:latin typeface="Courier New" panose="02070309020205020404" pitchFamily="49" charset="0"/>
              </a:rPr>
              <a:t> </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99CC99"/>
                </a:solidFill>
                <a:highlight>
                  <a:srgbClr val="000080"/>
                </a:highlight>
                <a:latin typeface="Courier New" panose="02070309020205020404" pitchFamily="49" charset="0"/>
              </a:rPr>
              <a:t>12345</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t>
            </a:r>
            <a:r>
              <a:rPr lang="en-US" sz="2000" b="1" dirty="0" err="1">
                <a:solidFill>
                  <a:srgbClr val="FF6600"/>
                </a:solidFill>
                <a:highlight>
                  <a:srgbClr val="000080"/>
                </a:highlight>
                <a:latin typeface="Courier New" panose="02070309020205020404" pitchFamily="49" charset="0"/>
              </a:rPr>
              <a:t>def</a:t>
            </a:r>
            <a:r>
              <a:rPr lang="en-US" sz="2000" dirty="0">
                <a:solidFill>
                  <a:srgbClr val="FFFFFF"/>
                </a:solidFill>
                <a:highlight>
                  <a:srgbClr val="000080"/>
                </a:highlight>
                <a:latin typeface="Courier New" panose="02070309020205020404" pitchFamily="49" charset="0"/>
              </a:rPr>
              <a:t> </a:t>
            </a:r>
            <a:r>
              <a:rPr lang="en-US" sz="2000" dirty="0">
                <a:solidFill>
                  <a:srgbClr val="FF00FF"/>
                </a:solidFill>
                <a:highlight>
                  <a:srgbClr val="000080"/>
                </a:highlight>
                <a:latin typeface="Courier New" panose="02070309020205020404" pitchFamily="49" charset="0"/>
              </a:rPr>
              <a:t>__</a:t>
            </a:r>
            <a:r>
              <a:rPr lang="en-US" sz="2000" dirty="0" err="1">
                <a:solidFill>
                  <a:srgbClr val="FF00FF"/>
                </a:solidFill>
                <a:highlight>
                  <a:srgbClr val="000080"/>
                </a:highlight>
                <a:latin typeface="Courier New" panose="02070309020205020404" pitchFamily="49" charset="0"/>
              </a:rPr>
              <a:t>init</a:t>
            </a:r>
            <a:r>
              <a:rPr lang="en-US" sz="2000" dirty="0">
                <a:solidFill>
                  <a:srgbClr val="FF00FF"/>
                </a:solidFill>
                <a:highlight>
                  <a:srgbClr val="000080"/>
                </a:highlight>
                <a:latin typeface="Courier New" panose="02070309020205020404" pitchFamily="49" charset="0"/>
              </a:rPr>
              <a:t>__</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self</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t>
            </a:r>
            <a:r>
              <a:rPr lang="en-US" sz="2000" b="1" dirty="0">
                <a:solidFill>
                  <a:srgbClr val="FF6600"/>
                </a:solidFill>
                <a:highlight>
                  <a:srgbClr val="000080"/>
                </a:highlight>
                <a:latin typeface="Courier New" panose="02070309020205020404" pitchFamily="49" charset="0"/>
              </a:rPr>
              <a:t>print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"I just created a </a:t>
            </a:r>
            <a:r>
              <a:rPr lang="en-US" sz="2000" dirty="0" err="1">
                <a:solidFill>
                  <a:srgbClr val="66FF00"/>
                </a:solidFill>
                <a:highlight>
                  <a:srgbClr val="000080"/>
                </a:highlight>
                <a:latin typeface="Courier New" panose="02070309020205020404" pitchFamily="49" charset="0"/>
              </a:rPr>
              <a:t>MyClass</a:t>
            </a:r>
            <a:r>
              <a:rPr lang="en-US" sz="2000" dirty="0">
                <a:solidFill>
                  <a:srgbClr val="66FF00"/>
                </a:solidFill>
                <a:highlight>
                  <a:srgbClr val="000080"/>
                </a:highlight>
                <a:latin typeface="Courier New" panose="02070309020205020404" pitchFamily="49" charset="0"/>
              </a:rPr>
              <a:t> object!"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t>
            </a:r>
            <a:r>
              <a:rPr lang="en-US" sz="2000" b="1" dirty="0" err="1">
                <a:solidFill>
                  <a:srgbClr val="FF6600"/>
                </a:solidFill>
                <a:highlight>
                  <a:srgbClr val="000080"/>
                </a:highlight>
                <a:latin typeface="Courier New" panose="02070309020205020404" pitchFamily="49" charset="0"/>
              </a:rPr>
              <a:t>def</a:t>
            </a:r>
            <a:r>
              <a:rPr lang="en-US" sz="2000" dirty="0">
                <a:solidFill>
                  <a:srgbClr val="FFFFFF"/>
                </a:solidFill>
                <a:highlight>
                  <a:srgbClr val="000080"/>
                </a:highlight>
                <a:latin typeface="Courier New" panose="02070309020205020404" pitchFamily="49" charset="0"/>
              </a:rPr>
              <a:t> </a:t>
            </a:r>
            <a:r>
              <a:rPr lang="en-US" sz="2000" dirty="0">
                <a:solidFill>
                  <a:srgbClr val="FF00FF"/>
                </a:solidFill>
                <a:highlight>
                  <a:srgbClr val="000080"/>
                </a:highlight>
                <a:latin typeface="Courier New" panose="02070309020205020404" pitchFamily="49" charset="0"/>
              </a:rPr>
              <a:t>f</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self</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rgbClr val="FFFFFF"/>
                </a:solidFill>
                <a:highlight>
                  <a:srgbClr val="000080"/>
                </a:highlight>
                <a:latin typeface="Courier New" panose="02070309020205020404" pitchFamily="49" charset="0"/>
              </a:rPr>
              <a:t>        </a:t>
            </a:r>
            <a:r>
              <a:rPr lang="en-US" sz="2000" b="1" dirty="0">
                <a:solidFill>
                  <a:srgbClr val="FF6600"/>
                </a:solidFill>
                <a:highlight>
                  <a:srgbClr val="000080"/>
                </a:highlight>
                <a:latin typeface="Courier New" panose="02070309020205020404" pitchFamily="49" charset="0"/>
              </a:rPr>
              <a:t>return</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'hello world'</a:t>
            </a:r>
            <a:r>
              <a:rPr lang="en-US" sz="2000" dirty="0">
                <a:solidFill>
                  <a:srgbClr val="FFFFFF"/>
                </a:solidFill>
                <a:highlight>
                  <a:srgbClr val="000080"/>
                </a:highlight>
                <a:latin typeface="Courier New" panose="02070309020205020404" pitchFamily="49" charset="0"/>
              </a:rPr>
              <a:t> </a:t>
            </a:r>
            <a:endParaRPr lang="en-US" sz="2000" dirty="0">
              <a:effectLst/>
              <a:highlight>
                <a:srgbClr val="000080"/>
              </a:highlight>
            </a:endParaRPr>
          </a:p>
        </p:txBody>
      </p:sp>
    </p:spTree>
    <p:extLst>
      <p:ext uri="{BB962C8B-B14F-4D97-AF65-F5344CB8AC3E}">
        <p14:creationId xmlns:p14="http://schemas.microsoft.com/office/powerpoint/2010/main" val="2402146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12" name="Content Placeholder 2">
            <a:extLst>
              <a:ext uri="{FF2B5EF4-FFF2-40B4-BE49-F238E27FC236}">
                <a16:creationId xmlns:a16="http://schemas.microsoft.com/office/drawing/2014/main" id="{057D0E5F-3CA0-45FE-814B-46C73491BA52}"/>
              </a:ext>
            </a:extLst>
          </p:cNvPr>
          <p:cNvSpPr txBox="1">
            <a:spLocks/>
          </p:cNvSpPr>
          <p:nvPr/>
        </p:nvSpPr>
        <p:spPr>
          <a:xfrm>
            <a:off x="687711" y="655604"/>
            <a:ext cx="9720073" cy="4023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when I instantiate a </a:t>
            </a:r>
            <a:r>
              <a:rPr lang="en-US" dirty="0" err="1"/>
              <a:t>MyClass</a:t>
            </a:r>
            <a:r>
              <a:rPr lang="en-US" dirty="0"/>
              <a:t> object, the following happens:</a:t>
            </a:r>
          </a:p>
          <a:p>
            <a:endParaRPr lang="en-US" dirty="0"/>
          </a:p>
          <a:p>
            <a:endParaRPr lang="en-US" dirty="0"/>
          </a:p>
          <a:p>
            <a:r>
              <a:rPr lang="en-US" dirty="0"/>
              <a:t>We can also pass arguments to our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 </a:t>
            </a:r>
            <a:r>
              <a:rPr lang="en-US" dirty="0"/>
              <a:t>function: </a:t>
            </a:r>
          </a:p>
        </p:txBody>
      </p:sp>
      <p:sp>
        <p:nvSpPr>
          <p:cNvPr id="16" name="Rectangle 15">
            <a:extLst>
              <a:ext uri="{FF2B5EF4-FFF2-40B4-BE49-F238E27FC236}">
                <a16:creationId xmlns:a16="http://schemas.microsoft.com/office/drawing/2014/main" id="{9AF8F298-5B40-4D1F-A9F5-C3E59F2E7573}"/>
              </a:ext>
            </a:extLst>
          </p:cNvPr>
          <p:cNvSpPr/>
          <p:nvPr/>
        </p:nvSpPr>
        <p:spPr>
          <a:xfrm>
            <a:off x="1610758" y="1614201"/>
            <a:ext cx="6096000" cy="707886"/>
          </a:xfrm>
          <a:prstGeom prst="rect">
            <a:avLst/>
          </a:prstGeom>
        </p:spPr>
        <p:txBody>
          <a:bodyPr>
            <a:spAutoFit/>
          </a:bodyPr>
          <a:lstStyle/>
          <a:p>
            <a:r>
              <a:rPr lang="en-US" sz="2000" b="1" dirty="0">
                <a:solidFill>
                  <a:srgbClr val="FFCC00"/>
                </a:solidFill>
                <a:highlight>
                  <a:srgbClr val="000080"/>
                </a:highlight>
                <a:latin typeface="Courier New" panose="02070309020205020404" pitchFamily="49" charset="0"/>
              </a:rPr>
              <a:t>&gt;&gt;&gt;</a:t>
            </a:r>
            <a:r>
              <a:rPr lang="en-US" sz="2000" dirty="0">
                <a:solidFill>
                  <a:srgbClr val="FFFFFF"/>
                </a:solidFill>
                <a:highlight>
                  <a:srgbClr val="000080"/>
                </a:highlight>
                <a:latin typeface="Courier New" panose="02070309020205020404" pitchFamily="49" charset="0"/>
              </a:rPr>
              <a:t> y </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MyClass</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chemeClr val="bg1"/>
                </a:solidFill>
                <a:highlight>
                  <a:srgbClr val="000080"/>
                </a:highlight>
                <a:latin typeface="Courier New" panose="02070309020205020404" pitchFamily="49" charset="0"/>
              </a:rPr>
              <a:t>I just created a </a:t>
            </a:r>
            <a:r>
              <a:rPr lang="en-US" sz="2000" dirty="0" err="1">
                <a:solidFill>
                  <a:schemeClr val="bg1"/>
                </a:solidFill>
                <a:highlight>
                  <a:srgbClr val="000080"/>
                </a:highlight>
                <a:latin typeface="Courier New" panose="02070309020205020404" pitchFamily="49" charset="0"/>
              </a:rPr>
              <a:t>MyClass</a:t>
            </a:r>
            <a:r>
              <a:rPr lang="en-US" sz="2000" dirty="0">
                <a:solidFill>
                  <a:schemeClr val="bg1"/>
                </a:solidFill>
                <a:highlight>
                  <a:srgbClr val="000080"/>
                </a:highlight>
                <a:latin typeface="Courier New" panose="02070309020205020404" pitchFamily="49" charset="0"/>
              </a:rPr>
              <a:t> object</a:t>
            </a:r>
            <a:r>
              <a:rPr lang="en-US" sz="2000" dirty="0">
                <a:solidFill>
                  <a:schemeClr val="tx1">
                    <a:lumMod val="95000"/>
                  </a:schemeClr>
                </a:solidFill>
                <a:highlight>
                  <a:srgbClr val="000080"/>
                </a:highlight>
                <a:latin typeface="Courier New" panose="02070309020205020404" pitchFamily="49" charset="0"/>
              </a:rPr>
              <a:t>! </a:t>
            </a:r>
            <a:endParaRPr lang="en-US" sz="2000" dirty="0">
              <a:solidFill>
                <a:schemeClr val="tx1">
                  <a:lumMod val="95000"/>
                </a:schemeClr>
              </a:solidFill>
              <a:effectLst/>
              <a:highlight>
                <a:srgbClr val="000080"/>
              </a:highlight>
            </a:endParaRPr>
          </a:p>
        </p:txBody>
      </p:sp>
      <p:sp>
        <p:nvSpPr>
          <p:cNvPr id="17" name="Rectangle 16">
            <a:extLst>
              <a:ext uri="{FF2B5EF4-FFF2-40B4-BE49-F238E27FC236}">
                <a16:creationId xmlns:a16="http://schemas.microsoft.com/office/drawing/2014/main" id="{9FBEDF92-A450-43E3-BBA8-EBAC6B810336}"/>
              </a:ext>
            </a:extLst>
          </p:cNvPr>
          <p:cNvSpPr/>
          <p:nvPr/>
        </p:nvSpPr>
        <p:spPr>
          <a:xfrm>
            <a:off x="1610758" y="3098982"/>
            <a:ext cx="8797025" cy="2246769"/>
          </a:xfrm>
          <a:prstGeom prst="rect">
            <a:avLst/>
          </a:prstGeom>
        </p:spPr>
        <p:txBody>
          <a:bodyPr wrap="square">
            <a:spAutoFit/>
          </a:bodyPr>
          <a:lstStyle/>
          <a:p>
            <a:r>
              <a:rPr lang="en-US" sz="2000" b="1" dirty="0">
                <a:solidFill>
                  <a:srgbClr val="FFCC00"/>
                </a:solidFill>
                <a:highlight>
                  <a:srgbClr val="000080"/>
                </a:highlight>
                <a:latin typeface="Courier New" panose="02070309020205020404" pitchFamily="49" charset="0"/>
              </a:rPr>
              <a:t>&gt;&gt;&gt;</a:t>
            </a:r>
            <a:r>
              <a:rPr lang="en-US" sz="2000" dirty="0">
                <a:solidFill>
                  <a:srgbClr val="FFFFFF"/>
                </a:solidFill>
                <a:highlight>
                  <a:srgbClr val="000080"/>
                </a:highlight>
                <a:latin typeface="Courier New" panose="02070309020205020404" pitchFamily="49" charset="0"/>
              </a:rPr>
              <a:t> </a:t>
            </a:r>
            <a:r>
              <a:rPr lang="en-US" sz="2000" b="1" dirty="0">
                <a:solidFill>
                  <a:srgbClr val="FF6600"/>
                </a:solidFill>
                <a:highlight>
                  <a:srgbClr val="000080"/>
                </a:highlight>
                <a:latin typeface="Courier New" panose="02070309020205020404" pitchFamily="49" charset="0"/>
              </a:rPr>
              <a:t>class</a:t>
            </a:r>
            <a:r>
              <a:rPr lang="en-US" sz="2000" dirty="0">
                <a:solidFill>
                  <a:srgbClr val="FFFFFF"/>
                </a:solidFill>
                <a:highlight>
                  <a:srgbClr val="000080"/>
                </a:highlight>
                <a:latin typeface="Courier New" panose="02070309020205020404" pitchFamily="49" charset="0"/>
              </a:rPr>
              <a:t> </a:t>
            </a:r>
            <a:r>
              <a:rPr lang="en-US" sz="2000" b="1" dirty="0">
                <a:solidFill>
                  <a:srgbClr val="FFFFFF"/>
                </a:solidFill>
                <a:highlight>
                  <a:srgbClr val="000080"/>
                </a:highlight>
                <a:latin typeface="Courier New" panose="02070309020205020404" pitchFamily="49" charset="0"/>
              </a:rPr>
              <a:t>Complex</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b="1" dirty="0" err="1">
                <a:solidFill>
                  <a:srgbClr val="FF6600"/>
                </a:solidFill>
                <a:highlight>
                  <a:srgbClr val="000080"/>
                </a:highlight>
                <a:latin typeface="Courier New" panose="02070309020205020404" pitchFamily="49" charset="0"/>
              </a:rPr>
              <a:t>def</a:t>
            </a:r>
            <a:r>
              <a:rPr lang="en-US" sz="2000" dirty="0">
                <a:solidFill>
                  <a:srgbClr val="FFFFFF"/>
                </a:solidFill>
                <a:highlight>
                  <a:srgbClr val="000080"/>
                </a:highlight>
                <a:latin typeface="Courier New" panose="02070309020205020404" pitchFamily="49" charset="0"/>
              </a:rPr>
              <a:t> </a:t>
            </a:r>
            <a:r>
              <a:rPr lang="en-US" sz="2000" dirty="0">
                <a:solidFill>
                  <a:srgbClr val="FF00FF"/>
                </a:solidFill>
                <a:highlight>
                  <a:srgbClr val="000080"/>
                </a:highlight>
                <a:latin typeface="Courier New" panose="02070309020205020404" pitchFamily="49" charset="0"/>
              </a:rPr>
              <a:t>__</a:t>
            </a:r>
            <a:r>
              <a:rPr lang="en-US" sz="2000" dirty="0" err="1">
                <a:solidFill>
                  <a:srgbClr val="FF00FF"/>
                </a:solidFill>
                <a:highlight>
                  <a:srgbClr val="000080"/>
                </a:highlight>
                <a:latin typeface="Courier New" panose="02070309020205020404" pitchFamily="49" charset="0"/>
              </a:rPr>
              <a:t>init</a:t>
            </a:r>
            <a:r>
              <a:rPr lang="en-US" sz="2000" dirty="0">
                <a:solidFill>
                  <a:srgbClr val="FF00FF"/>
                </a:solidFill>
                <a:highlight>
                  <a:srgbClr val="000080"/>
                </a:highlight>
                <a:latin typeface="Courier New" panose="02070309020205020404" pitchFamily="49" charset="0"/>
              </a:rPr>
              <a:t>__</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self</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realpart</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imagpart</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self</a:t>
            </a:r>
            <a:r>
              <a:rPr lang="en-US" sz="2000" b="1" dirty="0" err="1">
                <a:solidFill>
                  <a:srgbClr val="FFCC00"/>
                </a:solidFill>
                <a:highlight>
                  <a:srgbClr val="000080"/>
                </a:highlight>
                <a:latin typeface="Courier New" panose="02070309020205020404" pitchFamily="49" charset="0"/>
              </a:rPr>
              <a:t>.</a:t>
            </a:r>
            <a:r>
              <a:rPr lang="en-US" sz="2000" dirty="0" err="1">
                <a:solidFill>
                  <a:srgbClr val="FFFFFF"/>
                </a:solidFill>
                <a:highlight>
                  <a:srgbClr val="000080"/>
                </a:highlight>
                <a:latin typeface="Courier New" panose="02070309020205020404" pitchFamily="49" charset="0"/>
              </a:rPr>
              <a:t>r</a:t>
            </a:r>
            <a:r>
              <a:rPr lang="en-US" sz="2000" dirty="0">
                <a:solidFill>
                  <a:srgbClr val="FFFFFF"/>
                </a:solidFill>
                <a:highlight>
                  <a:srgbClr val="000080"/>
                </a:highlight>
                <a:latin typeface="Courier New" panose="02070309020205020404" pitchFamily="49" charset="0"/>
              </a:rPr>
              <a:t> </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realpart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self</a:t>
            </a:r>
            <a:r>
              <a:rPr lang="en-US" sz="2000" b="1" dirty="0" err="1">
                <a:solidFill>
                  <a:srgbClr val="FFCC00"/>
                </a:solidFill>
                <a:highlight>
                  <a:srgbClr val="000080"/>
                </a:highlight>
                <a:latin typeface="Courier New" panose="02070309020205020404" pitchFamily="49" charset="0"/>
              </a:rPr>
              <a:t>.</a:t>
            </a:r>
            <a:r>
              <a:rPr lang="en-US" sz="2000" dirty="0" err="1">
                <a:solidFill>
                  <a:srgbClr val="FFFFFF"/>
                </a:solidFill>
                <a:highlight>
                  <a:srgbClr val="000080"/>
                </a:highlight>
                <a:latin typeface="Courier New" panose="02070309020205020404" pitchFamily="49" charset="0"/>
              </a:rPr>
              <a:t>i</a:t>
            </a:r>
            <a:r>
              <a:rPr lang="en-US" sz="2000" dirty="0">
                <a:solidFill>
                  <a:srgbClr val="FFFFFF"/>
                </a:solidFill>
                <a:highlight>
                  <a:srgbClr val="000080"/>
                </a:highlight>
                <a:latin typeface="Courier New" panose="02070309020205020404" pitchFamily="49" charset="0"/>
              </a:rPr>
              <a:t> </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imagpart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b="1" dirty="0">
                <a:solidFill>
                  <a:srgbClr val="FFCC00"/>
                </a:solidFill>
                <a:highlight>
                  <a:srgbClr val="000080"/>
                </a:highlight>
                <a:latin typeface="Courier New" panose="02070309020205020404" pitchFamily="49" charset="0"/>
              </a:rPr>
              <a:t>&gt;&gt;&gt;</a:t>
            </a:r>
            <a:r>
              <a:rPr lang="en-US" sz="2000" dirty="0">
                <a:solidFill>
                  <a:srgbClr val="FFFFFF"/>
                </a:solidFill>
                <a:highlight>
                  <a:srgbClr val="000080"/>
                </a:highlight>
                <a:latin typeface="Courier New" panose="02070309020205020404" pitchFamily="49" charset="0"/>
              </a:rPr>
              <a:t> x </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Complex</a:t>
            </a:r>
            <a:r>
              <a:rPr lang="en-US" sz="2000" b="1" dirty="0">
                <a:solidFill>
                  <a:srgbClr val="FFCC00"/>
                </a:solidFill>
                <a:highlight>
                  <a:srgbClr val="000080"/>
                </a:highlight>
                <a:latin typeface="Courier New" panose="02070309020205020404" pitchFamily="49" charset="0"/>
              </a:rPr>
              <a:t>(</a:t>
            </a:r>
            <a:r>
              <a:rPr lang="en-US" sz="2000" dirty="0">
                <a:solidFill>
                  <a:srgbClr val="99CC99"/>
                </a:solidFill>
                <a:highlight>
                  <a:srgbClr val="000080"/>
                </a:highlight>
                <a:latin typeface="Courier New" panose="02070309020205020404" pitchFamily="49" charset="0"/>
              </a:rPr>
              <a:t>3.0</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b="1" dirty="0">
                <a:solidFill>
                  <a:srgbClr val="FFCC00"/>
                </a:solidFill>
                <a:highlight>
                  <a:srgbClr val="000080"/>
                </a:highlight>
                <a:latin typeface="Courier New" panose="02070309020205020404" pitchFamily="49" charset="0"/>
              </a:rPr>
              <a:t>-</a:t>
            </a:r>
            <a:r>
              <a:rPr lang="en-US" sz="2000" dirty="0">
                <a:solidFill>
                  <a:srgbClr val="99CC99"/>
                </a:solidFill>
                <a:highlight>
                  <a:srgbClr val="000080"/>
                </a:highlight>
                <a:latin typeface="Courier New" panose="02070309020205020404" pitchFamily="49" charset="0"/>
              </a:rPr>
              <a:t>4.5</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b="1" dirty="0">
                <a:solidFill>
                  <a:srgbClr val="FFCC00"/>
                </a:solidFill>
                <a:highlight>
                  <a:srgbClr val="000080"/>
                </a:highlight>
                <a:latin typeface="Courier New" panose="02070309020205020404" pitchFamily="49" charset="0"/>
              </a:rPr>
              <a:t>&gt;&gt;&gt;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x</a:t>
            </a:r>
            <a:r>
              <a:rPr lang="en-US" sz="2000" b="1" dirty="0" err="1">
                <a:solidFill>
                  <a:srgbClr val="FFCC00"/>
                </a:solidFill>
                <a:highlight>
                  <a:srgbClr val="000080"/>
                </a:highlight>
                <a:latin typeface="Courier New" panose="02070309020205020404" pitchFamily="49" charset="0"/>
              </a:rPr>
              <a:t>.</a:t>
            </a:r>
            <a:r>
              <a:rPr lang="en-US" sz="2000" dirty="0" err="1">
                <a:solidFill>
                  <a:srgbClr val="FFFFFF"/>
                </a:solidFill>
                <a:highlight>
                  <a:srgbClr val="000080"/>
                </a:highlight>
                <a:latin typeface="Courier New" panose="02070309020205020404" pitchFamily="49" charset="0"/>
              </a:rPr>
              <a:t>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err="1">
                <a:solidFill>
                  <a:srgbClr val="FFFFFF"/>
                </a:solidFill>
                <a:highlight>
                  <a:srgbClr val="000080"/>
                </a:highlight>
                <a:latin typeface="Courier New" panose="02070309020205020404" pitchFamily="49" charset="0"/>
              </a:rPr>
              <a:t>x</a:t>
            </a:r>
            <a:r>
              <a:rPr lang="en-US" sz="2000" b="1" dirty="0" err="1">
                <a:solidFill>
                  <a:srgbClr val="FFCC00"/>
                </a:solidFill>
                <a:highlight>
                  <a:srgbClr val="000080"/>
                </a:highlight>
                <a:latin typeface="Courier New" panose="02070309020205020404" pitchFamily="49" charset="0"/>
              </a:rPr>
              <a:t>.</a:t>
            </a:r>
            <a:r>
              <a:rPr lang="en-US" sz="2000" dirty="0" err="1">
                <a:solidFill>
                  <a:srgbClr val="FFFFFF"/>
                </a:solidFill>
                <a:highlight>
                  <a:srgbClr val="000080"/>
                </a:highlight>
                <a:latin typeface="Courier New" panose="02070309020205020404" pitchFamily="49" charset="0"/>
              </a:rPr>
              <a:t>i</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a:solidFill>
                  <a:schemeClr val="bg1"/>
                </a:solidFill>
                <a:highlight>
                  <a:srgbClr val="000080"/>
                </a:highlight>
                <a:latin typeface="Courier New" panose="02070309020205020404" pitchFamily="49" charset="0"/>
              </a:rPr>
              <a:t>(3.0, -4.5) </a:t>
            </a:r>
            <a:endParaRPr lang="en-US" sz="2000" dirty="0">
              <a:solidFill>
                <a:schemeClr val="bg1"/>
              </a:solidFill>
              <a:effectLst/>
              <a:highlight>
                <a:srgbClr val="000080"/>
              </a:highlight>
            </a:endParaRPr>
          </a:p>
        </p:txBody>
      </p:sp>
      <p:sp>
        <p:nvSpPr>
          <p:cNvPr id="18" name="Title 1">
            <a:extLst>
              <a:ext uri="{FF2B5EF4-FFF2-40B4-BE49-F238E27FC236}">
                <a16:creationId xmlns:a16="http://schemas.microsoft.com/office/drawing/2014/main" id="{E9064015-C15A-48DE-9CEE-C66182D938E6}"/>
              </a:ext>
            </a:extLst>
          </p:cNvPr>
          <p:cNvSpPr txBox="1">
            <a:spLocks/>
          </p:cNvSpPr>
          <p:nvPr/>
        </p:nvSpPr>
        <p:spPr>
          <a:xfrm>
            <a:off x="-905773" y="-27252"/>
            <a:ext cx="10291314"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Classes and Objects</a:t>
            </a:r>
          </a:p>
        </p:txBody>
      </p:sp>
      <p:sp>
        <p:nvSpPr>
          <p:cNvPr id="3" name="Rectangle 2">
            <a:extLst>
              <a:ext uri="{FF2B5EF4-FFF2-40B4-BE49-F238E27FC236}">
                <a16:creationId xmlns:a16="http://schemas.microsoft.com/office/drawing/2014/main" id="{AAD437FE-296A-4B0F-968A-184A49E3ED4E}"/>
              </a:ext>
            </a:extLst>
          </p:cNvPr>
          <p:cNvSpPr/>
          <p:nvPr/>
        </p:nvSpPr>
        <p:spPr>
          <a:xfrm>
            <a:off x="641773" y="5355359"/>
            <a:ext cx="3300499" cy="923330"/>
          </a:xfrm>
          <a:prstGeom prst="rect">
            <a:avLst/>
          </a:prstGeom>
        </p:spPr>
        <p:txBody>
          <a:bodyPr wrap="square">
            <a:spAutoFit/>
          </a:bodyPr>
          <a:lstStyle/>
          <a:p>
            <a:r>
              <a:rPr lang="en-US" dirty="0"/>
              <a:t>There are also some built-in functions we can use to accomplish the same tasks.  </a:t>
            </a:r>
          </a:p>
        </p:txBody>
      </p:sp>
      <p:sp>
        <p:nvSpPr>
          <p:cNvPr id="19" name="Rectangle 18">
            <a:extLst>
              <a:ext uri="{FF2B5EF4-FFF2-40B4-BE49-F238E27FC236}">
                <a16:creationId xmlns:a16="http://schemas.microsoft.com/office/drawing/2014/main" id="{654E77D3-5527-47C5-9EE0-1843CCF9EC06}"/>
              </a:ext>
            </a:extLst>
          </p:cNvPr>
          <p:cNvSpPr/>
          <p:nvPr/>
        </p:nvSpPr>
        <p:spPr>
          <a:xfrm>
            <a:off x="3528204" y="4929954"/>
            <a:ext cx="8467217" cy="1631216"/>
          </a:xfrm>
          <a:prstGeom prst="rect">
            <a:avLst/>
          </a:prstGeom>
        </p:spPr>
        <p:txBody>
          <a:bodyPr wrap="square">
            <a:spAutoFit/>
          </a:bodyPr>
          <a:lstStyle/>
          <a:p>
            <a:r>
              <a:rPr lang="en-US" sz="2000" dirty="0" err="1">
                <a:solidFill>
                  <a:srgbClr val="FFFFFF"/>
                </a:solidFill>
                <a:highlight>
                  <a:srgbClr val="000080"/>
                </a:highlight>
                <a:latin typeface="Courier New" panose="02070309020205020404" pitchFamily="49" charset="0"/>
              </a:rPr>
              <a:t>hasattr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x</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'year'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i="1" dirty="0">
                <a:solidFill>
                  <a:srgbClr val="00FF00"/>
                </a:solidFill>
                <a:highlight>
                  <a:srgbClr val="000080"/>
                </a:highlight>
                <a:latin typeface="Courier New" panose="02070309020205020404" pitchFamily="49" charset="0"/>
              </a:rPr>
              <a:t># Returns true if year attribute exists</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err="1">
                <a:solidFill>
                  <a:srgbClr val="FFFFFF"/>
                </a:solidFill>
                <a:highlight>
                  <a:srgbClr val="000080"/>
                </a:highlight>
                <a:latin typeface="Courier New" panose="02070309020205020404" pitchFamily="49" charset="0"/>
              </a:rPr>
              <a:t>getattr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x</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'year'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i="1" dirty="0">
                <a:solidFill>
                  <a:srgbClr val="00FF00"/>
                </a:solidFill>
                <a:highlight>
                  <a:srgbClr val="000080"/>
                </a:highlight>
                <a:latin typeface="Courier New" panose="02070309020205020404" pitchFamily="49" charset="0"/>
              </a:rPr>
              <a:t># Returns value of year attribute</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err="1">
                <a:solidFill>
                  <a:srgbClr val="FFFFFF"/>
                </a:solidFill>
                <a:highlight>
                  <a:srgbClr val="000080"/>
                </a:highlight>
                <a:latin typeface="Courier New" panose="02070309020205020404" pitchFamily="49" charset="0"/>
              </a:rPr>
              <a:t>setattr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x</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'year'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99CC99"/>
                </a:solidFill>
                <a:highlight>
                  <a:srgbClr val="000080"/>
                </a:highlight>
                <a:latin typeface="Courier New" panose="02070309020205020404" pitchFamily="49" charset="0"/>
              </a:rPr>
              <a:t>2015</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i="1" dirty="0">
                <a:solidFill>
                  <a:srgbClr val="00FF00"/>
                </a:solidFill>
                <a:highlight>
                  <a:srgbClr val="000080"/>
                </a:highlight>
                <a:latin typeface="Courier New" panose="02070309020205020404" pitchFamily="49" charset="0"/>
              </a:rPr>
              <a:t># Set attribute year to 2015</a:t>
            </a:r>
            <a:r>
              <a:rPr lang="en-US" sz="2000" dirty="0">
                <a:solidFill>
                  <a:srgbClr val="FFFFFF"/>
                </a:solidFill>
                <a:highlight>
                  <a:srgbClr val="000080"/>
                </a:highlight>
                <a:latin typeface="Courier New" panose="02070309020205020404" pitchFamily="49" charset="0"/>
              </a:rPr>
              <a:t> </a:t>
            </a:r>
            <a:br>
              <a:rPr lang="en-US" sz="2000" dirty="0">
                <a:solidFill>
                  <a:srgbClr val="FFFFFF"/>
                </a:solidFill>
                <a:highlight>
                  <a:srgbClr val="000080"/>
                </a:highlight>
                <a:latin typeface="Courier New" panose="02070309020205020404" pitchFamily="49" charset="0"/>
              </a:rPr>
            </a:br>
            <a:r>
              <a:rPr lang="en-US" sz="2000" dirty="0" err="1">
                <a:solidFill>
                  <a:srgbClr val="FFFFFF"/>
                </a:solidFill>
                <a:highlight>
                  <a:srgbClr val="000080"/>
                </a:highlight>
                <a:latin typeface="Courier New" panose="02070309020205020404" pitchFamily="49" charset="0"/>
              </a:rPr>
              <a:t>delattr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x</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dirty="0">
                <a:solidFill>
                  <a:srgbClr val="66FF00"/>
                </a:solidFill>
                <a:highlight>
                  <a:srgbClr val="000080"/>
                </a:highlight>
                <a:latin typeface="Courier New" panose="02070309020205020404" pitchFamily="49" charset="0"/>
              </a:rPr>
              <a:t>'year'</a:t>
            </a:r>
            <a:r>
              <a:rPr lang="en-US" sz="2000" b="1" dirty="0">
                <a:solidFill>
                  <a:srgbClr val="FFCC00"/>
                </a:solidFill>
                <a:highlight>
                  <a:srgbClr val="000080"/>
                </a:highlight>
                <a:latin typeface="Courier New" panose="02070309020205020404" pitchFamily="49" charset="0"/>
              </a:rPr>
              <a:t>)</a:t>
            </a:r>
            <a:r>
              <a:rPr lang="en-US" sz="2000" dirty="0">
                <a:solidFill>
                  <a:srgbClr val="FFFFFF"/>
                </a:solidFill>
                <a:highlight>
                  <a:srgbClr val="000080"/>
                </a:highlight>
                <a:latin typeface="Courier New" panose="02070309020205020404" pitchFamily="49" charset="0"/>
              </a:rPr>
              <a:t>       </a:t>
            </a:r>
            <a:r>
              <a:rPr lang="en-US" sz="2000" i="1" dirty="0">
                <a:solidFill>
                  <a:srgbClr val="00FF00"/>
                </a:solidFill>
                <a:highlight>
                  <a:srgbClr val="000080"/>
                </a:highlight>
                <a:latin typeface="Courier New" panose="02070309020205020404" pitchFamily="49" charset="0"/>
              </a:rPr>
              <a:t># Delete attribute year</a:t>
            </a:r>
            <a:r>
              <a:rPr lang="en-US" sz="2000" dirty="0">
                <a:solidFill>
                  <a:srgbClr val="FFFFFF"/>
                </a:solidFill>
                <a:highlight>
                  <a:srgbClr val="000080"/>
                </a:highlight>
                <a:latin typeface="Courier New" panose="02070309020205020404" pitchFamily="49" charset="0"/>
              </a:rPr>
              <a:t> </a:t>
            </a:r>
            <a:endParaRPr lang="en-US" sz="2000" dirty="0">
              <a:effectLst/>
              <a:highlight>
                <a:srgbClr val="000080"/>
              </a:highlight>
            </a:endParaRPr>
          </a:p>
        </p:txBody>
      </p:sp>
    </p:spTree>
    <p:extLst>
      <p:ext uri="{BB962C8B-B14F-4D97-AF65-F5344CB8AC3E}">
        <p14:creationId xmlns:p14="http://schemas.microsoft.com/office/powerpoint/2010/main" val="69215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585E254-3BFF-4E14-9735-70ACCA30E935}"/>
              </a:ext>
            </a:extLst>
          </p:cNvPr>
          <p:cNvSpPr txBox="1">
            <a:spLocks/>
          </p:cNvSpPr>
          <p:nvPr/>
        </p:nvSpPr>
        <p:spPr>
          <a:xfrm>
            <a:off x="594360" y="637125"/>
            <a:ext cx="3802276" cy="52563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effectLst>
                  <a:outerShdw blurRad="63500" dist="38100" dir="2700000" algn="tl" rotWithShape="0">
                    <a:schemeClr val="tx1">
                      <a:alpha val="60000"/>
                    </a:schemeClr>
                  </a:outerShdw>
                </a:effectLst>
                <a:latin typeface="+mj-lt"/>
                <a:ea typeface="+mj-ea"/>
                <a:cs typeface="+mj-cs"/>
              </a:defRPr>
            </a:lvl1pPr>
          </a:lstStyle>
          <a:p>
            <a:pPr algn="l">
              <a:spcAft>
                <a:spcPts val="600"/>
              </a:spcAft>
            </a:pPr>
            <a:r>
              <a:rPr lang="en-US" sz="4800" b="1" kern="1200">
                <a:ln w="12700">
                  <a:solidFill>
                    <a:schemeClr val="accent5"/>
                  </a:solidFill>
                  <a:prstDash val="solid"/>
                </a:ln>
                <a:effectLst/>
                <a:latin typeface="+mj-lt"/>
                <a:ea typeface="+mj-ea"/>
                <a:cs typeface="+mj-cs"/>
              </a:rPr>
              <a:t>About Python </a:t>
            </a:r>
            <a:endParaRPr lang="en-US" sz="4800" kern="1200">
              <a:latin typeface="+mj-lt"/>
              <a:ea typeface="+mj-ea"/>
              <a:cs typeface="+mj-cs"/>
            </a:endParaRPr>
          </a:p>
        </p:txBody>
      </p:sp>
      <p:graphicFrame>
        <p:nvGraphicFramePr>
          <p:cNvPr id="9" name="Content Placeholder 2">
            <a:extLst>
              <a:ext uri="{FF2B5EF4-FFF2-40B4-BE49-F238E27FC236}">
                <a16:creationId xmlns:a16="http://schemas.microsoft.com/office/drawing/2014/main" id="{CC737CEA-08C4-4D4D-9A3D-CD7D07AFD1FE}"/>
              </a:ext>
            </a:extLst>
          </p:cNvPr>
          <p:cNvGraphicFramePr/>
          <p:nvPr>
            <p:extLst>
              <p:ext uri="{D42A27DB-BD31-4B8C-83A1-F6EECF244321}">
                <p14:modId xmlns:p14="http://schemas.microsoft.com/office/powerpoint/2010/main" val="358099248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Oops(Object Oriented Programming)</a:t>
            </a:r>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1800" b="1" dirty="0"/>
              <a:t>Inheritance:</a:t>
            </a:r>
            <a:r>
              <a:rPr lang="en-US" altLang="en-US" sz="1800" dirty="0"/>
              <a:t> The transfer of the characteristics of a class to other classes that are derived from it. </a:t>
            </a:r>
          </a:p>
          <a:p>
            <a:pPr>
              <a:defRPr/>
            </a:pPr>
            <a:r>
              <a:rPr lang="en-US" altLang="en-US" sz="1800" b="1" dirty="0"/>
              <a:t>Encapsulation/Data Abstraction/Data hiding: </a:t>
            </a:r>
            <a:r>
              <a:rPr lang="en-US" sz="1800" dirty="0"/>
              <a:t>we can restrict access to methods and variables. This prevents data from direct modification which is called encapsulation</a:t>
            </a:r>
            <a:r>
              <a:rPr lang="en-US" dirty="0"/>
              <a:t>. </a:t>
            </a:r>
            <a:r>
              <a:rPr lang="en-US" altLang="en-US" sz="1800" dirty="0"/>
              <a:t>An object's attributes may or may not be visible outside the class definition. You need to name attributes with a double underscore prefix, and those attributes then are not be directly visible to outsiders.</a:t>
            </a:r>
          </a:p>
          <a:p>
            <a:pPr>
              <a:defRPr/>
            </a:pPr>
            <a:r>
              <a:rPr lang="en-US" altLang="en-US" sz="1800" b="1" dirty="0"/>
              <a:t>Polymorphism: </a:t>
            </a:r>
            <a:r>
              <a:rPr lang="en-US" sz="1800" dirty="0"/>
              <a:t>Polymorphism is an ability (in OOP) to use a common interface for multiple forms (data types).</a:t>
            </a:r>
          </a:p>
          <a:p>
            <a:r>
              <a:rPr lang="en-US" sz="1800" dirty="0"/>
              <a:t>Suppose, we need to color a shape, there are multiple shape options (rectangle, square, circle). However we could use the same method to color any shape. This concept is called Polymorphism.</a:t>
            </a:r>
          </a:p>
          <a:p>
            <a:pPr marL="0" indent="0">
              <a:buNone/>
              <a:defRPr/>
            </a:pPr>
            <a:r>
              <a:rPr lang="en-US" altLang="en-US" sz="1800" b="1" dirty="0"/>
              <a:t>Function overloading: </a:t>
            </a:r>
            <a:r>
              <a:rPr lang="en-US" altLang="en-US" sz="1800" dirty="0"/>
              <a:t>The assignment of more than one behavior to a particular function. The operation performed varies by the types of objects or arguments involved. </a:t>
            </a:r>
          </a:p>
          <a:p>
            <a:pPr marL="0" indent="0">
              <a:buNone/>
              <a:defRPr/>
            </a:pPr>
            <a:r>
              <a:rPr lang="en-US" altLang="en-US" sz="1800" b="1" dirty="0"/>
              <a:t>Operator overloading: </a:t>
            </a:r>
            <a:r>
              <a:rPr lang="en-US" altLang="en-US" sz="1800" dirty="0"/>
              <a:t>The assignment of more than one function to a particular operator</a:t>
            </a:r>
            <a:r>
              <a:rPr lang="en-US" altLang="en-US" sz="1800" b="1" dirty="0"/>
              <a:t>. </a:t>
            </a:r>
          </a:p>
          <a:p>
            <a:pPr marL="0" indent="0">
              <a:buNone/>
              <a:defRPr/>
            </a:pPr>
            <a:endParaRPr lang="en-US" altLang="en-US" sz="1800" b="1" dirty="0"/>
          </a:p>
          <a:p>
            <a:pPr marL="0" indent="0">
              <a:buNone/>
              <a:defRPr/>
            </a:pPr>
            <a:endParaRPr lang="en-US" altLang="en-US" sz="1800" b="1" dirty="0"/>
          </a:p>
          <a:p>
            <a:pPr marL="457200" lvl="1" indent="0">
              <a:buFont typeface="Wingdings 3" panose="05040102010807070707" pitchFamily="18" charset="2"/>
              <a:buNone/>
              <a:defRPr/>
            </a:pPr>
            <a:endParaRPr lang="en-US" altLang="en-US" dirty="0"/>
          </a:p>
        </p:txBody>
      </p:sp>
    </p:spTree>
    <p:extLst>
      <p:ext uri="{BB962C8B-B14F-4D97-AF65-F5344CB8AC3E}">
        <p14:creationId xmlns:p14="http://schemas.microsoft.com/office/powerpoint/2010/main" val="110646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Oops(Object Oriented Programming)</a:t>
            </a:r>
          </a:p>
        </p:txBody>
      </p:sp>
      <p:sp>
        <p:nvSpPr>
          <p:cNvPr id="10" name="Content Placeholder 2">
            <a:extLst>
              <a:ext uri="{FF2B5EF4-FFF2-40B4-BE49-F238E27FC236}">
                <a16:creationId xmlns:a16="http://schemas.microsoft.com/office/drawing/2014/main" id="{3E93B4E7-5697-47EA-B23A-0894E000EE8F}"/>
              </a:ext>
            </a:extLst>
          </p:cNvPr>
          <p:cNvSpPr txBox="1">
            <a:spLocks/>
          </p:cNvSpPr>
          <p:nvPr/>
        </p:nvSpPr>
        <p:spPr>
          <a:xfrm>
            <a:off x="641774" y="661876"/>
            <a:ext cx="10820400" cy="2312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4400" dirty="0">
                <a:latin typeface="+mj-lt"/>
                <a:ea typeface="+mj-ea"/>
                <a:cs typeface="+mj-cs"/>
              </a:rPr>
              <a:t>Inheritance</a:t>
            </a:r>
          </a:p>
          <a:p>
            <a:pPr>
              <a:defRPr/>
            </a:pPr>
            <a:r>
              <a:rPr lang="en-US" sz="1800" dirty="0"/>
              <a:t>class </a:t>
            </a:r>
            <a:r>
              <a:rPr lang="en-US" sz="1800" dirty="0" err="1"/>
              <a:t>SubClassName</a:t>
            </a:r>
            <a:r>
              <a:rPr lang="en-US" sz="1800" dirty="0"/>
              <a:t> (ParentClass1[, ParentClass2, ...]): </a:t>
            </a:r>
          </a:p>
          <a:p>
            <a:pPr marL="0" indent="0">
              <a:buFont typeface="Wingdings 3" panose="05040102010807070707" pitchFamily="18" charset="2"/>
              <a:buNone/>
              <a:defRPr/>
            </a:pPr>
            <a:r>
              <a:rPr lang="en-US" sz="1800" dirty="0"/>
              <a:t>	'Optional class documentation string’ </a:t>
            </a:r>
          </a:p>
          <a:p>
            <a:pPr marL="0" indent="0">
              <a:buFont typeface="Wingdings 3" panose="05040102010807070707" pitchFamily="18" charset="2"/>
              <a:buNone/>
              <a:defRPr/>
            </a:pPr>
            <a:r>
              <a:rPr lang="en-US" sz="1800" dirty="0"/>
              <a:t>	 </a:t>
            </a:r>
            <a:r>
              <a:rPr lang="en-US" sz="1800" dirty="0" err="1"/>
              <a:t>class_suite</a:t>
            </a:r>
            <a:r>
              <a:rPr lang="en-US" sz="1800" dirty="0"/>
              <a:t> </a:t>
            </a:r>
          </a:p>
          <a:p>
            <a:pPr marL="0" indent="0">
              <a:buFont typeface="Wingdings 3" panose="05040102010807070707" pitchFamily="18" charset="2"/>
              <a:buNone/>
              <a:defRPr/>
            </a:pPr>
            <a:r>
              <a:rPr lang="en-US" sz="1800" b="1" dirty="0"/>
              <a:t>Multiple Inheritance</a:t>
            </a:r>
          </a:p>
          <a:p>
            <a:pPr marL="0" indent="0">
              <a:buFont typeface="Wingdings 3" panose="05040102010807070707" pitchFamily="18" charset="2"/>
              <a:buNone/>
              <a:defRPr/>
            </a:pPr>
            <a:r>
              <a:rPr lang="en-US" sz="1800" b="1" dirty="0"/>
              <a:t>Multilevel Inheritance</a:t>
            </a:r>
          </a:p>
          <a:p>
            <a:pPr marL="0" indent="0">
              <a:buFont typeface="Wingdings 3" panose="05040102010807070707" pitchFamily="18" charset="2"/>
              <a:buNone/>
              <a:defRPr/>
            </a:pPr>
            <a:r>
              <a:rPr lang="en-US" sz="1800" b="1" dirty="0"/>
              <a:t>Method overwriting:</a:t>
            </a:r>
            <a:r>
              <a:rPr lang="en-US" sz="1800" dirty="0"/>
              <a:t> Sub class method/function can overwrite its parent class method by use this feature we can write different functionality in Subclass method. </a:t>
            </a:r>
          </a:p>
        </p:txBody>
      </p:sp>
      <p:sp>
        <p:nvSpPr>
          <p:cNvPr id="11" name="Title 1">
            <a:extLst>
              <a:ext uri="{FF2B5EF4-FFF2-40B4-BE49-F238E27FC236}">
                <a16:creationId xmlns:a16="http://schemas.microsoft.com/office/drawing/2014/main" id="{D38CA0DB-B665-4CB3-89D8-E99ED12CF80F}"/>
              </a:ext>
            </a:extLst>
          </p:cNvPr>
          <p:cNvSpPr txBox="1">
            <a:spLocks noChangeArrowheads="1"/>
          </p:cNvSpPr>
          <p:nvPr/>
        </p:nvSpPr>
        <p:spPr>
          <a:xfrm>
            <a:off x="641774" y="3779977"/>
            <a:ext cx="6348413" cy="5763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Types of Inheritance</a:t>
            </a:r>
          </a:p>
        </p:txBody>
      </p:sp>
      <p:pic>
        <p:nvPicPr>
          <p:cNvPr id="12" name="Content Placeholder 5">
            <a:extLst>
              <a:ext uri="{FF2B5EF4-FFF2-40B4-BE49-F238E27FC236}">
                <a16:creationId xmlns:a16="http://schemas.microsoft.com/office/drawing/2014/main" id="{D84F43D6-4C05-49E3-B167-BAE601AC1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51772" y="4641932"/>
            <a:ext cx="2657475" cy="839463"/>
          </a:xfrm>
          <a:prstGeom prst="rect">
            <a:avLst/>
          </a:prstGeom>
        </p:spPr>
      </p:pic>
      <p:pic>
        <p:nvPicPr>
          <p:cNvPr id="16" name="Picture 7">
            <a:extLst>
              <a:ext uri="{FF2B5EF4-FFF2-40B4-BE49-F238E27FC236}">
                <a16:creationId xmlns:a16="http://schemas.microsoft.com/office/drawing/2014/main" id="{8B54AEBB-7B06-4AED-8A75-E5DBC0D26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178" y="4419743"/>
            <a:ext cx="295275" cy="121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650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Exceptions</a:t>
            </a:r>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
        <p:nvSpPr>
          <p:cNvPr id="3" name="Rectangle 2">
            <a:extLst>
              <a:ext uri="{FF2B5EF4-FFF2-40B4-BE49-F238E27FC236}">
                <a16:creationId xmlns:a16="http://schemas.microsoft.com/office/drawing/2014/main" id="{AE6C457E-F387-4BDC-8BB7-9A137E5FBF20}"/>
              </a:ext>
            </a:extLst>
          </p:cNvPr>
          <p:cNvSpPr/>
          <p:nvPr/>
        </p:nvSpPr>
        <p:spPr>
          <a:xfrm>
            <a:off x="609599" y="676366"/>
            <a:ext cx="10501223" cy="5909310"/>
          </a:xfrm>
          <a:prstGeom prst="rect">
            <a:avLst/>
          </a:prstGeom>
        </p:spPr>
        <p:txBody>
          <a:bodyPr wrap="square">
            <a:spAutoFit/>
          </a:bodyPr>
          <a:lstStyle/>
          <a:p>
            <a:r>
              <a:rPr lang="en-US" altLang="en-US" b="1" dirty="0" err="1"/>
              <a:t>SystemExit</a:t>
            </a:r>
            <a:r>
              <a:rPr lang="en-US" altLang="en-US" b="1" dirty="0"/>
              <a:t> </a:t>
            </a:r>
            <a:r>
              <a:rPr lang="en-US" altLang="en-US" dirty="0"/>
              <a:t>Raised by the </a:t>
            </a:r>
            <a:r>
              <a:rPr lang="en-US" altLang="en-US" dirty="0" err="1"/>
              <a:t>sys.exit</a:t>
            </a:r>
            <a:r>
              <a:rPr lang="en-US" altLang="en-US" dirty="0"/>
              <a:t>() function. </a:t>
            </a:r>
          </a:p>
          <a:p>
            <a:r>
              <a:rPr lang="en-US" altLang="en-US" b="1" dirty="0" err="1"/>
              <a:t>StandardError</a:t>
            </a:r>
            <a:r>
              <a:rPr lang="en-US" altLang="en-US" b="1" dirty="0"/>
              <a:t>: </a:t>
            </a:r>
            <a:r>
              <a:rPr lang="en-US" altLang="en-US" dirty="0"/>
              <a:t>Base class for all built-in exceptions except </a:t>
            </a:r>
            <a:r>
              <a:rPr lang="en-US" altLang="en-US" dirty="0" err="1"/>
              <a:t>StopIteration</a:t>
            </a:r>
            <a:r>
              <a:rPr lang="en-US" altLang="en-US" dirty="0"/>
              <a:t> and </a:t>
            </a:r>
            <a:r>
              <a:rPr lang="en-US" altLang="en-US" dirty="0" err="1"/>
              <a:t>SystemExit</a:t>
            </a:r>
            <a:r>
              <a:rPr lang="en-US" altLang="en-US" dirty="0"/>
              <a:t>. </a:t>
            </a:r>
          </a:p>
          <a:p>
            <a:r>
              <a:rPr lang="en-US" altLang="en-US" b="1" dirty="0" err="1"/>
              <a:t>ArithmeticError</a:t>
            </a:r>
            <a:r>
              <a:rPr lang="en-US" altLang="en-US" b="1" dirty="0"/>
              <a:t>: </a:t>
            </a:r>
            <a:r>
              <a:rPr lang="en-US" altLang="en-US" dirty="0"/>
              <a:t>Base class for all errors that occur for numeric calculation. </a:t>
            </a:r>
          </a:p>
          <a:p>
            <a:r>
              <a:rPr lang="en-US" altLang="en-US" b="1" dirty="0" err="1"/>
              <a:t>OverflowError</a:t>
            </a:r>
            <a:r>
              <a:rPr lang="en-US" altLang="en-US" b="1" dirty="0"/>
              <a:t>: </a:t>
            </a:r>
            <a:r>
              <a:rPr lang="en-US" altLang="en-US" dirty="0"/>
              <a:t>Raised when a calculation exceeds maximum limit for a numeric type. </a:t>
            </a:r>
          </a:p>
          <a:p>
            <a:pPr>
              <a:defRPr/>
            </a:pPr>
            <a:r>
              <a:rPr lang="en-US" altLang="en-US" b="1" dirty="0" err="1"/>
              <a:t>FloatingPointError</a:t>
            </a:r>
            <a:r>
              <a:rPr lang="en-US" altLang="en-US" b="1" dirty="0"/>
              <a:t> </a:t>
            </a:r>
            <a:r>
              <a:rPr lang="en-US" altLang="en-US" dirty="0"/>
              <a:t>Raised when a floating point calculation fails. </a:t>
            </a:r>
          </a:p>
          <a:p>
            <a:pPr>
              <a:defRPr/>
            </a:pPr>
            <a:r>
              <a:rPr lang="en-US" altLang="en-US" b="1" dirty="0" err="1"/>
              <a:t>ZeroDivisonError</a:t>
            </a:r>
            <a:r>
              <a:rPr lang="en-US" altLang="en-US" dirty="0"/>
              <a:t> </a:t>
            </a:r>
          </a:p>
          <a:p>
            <a:pPr>
              <a:defRPr/>
            </a:pPr>
            <a:r>
              <a:rPr lang="en-US" altLang="en-US" dirty="0"/>
              <a:t>Raised when division or modulo by zero takes place for all numeric types. </a:t>
            </a:r>
          </a:p>
          <a:p>
            <a:pPr>
              <a:defRPr/>
            </a:pPr>
            <a:r>
              <a:rPr lang="en-US" altLang="en-US" b="1" dirty="0" err="1"/>
              <a:t>AssertionError</a:t>
            </a:r>
            <a:r>
              <a:rPr lang="en-US" altLang="en-US" dirty="0"/>
              <a:t> Raised in case of failure of the Assert statement. </a:t>
            </a:r>
          </a:p>
          <a:p>
            <a:pPr>
              <a:defRPr/>
            </a:pPr>
            <a:r>
              <a:rPr lang="en-US" altLang="en-US" b="1" dirty="0" err="1"/>
              <a:t>AttributeError</a:t>
            </a:r>
            <a:r>
              <a:rPr lang="en-US" altLang="en-US" dirty="0"/>
              <a:t> Raised in case of failure of attribute reference or assignment. </a:t>
            </a:r>
          </a:p>
          <a:p>
            <a:pPr>
              <a:defRPr/>
            </a:pPr>
            <a:r>
              <a:rPr lang="en-US" altLang="en-US" b="1" dirty="0" err="1"/>
              <a:t>EOFError</a:t>
            </a:r>
            <a:r>
              <a:rPr lang="en-US" altLang="en-US" b="1" dirty="0"/>
              <a:t> </a:t>
            </a:r>
          </a:p>
          <a:p>
            <a:pPr>
              <a:defRPr/>
            </a:pPr>
            <a:r>
              <a:rPr lang="en-US" altLang="en-US" dirty="0"/>
              <a:t>Raised when there is no input from either the </a:t>
            </a:r>
            <a:r>
              <a:rPr lang="en-US" altLang="en-US" dirty="0" err="1"/>
              <a:t>raw_input</a:t>
            </a:r>
            <a:r>
              <a:rPr lang="en-US" altLang="en-US" dirty="0"/>
              <a:t>() or input() function and the end of file is reached. </a:t>
            </a:r>
          </a:p>
          <a:p>
            <a:pPr>
              <a:defRPr/>
            </a:pPr>
            <a:r>
              <a:rPr lang="en-US" altLang="en-US" b="1" dirty="0" err="1"/>
              <a:t>ImportError</a:t>
            </a:r>
            <a:r>
              <a:rPr lang="en-US" altLang="en-US" b="1" dirty="0"/>
              <a:t> </a:t>
            </a:r>
            <a:r>
              <a:rPr lang="en-US" altLang="en-US" dirty="0"/>
              <a:t>Raised when an import statement fails. </a:t>
            </a:r>
          </a:p>
          <a:p>
            <a:r>
              <a:rPr lang="en-US" altLang="en-US" b="1" dirty="0" err="1"/>
              <a:t>LookupError</a:t>
            </a:r>
            <a:r>
              <a:rPr lang="en-US" altLang="en-US" dirty="0"/>
              <a:t> Base class for all lookup errors. </a:t>
            </a:r>
          </a:p>
          <a:p>
            <a:r>
              <a:rPr lang="en-US" altLang="en-US" b="1" dirty="0" err="1"/>
              <a:t>IndexError</a:t>
            </a:r>
            <a:r>
              <a:rPr lang="en-US" altLang="en-US" b="1" dirty="0"/>
              <a:t> </a:t>
            </a:r>
            <a:r>
              <a:rPr lang="en-US" altLang="en-US" dirty="0"/>
              <a:t>Raised when an index is not found in a sequence. </a:t>
            </a:r>
          </a:p>
          <a:p>
            <a:r>
              <a:rPr lang="en-US" altLang="en-US" b="1" dirty="0" err="1"/>
              <a:t>KeyError</a:t>
            </a:r>
            <a:r>
              <a:rPr lang="en-US" altLang="en-US" b="1" dirty="0"/>
              <a:t> </a:t>
            </a:r>
            <a:r>
              <a:rPr lang="en-US" altLang="en-US" dirty="0"/>
              <a:t>Raised when the specified key is not found in the dictionary. </a:t>
            </a:r>
          </a:p>
          <a:p>
            <a:r>
              <a:rPr lang="en-US" altLang="en-US" b="1" dirty="0" err="1"/>
              <a:t>NameError</a:t>
            </a:r>
            <a:r>
              <a:rPr lang="en-US" altLang="en-US" b="1" dirty="0"/>
              <a:t> </a:t>
            </a:r>
          </a:p>
          <a:p>
            <a:r>
              <a:rPr lang="en-US" altLang="en-US" dirty="0"/>
              <a:t>Raised when an identifier is not found in the local or global namespace. </a:t>
            </a:r>
          </a:p>
          <a:p>
            <a:r>
              <a:rPr lang="en-US" altLang="en-US" b="1" dirty="0" err="1"/>
              <a:t>UnboundLocalError</a:t>
            </a:r>
            <a:r>
              <a:rPr lang="en-US" altLang="en-US" dirty="0"/>
              <a:t> </a:t>
            </a:r>
          </a:p>
          <a:p>
            <a:r>
              <a:rPr lang="en-US" altLang="en-US" dirty="0"/>
              <a:t>Raised when trying to access a local variable in a function or method but no value has been assigned to it.</a:t>
            </a:r>
          </a:p>
        </p:txBody>
      </p:sp>
    </p:spTree>
    <p:extLst>
      <p:ext uri="{BB962C8B-B14F-4D97-AF65-F5344CB8AC3E}">
        <p14:creationId xmlns:p14="http://schemas.microsoft.com/office/powerpoint/2010/main" val="269379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Exceptions</a:t>
            </a:r>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
        <p:nvSpPr>
          <p:cNvPr id="4" name="Rectangle 3">
            <a:extLst>
              <a:ext uri="{FF2B5EF4-FFF2-40B4-BE49-F238E27FC236}">
                <a16:creationId xmlns:a16="http://schemas.microsoft.com/office/drawing/2014/main" id="{6A3FFC92-94BB-415A-BF90-AA88DB34DD86}"/>
              </a:ext>
            </a:extLst>
          </p:cNvPr>
          <p:cNvSpPr/>
          <p:nvPr/>
        </p:nvSpPr>
        <p:spPr>
          <a:xfrm>
            <a:off x="641774" y="615959"/>
            <a:ext cx="8502226" cy="5355312"/>
          </a:xfrm>
          <a:prstGeom prst="rect">
            <a:avLst/>
          </a:prstGeom>
        </p:spPr>
        <p:txBody>
          <a:bodyPr wrap="square">
            <a:spAutoFit/>
          </a:bodyPr>
          <a:lstStyle/>
          <a:p>
            <a:r>
              <a:rPr lang="en-US" altLang="en-US" b="1" dirty="0" err="1"/>
              <a:t>EnvironmentError</a:t>
            </a:r>
            <a:r>
              <a:rPr lang="en-US" altLang="en-US" b="1" dirty="0"/>
              <a:t>: </a:t>
            </a:r>
            <a:r>
              <a:rPr lang="en-US" altLang="en-US" dirty="0"/>
              <a:t>Base class for all exceptions that occur outside the Python environment. </a:t>
            </a:r>
          </a:p>
          <a:p>
            <a:r>
              <a:rPr lang="en-US" altLang="en-US" b="1" dirty="0" err="1"/>
              <a:t>IOError</a:t>
            </a:r>
            <a:r>
              <a:rPr lang="en-US" altLang="en-US" b="1" dirty="0"/>
              <a:t>: </a:t>
            </a:r>
            <a:r>
              <a:rPr lang="en-US" altLang="en-US" dirty="0"/>
              <a:t>Raised when an input/ output operation fails, such as the print statement or the open() function when trying to open a file that does not exist. </a:t>
            </a:r>
          </a:p>
          <a:p>
            <a:r>
              <a:rPr lang="en-US" altLang="en-US" b="1" dirty="0" err="1"/>
              <a:t>OSError</a:t>
            </a:r>
            <a:r>
              <a:rPr lang="en-US" altLang="en-US" b="1" dirty="0"/>
              <a:t>: </a:t>
            </a:r>
            <a:r>
              <a:rPr lang="en-US" altLang="en-US" dirty="0"/>
              <a:t>Raised for operating system-related errors. </a:t>
            </a:r>
          </a:p>
          <a:p>
            <a:r>
              <a:rPr lang="en-US" altLang="en-US" b="1" dirty="0" err="1"/>
              <a:t>SyntaxError</a:t>
            </a:r>
            <a:r>
              <a:rPr lang="en-US" altLang="en-US" b="1" dirty="0"/>
              <a:t>: </a:t>
            </a:r>
            <a:r>
              <a:rPr lang="en-US" altLang="en-US" dirty="0"/>
              <a:t>Raised when there is an error in Python syntax. </a:t>
            </a:r>
          </a:p>
          <a:p>
            <a:r>
              <a:rPr lang="en-US" altLang="en-US" b="1" dirty="0" err="1"/>
              <a:t>IndentationError</a:t>
            </a:r>
            <a:r>
              <a:rPr lang="en-US" altLang="en-US" b="1" dirty="0"/>
              <a:t>: </a:t>
            </a:r>
            <a:r>
              <a:rPr lang="en-US" altLang="en-US" dirty="0"/>
              <a:t>Raised when indentation is not specified properly. </a:t>
            </a:r>
          </a:p>
          <a:p>
            <a:r>
              <a:rPr lang="en-US" altLang="en-US" b="1" dirty="0" err="1"/>
              <a:t>SystemError</a:t>
            </a:r>
            <a:r>
              <a:rPr lang="en-US" altLang="en-US" b="1" dirty="0"/>
              <a:t>: </a:t>
            </a:r>
            <a:r>
              <a:rPr lang="en-US" altLang="en-US" dirty="0"/>
              <a:t>Raised when the interpreter finds an internal problem, but when this error is encountered the Python interpreter does not exit. </a:t>
            </a:r>
          </a:p>
          <a:p>
            <a:r>
              <a:rPr lang="en-US" altLang="en-US" b="1" dirty="0" err="1"/>
              <a:t>SystemExit</a:t>
            </a:r>
            <a:r>
              <a:rPr lang="en-US" altLang="en-US" b="1" dirty="0"/>
              <a:t>: </a:t>
            </a:r>
            <a:r>
              <a:rPr lang="en-US" altLang="en-US" dirty="0"/>
              <a:t>Raised when Python interpreter is quit by using the </a:t>
            </a:r>
            <a:r>
              <a:rPr lang="en-US" altLang="en-US" dirty="0" err="1"/>
              <a:t>sys.exit</a:t>
            </a:r>
            <a:r>
              <a:rPr lang="en-US" altLang="en-US" dirty="0"/>
              <a:t>() function. If not handled in the code, causes the interpreter to exit. </a:t>
            </a:r>
          </a:p>
          <a:p>
            <a:r>
              <a:rPr lang="en-US" altLang="en-US" b="1" dirty="0" err="1"/>
              <a:t>TypeError</a:t>
            </a:r>
            <a:r>
              <a:rPr lang="en-US" altLang="en-US" b="1" dirty="0"/>
              <a:t>: </a:t>
            </a:r>
            <a:r>
              <a:rPr lang="en-US" altLang="en-US" dirty="0"/>
              <a:t>Raised when an operation or function is attempted that is invalid for the specified data type. </a:t>
            </a:r>
          </a:p>
          <a:p>
            <a:r>
              <a:rPr lang="en-US" altLang="en-US" b="1" dirty="0" err="1"/>
              <a:t>ValueError</a:t>
            </a:r>
            <a:r>
              <a:rPr lang="en-US" altLang="en-US" b="1" dirty="0"/>
              <a:t>: </a:t>
            </a:r>
            <a:r>
              <a:rPr lang="en-US" altLang="en-US" dirty="0"/>
              <a:t>Raised when the built-in function for a data type has the valid type of arguments, but the arguments have invalid values specified. </a:t>
            </a:r>
          </a:p>
          <a:p>
            <a:r>
              <a:rPr lang="en-US" altLang="en-US" b="1" dirty="0" err="1"/>
              <a:t>RuntimeError</a:t>
            </a:r>
            <a:r>
              <a:rPr lang="en-US" altLang="en-US" b="1" dirty="0"/>
              <a:t>: </a:t>
            </a:r>
            <a:r>
              <a:rPr lang="en-US" altLang="en-US" dirty="0"/>
              <a:t>Raised when a generated error does not fall into any category. </a:t>
            </a:r>
          </a:p>
          <a:p>
            <a:r>
              <a:rPr lang="en-US" altLang="en-US" dirty="0"/>
              <a:t>Raised when an abstract method that needs to be </a:t>
            </a:r>
            <a:r>
              <a:rPr lang="en-US" altLang="en-US" dirty="0" err="1"/>
              <a:t>imp</a:t>
            </a:r>
            <a:r>
              <a:rPr lang="en-US" altLang="en-US" b="1" dirty="0" err="1"/>
              <a:t>NotImplementedError</a:t>
            </a:r>
            <a:r>
              <a:rPr lang="en-US" altLang="en-US" b="1" dirty="0"/>
              <a:t>: </a:t>
            </a:r>
            <a:r>
              <a:rPr lang="en-US" altLang="en-US" dirty="0" err="1"/>
              <a:t>lemented</a:t>
            </a:r>
            <a:r>
              <a:rPr lang="en-US" altLang="en-US" dirty="0"/>
              <a:t> in an inherited class is not actually implemented. </a:t>
            </a:r>
          </a:p>
          <a:p>
            <a:endParaRPr lang="en-US" altLang="en-US" dirty="0"/>
          </a:p>
        </p:txBody>
      </p:sp>
    </p:spTree>
    <p:extLst>
      <p:ext uri="{BB962C8B-B14F-4D97-AF65-F5344CB8AC3E}">
        <p14:creationId xmlns:p14="http://schemas.microsoft.com/office/powerpoint/2010/main" val="151664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Multithreading</a:t>
            </a:r>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pic>
        <p:nvPicPr>
          <p:cNvPr id="10" name="Content Placeholder 4">
            <a:extLst>
              <a:ext uri="{FF2B5EF4-FFF2-40B4-BE49-F238E27FC236}">
                <a16:creationId xmlns:a16="http://schemas.microsoft.com/office/drawing/2014/main" id="{0F73D4FB-DED4-4293-82B1-0331BECCC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25865" y="3786997"/>
            <a:ext cx="5069755" cy="2920720"/>
          </a:xfrm>
          <a:prstGeom prst="rect">
            <a:avLst/>
          </a:prstGeom>
        </p:spPr>
      </p:pic>
      <p:pic>
        <p:nvPicPr>
          <p:cNvPr id="11" name="Content Placeholder 4">
            <a:extLst>
              <a:ext uri="{FF2B5EF4-FFF2-40B4-BE49-F238E27FC236}">
                <a16:creationId xmlns:a16="http://schemas.microsoft.com/office/drawing/2014/main" id="{492151C9-CABB-4D68-B017-25FB6D76F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40794" y="640254"/>
            <a:ext cx="4947619" cy="3430587"/>
          </a:xfrm>
          <a:prstGeom prst="rect">
            <a:avLst/>
          </a:prstGeom>
        </p:spPr>
      </p:pic>
      <p:pic>
        <p:nvPicPr>
          <p:cNvPr id="12" name="Content Placeholder 7">
            <a:extLst>
              <a:ext uri="{FF2B5EF4-FFF2-40B4-BE49-F238E27FC236}">
                <a16:creationId xmlns:a16="http://schemas.microsoft.com/office/drawing/2014/main" id="{23045237-A14B-4029-8CAB-4C30C1F66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517935" y="4022708"/>
            <a:ext cx="5191048" cy="2674425"/>
          </a:xfrm>
          <a:prstGeom prst="rect">
            <a:avLst/>
          </a:prstGeom>
        </p:spPr>
      </p:pic>
      <p:sp>
        <p:nvSpPr>
          <p:cNvPr id="5" name="Rectangle 4">
            <a:extLst>
              <a:ext uri="{FF2B5EF4-FFF2-40B4-BE49-F238E27FC236}">
                <a16:creationId xmlns:a16="http://schemas.microsoft.com/office/drawing/2014/main" id="{FFF1BB09-713D-493D-95BF-829D83FB1768}"/>
              </a:ext>
            </a:extLst>
          </p:cNvPr>
          <p:cNvSpPr/>
          <p:nvPr/>
        </p:nvSpPr>
        <p:spPr>
          <a:xfrm>
            <a:off x="641774" y="675383"/>
            <a:ext cx="5782193" cy="3416320"/>
          </a:xfrm>
          <a:prstGeom prst="rect">
            <a:avLst/>
          </a:prstGeom>
        </p:spPr>
        <p:txBody>
          <a:bodyPr wrap="square">
            <a:spAutoFit/>
          </a:bodyPr>
          <a:lstStyle/>
          <a:p>
            <a:r>
              <a:rPr lang="en-US" b="1" dirty="0">
                <a:solidFill>
                  <a:srgbClr val="222222"/>
                </a:solidFill>
                <a:latin typeface="arial" panose="020B0604020202020204" pitchFamily="34" charset="0"/>
              </a:rPr>
              <a:t>Multithreading</a:t>
            </a:r>
            <a:r>
              <a:rPr lang="en-US" dirty="0">
                <a:solidFill>
                  <a:srgbClr val="222222"/>
                </a:solidFill>
                <a:latin typeface="arial" panose="020B0604020202020204" pitchFamily="34" charset="0"/>
              </a:rPr>
              <a:t> is the ability of a central processing unit (CPU) (or a single core in a multi-core processor) to provide multiple threads of execution concurrently, supported by the operating system. </a:t>
            </a:r>
          </a:p>
          <a:p>
            <a:endParaRPr lang="en-US" dirty="0">
              <a:solidFill>
                <a:srgbClr val="222222"/>
              </a:solidFill>
              <a:latin typeface="arial" panose="020B0604020202020204" pitchFamily="34" charset="0"/>
            </a:endParaRPr>
          </a:p>
          <a:p>
            <a:r>
              <a:rPr lang="en-US" dirty="0"/>
              <a:t>Running several threads is similar to running several different programs concurrently −</a:t>
            </a:r>
          </a:p>
          <a:p>
            <a:r>
              <a:rPr lang="en-US" b="1" dirty="0"/>
              <a:t>Multiple threads </a:t>
            </a:r>
            <a:r>
              <a:rPr lang="en-US" dirty="0"/>
              <a:t>within a process share the same data space with the main thread and can therefore share information or communicate with each other more easily than if they were separate processes.</a:t>
            </a:r>
          </a:p>
          <a:p>
            <a:endParaRPr lang="en-US" dirty="0"/>
          </a:p>
        </p:txBody>
      </p:sp>
    </p:spTree>
    <p:extLst>
      <p:ext uri="{BB962C8B-B14F-4D97-AF65-F5344CB8AC3E}">
        <p14:creationId xmlns:p14="http://schemas.microsoft.com/office/powerpoint/2010/main" val="131055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err="1"/>
              <a:t>MultiProcessing</a:t>
            </a:r>
            <a:endParaRPr lang="en-US" dirty="0"/>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
        <p:nvSpPr>
          <p:cNvPr id="3" name="Rectangle 2">
            <a:extLst>
              <a:ext uri="{FF2B5EF4-FFF2-40B4-BE49-F238E27FC236}">
                <a16:creationId xmlns:a16="http://schemas.microsoft.com/office/drawing/2014/main" id="{60232D14-A4F4-49FD-9329-629B8454A17E}"/>
              </a:ext>
            </a:extLst>
          </p:cNvPr>
          <p:cNvSpPr/>
          <p:nvPr/>
        </p:nvSpPr>
        <p:spPr>
          <a:xfrm>
            <a:off x="641773" y="731663"/>
            <a:ext cx="10676083" cy="5355312"/>
          </a:xfrm>
          <a:prstGeom prst="rect">
            <a:avLst/>
          </a:prstGeom>
        </p:spPr>
        <p:txBody>
          <a:bodyPr wrap="square">
            <a:spAutoFit/>
          </a:bodyPr>
          <a:lstStyle/>
          <a:p>
            <a:r>
              <a:rPr lang="en-US" dirty="0">
                <a:latin typeface="Roboto"/>
              </a:rPr>
              <a:t>Multiprocessing refers to the ability of a system to support more than one processor at the same time. Applications in a multiprocessing system are broken to smaller routines that run independently. The operating system allocates these threads to the processors improving performance of the system.</a:t>
            </a:r>
          </a:p>
          <a:p>
            <a:endParaRPr lang="en-US" dirty="0">
              <a:latin typeface="Roboto"/>
            </a:endParaRPr>
          </a:p>
          <a:p>
            <a:pPr fontAlgn="base"/>
            <a:r>
              <a:rPr lang="en-US" dirty="0"/>
              <a:t>Consider a computer system with a single processor. If it is assigned several processes at the same time, it will have to interrupt each task and switch briefly to another, to keep all of the processes going.</a:t>
            </a:r>
            <a:br>
              <a:rPr lang="en-US" dirty="0"/>
            </a:br>
            <a:r>
              <a:rPr lang="en-US" dirty="0"/>
              <a:t>This situation is just like a chef working in a kitchen alone. He has to do several tasks like baking, stirring, kneading dough, etc.</a:t>
            </a:r>
          </a:p>
          <a:p>
            <a:pPr fontAlgn="base"/>
            <a:r>
              <a:rPr lang="en-US" dirty="0"/>
              <a:t>So the gist is that: The more tasks you must do at once, the more difficult it gets to keep track of them all, and keeping the timing right becomes more of a challenge.</a:t>
            </a:r>
            <a:br>
              <a:rPr lang="en-US" dirty="0"/>
            </a:br>
            <a:r>
              <a:rPr lang="en-US" dirty="0"/>
              <a:t>This is where the concept of multiprocessing arises!</a:t>
            </a:r>
            <a:br>
              <a:rPr lang="en-US" dirty="0"/>
            </a:br>
            <a:r>
              <a:rPr lang="en-US" b="1" dirty="0"/>
              <a:t>A multiprocessing system can have:</a:t>
            </a:r>
            <a:endParaRPr lang="en-US" dirty="0"/>
          </a:p>
          <a:p>
            <a:pPr fontAlgn="base"/>
            <a:r>
              <a:rPr lang="en-US" dirty="0"/>
              <a:t>multiprocessor, i.e. a computer with more than one central processor.</a:t>
            </a:r>
          </a:p>
          <a:p>
            <a:pPr fontAlgn="base"/>
            <a:r>
              <a:rPr lang="en-US" dirty="0"/>
              <a:t>multi-core processor, i.e. a single computing component with two or more independent actual processing units (called “cores”).</a:t>
            </a:r>
          </a:p>
          <a:p>
            <a:pPr fontAlgn="base"/>
            <a:r>
              <a:rPr lang="en-US" dirty="0"/>
              <a:t>Here, the CPU can easily executes several tasks at once, with each task using its own processor.</a:t>
            </a:r>
          </a:p>
          <a:p>
            <a:pPr fontAlgn="base"/>
            <a:r>
              <a:rPr lang="en-US" dirty="0"/>
              <a:t>It is just like the chef in last situation being assisted by his assistants. Now, they can divide the tasks among themselves and chef doesn’t need to switch between his tasks.</a:t>
            </a:r>
          </a:p>
          <a:p>
            <a:endParaRPr lang="en-US" dirty="0"/>
          </a:p>
        </p:txBody>
      </p:sp>
    </p:spTree>
    <p:extLst>
      <p:ext uri="{BB962C8B-B14F-4D97-AF65-F5344CB8AC3E}">
        <p14:creationId xmlns:p14="http://schemas.microsoft.com/office/powerpoint/2010/main" val="234480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t>					 </a:t>
            </a:r>
            <a:r>
              <a:rPr lang="en-US" sz="3600" dirty="0" err="1"/>
              <a:t>MultiProcessing</a:t>
            </a:r>
            <a:endParaRPr lang="en-US" sz="3600" dirty="0"/>
          </a:p>
        </p:txBody>
      </p:sp>
      <p:sp>
        <p:nvSpPr>
          <p:cNvPr id="22" name="Rectangle 2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8">
            <a:extLst>
              <a:ext uri="{FF2B5EF4-FFF2-40B4-BE49-F238E27FC236}">
                <a16:creationId xmlns:a16="http://schemas.microsoft.com/office/drawing/2014/main" id="{BB8A2F91-07FE-4B31-83BC-288B463AAB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9913" y="95044"/>
            <a:ext cx="5486789" cy="30863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a:extLst>
              <a:ext uri="{FF2B5EF4-FFF2-40B4-BE49-F238E27FC236}">
                <a16:creationId xmlns:a16="http://schemas.microsoft.com/office/drawing/2014/main" id="{ECC1202A-76D4-41B9-BB99-EA0F6BF7EF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749204" y="3465349"/>
            <a:ext cx="5586942" cy="3156621"/>
          </a:xfrm>
          <a:prstGeom prst="rect">
            <a:avLst/>
          </a:prstGeom>
        </p:spPr>
      </p:pic>
      <p:pic>
        <p:nvPicPr>
          <p:cNvPr id="11" name="Picture 5">
            <a:extLst>
              <a:ext uri="{FF2B5EF4-FFF2-40B4-BE49-F238E27FC236}">
                <a16:creationId xmlns:a16="http://schemas.microsoft.com/office/drawing/2014/main" id="{455E6155-39A1-4B62-A8C4-1008B91A9F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9838" y="3472332"/>
            <a:ext cx="5586942" cy="31426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599440" y="-3570"/>
            <a:ext cx="11592560" cy="6861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Tree>
    <p:extLst>
      <p:ext uri="{BB962C8B-B14F-4D97-AF65-F5344CB8AC3E}">
        <p14:creationId xmlns:p14="http://schemas.microsoft.com/office/powerpoint/2010/main" val="3607978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586595" y="-27252"/>
            <a:ext cx="12913742"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Multiprocessing</a:t>
            </a:r>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
        <p:nvSpPr>
          <p:cNvPr id="4" name="Rectangle 3">
            <a:extLst>
              <a:ext uri="{FF2B5EF4-FFF2-40B4-BE49-F238E27FC236}">
                <a16:creationId xmlns:a16="http://schemas.microsoft.com/office/drawing/2014/main" id="{A60B6F5D-B5B4-4900-898C-10C804E789B0}"/>
              </a:ext>
            </a:extLst>
          </p:cNvPr>
          <p:cNvSpPr/>
          <p:nvPr/>
        </p:nvSpPr>
        <p:spPr>
          <a:xfrm>
            <a:off x="1309441" y="1233774"/>
            <a:ext cx="6096000" cy="3046988"/>
          </a:xfrm>
          <a:prstGeom prst="rect">
            <a:avLst/>
          </a:prstGeom>
        </p:spPr>
        <p:txBody>
          <a:bodyPr>
            <a:spAutoFit/>
          </a:bodyPr>
          <a:lstStyle/>
          <a:p>
            <a:pPr>
              <a:defRPr/>
            </a:pPr>
            <a:r>
              <a:rPr lang="en-US" sz="2400" b="1" dirty="0"/>
              <a:t>Pros:</a:t>
            </a:r>
          </a:p>
          <a:p>
            <a:pPr>
              <a:defRPr/>
            </a:pPr>
            <a:r>
              <a:rPr lang="en-US" sz="2400" dirty="0"/>
              <a:t> * Separate memory space</a:t>
            </a:r>
          </a:p>
          <a:p>
            <a:pPr>
              <a:defRPr/>
            </a:pPr>
            <a:r>
              <a:rPr lang="en-US" sz="2400" dirty="0"/>
              <a:t> * Code is usually straightforward</a:t>
            </a:r>
          </a:p>
          <a:p>
            <a:pPr>
              <a:defRPr/>
            </a:pPr>
            <a:r>
              <a:rPr lang="en-US" sz="2400" dirty="0"/>
              <a:t> * Code is usually straightforward</a:t>
            </a:r>
          </a:p>
          <a:p>
            <a:pPr>
              <a:defRPr/>
            </a:pPr>
            <a:r>
              <a:rPr lang="en-US" sz="2400" dirty="0"/>
              <a:t> * Child processes are interruptible/killable</a:t>
            </a:r>
          </a:p>
          <a:p>
            <a:pPr>
              <a:defRPr/>
            </a:pPr>
            <a:endParaRPr lang="en-US" sz="2400" dirty="0"/>
          </a:p>
          <a:p>
            <a:pPr>
              <a:defRPr/>
            </a:pPr>
            <a:r>
              <a:rPr lang="en-US" sz="2400" b="1" dirty="0"/>
              <a:t>Cons:</a:t>
            </a:r>
          </a:p>
          <a:p>
            <a:pPr>
              <a:defRPr/>
            </a:pPr>
            <a:r>
              <a:rPr lang="en-US" sz="2400" dirty="0"/>
              <a:t> * Larger memory footprint</a:t>
            </a:r>
          </a:p>
        </p:txBody>
      </p:sp>
    </p:spTree>
    <p:extLst>
      <p:ext uri="{BB962C8B-B14F-4D97-AF65-F5344CB8AC3E}">
        <p14:creationId xmlns:p14="http://schemas.microsoft.com/office/powerpoint/2010/main" val="425941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70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ight Triangle 13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6" name="Rectangle 14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07940A3-0577-4788-972A-DEAF709ACAF9}"/>
              </a:ext>
            </a:extLst>
          </p:cNvPr>
          <p:cNvPicPr>
            <a:picLocks noChangeAspect="1"/>
          </p:cNvPicPr>
          <p:nvPr/>
        </p:nvPicPr>
        <p:blipFill>
          <a:blip r:embed="rId2"/>
          <a:stretch>
            <a:fillRect/>
          </a:stretch>
        </p:blipFill>
        <p:spPr>
          <a:xfrm>
            <a:off x="1091657" y="918546"/>
            <a:ext cx="7487720" cy="4979334"/>
          </a:xfrm>
          <a:prstGeom prst="rect">
            <a:avLst/>
          </a:prstGeom>
        </p:spPr>
      </p:pic>
    </p:spTree>
    <p:extLst>
      <p:ext uri="{BB962C8B-B14F-4D97-AF65-F5344CB8AC3E}">
        <p14:creationId xmlns:p14="http://schemas.microsoft.com/office/powerpoint/2010/main" val="83524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EA4C724-30B0-4676-A6BA-67C864A68277}"/>
              </a:ext>
            </a:extLst>
          </p:cNvPr>
          <p:cNvPicPr>
            <a:picLocks noChangeAspect="1"/>
          </p:cNvPicPr>
          <p:nvPr/>
        </p:nvPicPr>
        <p:blipFill>
          <a:blip r:embed="rId2"/>
          <a:stretch>
            <a:fillRect/>
          </a:stretch>
        </p:blipFill>
        <p:spPr>
          <a:xfrm>
            <a:off x="1670670" y="1097280"/>
            <a:ext cx="8554417" cy="5132070"/>
          </a:xfrm>
          <a:prstGeom prst="rect">
            <a:avLst/>
          </a:prstGeom>
        </p:spPr>
      </p:pic>
      <p:sp>
        <p:nvSpPr>
          <p:cNvPr id="12" name="Title 1">
            <a:extLst>
              <a:ext uri="{FF2B5EF4-FFF2-40B4-BE49-F238E27FC236}">
                <a16:creationId xmlns:a16="http://schemas.microsoft.com/office/drawing/2014/main" id="{0019AE84-F05E-43D7-8D17-BA55C5B47D47}"/>
              </a:ext>
            </a:extLst>
          </p:cNvPr>
          <p:cNvSpPr txBox="1">
            <a:spLocks/>
          </p:cNvSpPr>
          <p:nvPr/>
        </p:nvSpPr>
        <p:spPr>
          <a:xfrm>
            <a:off x="3769360" y="473120"/>
            <a:ext cx="4551680" cy="624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002060"/>
                </a:solidFill>
              </a:rPr>
              <a:t>Python Used</a:t>
            </a:r>
          </a:p>
        </p:txBody>
      </p:sp>
    </p:spTree>
    <p:extLst>
      <p:ext uri="{BB962C8B-B14F-4D97-AF65-F5344CB8AC3E}">
        <p14:creationId xmlns:p14="http://schemas.microsoft.com/office/powerpoint/2010/main" val="1953939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Triangle 7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Write A Thank You Note In Five Easy Steps">
            <a:extLst>
              <a:ext uri="{FF2B5EF4-FFF2-40B4-BE49-F238E27FC236}">
                <a16:creationId xmlns:a16="http://schemas.microsoft.com/office/drawing/2014/main" id="{966B5F13-5002-491F-86D9-6B6D217A96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2163" y="1231880"/>
            <a:ext cx="7746709" cy="435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3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E3D79F3-D276-4AF6-9AB1-5D7A24515559}"/>
              </a:ext>
            </a:extLst>
          </p:cNvPr>
          <p:cNvSpPr txBox="1">
            <a:spLocks/>
          </p:cNvSpPr>
          <p:nvPr/>
        </p:nvSpPr>
        <p:spPr>
          <a:xfrm>
            <a:off x="9267909" y="2023110"/>
            <a:ext cx="2469624" cy="2846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a:t>					 Python IDE</a:t>
            </a:r>
            <a:endParaRPr lang="en-US" sz="3700" dirty="0"/>
          </a:p>
        </p:txBody>
      </p:sp>
      <p:sp>
        <p:nvSpPr>
          <p:cNvPr id="38" name="Rectangle 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Top Python IDEs and Code Editors">
            <a:extLst>
              <a:ext uri="{FF2B5EF4-FFF2-40B4-BE49-F238E27FC236}">
                <a16:creationId xmlns:a16="http://schemas.microsoft.com/office/drawing/2014/main" id="{661A5924-0A79-4531-82CE-F87D8D64A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276"/>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641774" y="623274"/>
            <a:ext cx="8718281" cy="56078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defRPr/>
            </a:pPr>
            <a:endParaRPr lang="en-US" altLang="en-US" sz="1500" dirty="0"/>
          </a:p>
          <a:p>
            <a:endParaRPr lang="en-US" altLang="en-US" sz="1500" dirty="0"/>
          </a:p>
        </p:txBody>
      </p:sp>
      <p:sp>
        <p:nvSpPr>
          <p:cNvPr id="9" name="Content Placeholder 2">
            <a:extLst>
              <a:ext uri="{FF2B5EF4-FFF2-40B4-BE49-F238E27FC236}">
                <a16:creationId xmlns:a16="http://schemas.microsoft.com/office/drawing/2014/main" id="{71912535-AC2A-4FA6-9F3E-3B3594429AF6}"/>
              </a:ext>
            </a:extLst>
          </p:cNvPr>
          <p:cNvSpPr txBox="1">
            <a:spLocks noChangeArrowheads="1"/>
          </p:cNvSpPr>
          <p:nvPr/>
        </p:nvSpPr>
        <p:spPr>
          <a:xfrm>
            <a:off x="609600" y="623276"/>
            <a:ext cx="10820400" cy="5418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3" panose="05040102010807070707" pitchFamily="18" charset="2"/>
              <a:buNone/>
              <a:defRPr/>
            </a:pPr>
            <a:endParaRPr lang="en-US" altLang="en-US" dirty="0"/>
          </a:p>
        </p:txBody>
      </p:sp>
    </p:spTree>
    <p:extLst>
      <p:ext uri="{BB962C8B-B14F-4D97-AF65-F5344CB8AC3E}">
        <p14:creationId xmlns:p14="http://schemas.microsoft.com/office/powerpoint/2010/main" val="3996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ython web development: The reasons why should be choose">
            <a:extLst>
              <a:ext uri="{FF2B5EF4-FFF2-40B4-BE49-F238E27FC236}">
                <a16:creationId xmlns:a16="http://schemas.microsoft.com/office/drawing/2014/main" id="{BDF1B3FA-E20B-402B-AE3B-8AD0FB91C3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8" r="1" b="1"/>
          <a:stretch/>
        </p:blipFill>
        <p:spPr bwMode="auto">
          <a:xfrm>
            <a:off x="1670670" y="643467"/>
            <a:ext cx="839789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32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F59628-5D5F-4F6F-AA2F-D968D0C6C754}"/>
              </a:ext>
            </a:extLst>
          </p:cNvPr>
          <p:cNvSpPr txBox="1">
            <a:spLocks/>
          </p:cNvSpPr>
          <p:nvPr/>
        </p:nvSpPr>
        <p:spPr>
          <a:xfrm>
            <a:off x="186696" y="763037"/>
            <a:ext cx="5143758" cy="51248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Easy to learn. </a:t>
            </a:r>
          </a:p>
          <a:p>
            <a:r>
              <a:rPr lang="en-US" dirty="0"/>
              <a:t> Supports quick development.</a:t>
            </a:r>
          </a:p>
          <a:p>
            <a:r>
              <a:rPr lang="en-US" dirty="0"/>
              <a:t> Cross-platform.</a:t>
            </a:r>
          </a:p>
          <a:p>
            <a:r>
              <a:rPr lang="en-US" dirty="0"/>
              <a:t> Open Source.</a:t>
            </a:r>
          </a:p>
          <a:p>
            <a:r>
              <a:rPr lang="en-US" dirty="0"/>
              <a:t> Extensible.</a:t>
            </a:r>
          </a:p>
          <a:p>
            <a:r>
              <a:rPr lang="en-US" dirty="0"/>
              <a:t> Embeddable. </a:t>
            </a:r>
          </a:p>
          <a:p>
            <a:r>
              <a:rPr lang="en-US" dirty="0"/>
              <a:t> Large standard library and active community.</a:t>
            </a:r>
          </a:p>
          <a:p>
            <a:r>
              <a:rPr lang="en-US" dirty="0"/>
              <a:t> Useful for a wide variety of applications.  </a:t>
            </a:r>
          </a:p>
        </p:txBody>
      </p:sp>
      <p:sp>
        <p:nvSpPr>
          <p:cNvPr id="5" name="Title 1">
            <a:extLst>
              <a:ext uri="{FF2B5EF4-FFF2-40B4-BE49-F238E27FC236}">
                <a16:creationId xmlns:a16="http://schemas.microsoft.com/office/drawing/2014/main" id="{D9411067-ABEF-486A-8F80-BD834C1479CE}"/>
              </a:ext>
            </a:extLst>
          </p:cNvPr>
          <p:cNvSpPr txBox="1">
            <a:spLocks/>
          </p:cNvSpPr>
          <p:nvPr/>
        </p:nvSpPr>
        <p:spPr bwMode="auto">
          <a:xfrm>
            <a:off x="146648" y="45468"/>
            <a:ext cx="972007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ea typeface="Arial Unicode MS" pitchFamily="34" charset="-128"/>
                <a:cs typeface="Arial Unicode MS" pitchFamily="34" charset="-128"/>
              </a:defRPr>
            </a:lvl2pPr>
            <a:lvl3pPr algn="l" rtl="0" eaLnBrk="0" fontAlgn="base" hangingPunct="0">
              <a:spcBef>
                <a:spcPct val="0"/>
              </a:spcBef>
              <a:spcAft>
                <a:spcPct val="0"/>
              </a:spcAft>
              <a:defRPr sz="2800">
                <a:solidFill>
                  <a:schemeClr val="tx1"/>
                </a:solidFill>
                <a:latin typeface="Arial" charset="0"/>
                <a:ea typeface="Arial Unicode MS" pitchFamily="34" charset="-128"/>
                <a:cs typeface="Arial Unicode MS" pitchFamily="34" charset="-128"/>
              </a:defRPr>
            </a:lvl3pPr>
            <a:lvl4pPr algn="l" rtl="0" eaLnBrk="0" fontAlgn="base" hangingPunct="0">
              <a:spcBef>
                <a:spcPct val="0"/>
              </a:spcBef>
              <a:spcAft>
                <a:spcPct val="0"/>
              </a:spcAft>
              <a:defRPr sz="2800">
                <a:solidFill>
                  <a:schemeClr val="tx1"/>
                </a:solidFill>
                <a:latin typeface="Arial" charset="0"/>
                <a:ea typeface="Arial Unicode MS" pitchFamily="34" charset="-128"/>
                <a:cs typeface="Arial Unicode MS" pitchFamily="34" charset="-128"/>
              </a:defRPr>
            </a:lvl4pPr>
            <a:lvl5pPr algn="l" rtl="0" eaLnBrk="0" fontAlgn="base" hangingPunct="0">
              <a:spcBef>
                <a:spcPct val="0"/>
              </a:spcBef>
              <a:spcAft>
                <a:spcPct val="0"/>
              </a:spcAft>
              <a:defRPr sz="2800">
                <a:solidFill>
                  <a:schemeClr val="tx1"/>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a:solidFill>
                  <a:schemeClr val="tx1"/>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a:solidFill>
                  <a:schemeClr val="tx1"/>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a:solidFill>
                  <a:schemeClr val="tx1"/>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a:solidFill>
                  <a:schemeClr val="tx1"/>
                </a:solidFill>
                <a:latin typeface="Arial" charset="0"/>
                <a:ea typeface="Arial Unicode MS" pitchFamily="34" charset="-128"/>
                <a:cs typeface="Arial Unicode MS" pitchFamily="34" charset="-128"/>
              </a:defRPr>
            </a:lvl9pPr>
          </a:lstStyle>
          <a:p>
            <a:r>
              <a:rPr lang="en-US" sz="4400" dirty="0">
                <a:solidFill>
                  <a:srgbClr val="002060"/>
                </a:solidFill>
              </a:rPr>
              <a:t>		Features and fundamentals</a:t>
            </a:r>
          </a:p>
        </p:txBody>
      </p:sp>
      <p:sp>
        <p:nvSpPr>
          <p:cNvPr id="6" name="Content Placeholder 2">
            <a:extLst>
              <a:ext uri="{FF2B5EF4-FFF2-40B4-BE49-F238E27FC236}">
                <a16:creationId xmlns:a16="http://schemas.microsoft.com/office/drawing/2014/main" id="{8FE0DCB6-4D2D-4943-8B88-41A883A6785F}"/>
              </a:ext>
            </a:extLst>
          </p:cNvPr>
          <p:cNvSpPr txBox="1">
            <a:spLocks/>
          </p:cNvSpPr>
          <p:nvPr/>
        </p:nvSpPr>
        <p:spPr>
          <a:xfrm>
            <a:off x="5535953" y="726201"/>
            <a:ext cx="6592019" cy="4023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Whitespace is significant in Python. Where other languages may use {} or (), Python uses indentation to denote code blocks. </a:t>
            </a:r>
          </a:p>
          <a:p>
            <a:r>
              <a:rPr lang="en-US" dirty="0"/>
              <a:t> Comments </a:t>
            </a:r>
          </a:p>
          <a:p>
            <a:pPr lvl="1"/>
            <a:r>
              <a:rPr lang="en-US" dirty="0"/>
              <a:t> Single-line comments denoted by #. </a:t>
            </a:r>
          </a:p>
          <a:p>
            <a:pPr lvl="1"/>
            <a:r>
              <a:rPr lang="en-US" dirty="0"/>
              <a:t> Multi-line comments begin and end with three “s.</a:t>
            </a:r>
          </a:p>
          <a:p>
            <a:pPr lvl="1"/>
            <a:r>
              <a:rPr lang="en-US" dirty="0"/>
              <a:t> Typically, multi-line comments are meant for documentation.</a:t>
            </a:r>
          </a:p>
          <a:p>
            <a:pPr marL="457200" lvl="1" indent="0">
              <a:buNone/>
            </a:pPr>
            <a:r>
              <a:rPr lang="en-US" dirty="0"/>
              <a:t> </a:t>
            </a:r>
          </a:p>
        </p:txBody>
      </p:sp>
      <p:cxnSp>
        <p:nvCxnSpPr>
          <p:cNvPr id="8" name="Straight Connector 7">
            <a:extLst>
              <a:ext uri="{FF2B5EF4-FFF2-40B4-BE49-F238E27FC236}">
                <a16:creationId xmlns:a16="http://schemas.microsoft.com/office/drawing/2014/main" id="{2088FA80-B96C-44D2-AC1E-EA6C2B1F2855}"/>
              </a:ext>
            </a:extLst>
          </p:cNvPr>
          <p:cNvCxnSpPr>
            <a:cxnSpLocks/>
          </p:cNvCxnSpPr>
          <p:nvPr/>
        </p:nvCxnSpPr>
        <p:spPr bwMode="auto">
          <a:xfrm>
            <a:off x="5433203" y="759125"/>
            <a:ext cx="0" cy="4841151"/>
          </a:xfrm>
          <a:prstGeom prst="line">
            <a:avLst/>
          </a:prstGeom>
          <a:ln w="444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A40140-F8E5-457B-87CF-ACB96E0F5840}"/>
              </a:ext>
            </a:extLst>
          </p:cNvPr>
          <p:cNvCxnSpPr/>
          <p:nvPr/>
        </p:nvCxnSpPr>
        <p:spPr bwMode="auto">
          <a:xfrm>
            <a:off x="5320390" y="1069953"/>
            <a:ext cx="0" cy="3733813"/>
          </a:xfrm>
          <a:prstGeom prst="line">
            <a:avLst/>
          </a:prstGeom>
          <a:noFill/>
          <a:ln w="44450" cap="flat" cmpd="sng" algn="ctr">
            <a:solidFill>
              <a:srgbClr val="D45D00">
                <a:shade val="95000"/>
                <a:satMod val="105000"/>
              </a:srgbClr>
            </a:solidFill>
            <a:prstDash val="solid"/>
            <a:headEnd type="none" w="med" len="med"/>
            <a:tailEnd type="none" w="med" len="med"/>
          </a:ln>
          <a:effectLst/>
        </p:spPr>
      </p:cxnSp>
      <p:sp>
        <p:nvSpPr>
          <p:cNvPr id="14" name="Rectangle 13">
            <a:extLst>
              <a:ext uri="{FF2B5EF4-FFF2-40B4-BE49-F238E27FC236}">
                <a16:creationId xmlns:a16="http://schemas.microsoft.com/office/drawing/2014/main" id="{560A25BD-1152-4D5F-A724-69BAFD243AE2}"/>
              </a:ext>
            </a:extLst>
          </p:cNvPr>
          <p:cNvSpPr/>
          <p:nvPr/>
        </p:nvSpPr>
        <p:spPr>
          <a:xfrm>
            <a:off x="6795406" y="4613004"/>
            <a:ext cx="4841625" cy="2031325"/>
          </a:xfrm>
          <a:prstGeom prst="rect">
            <a:avLst/>
          </a:prstGeom>
        </p:spPr>
        <p:txBody>
          <a:bodyPr wrap="square">
            <a:spAutoFit/>
          </a:bodyPr>
          <a:lstStyle/>
          <a:p>
            <a:r>
              <a:rPr lang="en-US" i="1" dirty="0">
                <a:solidFill>
                  <a:srgbClr val="00FF00"/>
                </a:solidFill>
                <a:highlight>
                  <a:srgbClr val="000080"/>
                </a:highlight>
                <a:latin typeface="Courier New" panose="02070309020205020404" pitchFamily="49" charset="0"/>
              </a:rPr>
              <a:t># here’s a comment</a:t>
            </a:r>
            <a:endParaRPr lang="en-US" dirty="0">
              <a:solidFill>
                <a:srgbClr val="FFFFFF"/>
              </a:solidFill>
              <a:highlight>
                <a:srgbClr val="000080"/>
              </a:highlight>
              <a:latin typeface="Courier New" panose="02070309020205020404" pitchFamily="49" charset="0"/>
            </a:endParaRPr>
          </a:p>
          <a:p>
            <a:r>
              <a:rPr lang="en-US" b="1" dirty="0">
                <a:solidFill>
                  <a:srgbClr val="FF6600"/>
                </a:solidFill>
                <a:highlight>
                  <a:srgbClr val="000080"/>
                </a:highlight>
                <a:latin typeface="Courier New" panose="02070309020205020404" pitchFamily="49" charset="0"/>
              </a:rPr>
              <a:t>for</a:t>
            </a:r>
            <a:r>
              <a:rPr lang="en-US" dirty="0">
                <a:solidFill>
                  <a:srgbClr val="FFFFFF"/>
                </a:solidFill>
                <a:highlight>
                  <a:srgbClr val="000080"/>
                </a:highlight>
                <a:latin typeface="Courier New" panose="02070309020205020404" pitchFamily="49" charset="0"/>
              </a:rPr>
              <a:t> </a:t>
            </a:r>
            <a:r>
              <a:rPr lang="en-US" dirty="0" err="1">
                <a:solidFill>
                  <a:srgbClr val="FFFFFF"/>
                </a:solidFill>
                <a:highlight>
                  <a:srgbClr val="000080"/>
                </a:highlight>
                <a:latin typeface="Courier New" panose="02070309020205020404" pitchFamily="49" charset="0"/>
              </a:rPr>
              <a:t>i</a:t>
            </a:r>
            <a:r>
              <a:rPr lang="en-US" dirty="0">
                <a:solidFill>
                  <a:srgbClr val="FFFFFF"/>
                </a:solidFill>
                <a:highlight>
                  <a:srgbClr val="000080"/>
                </a:highlight>
                <a:latin typeface="Courier New" panose="02070309020205020404" pitchFamily="49" charset="0"/>
              </a:rPr>
              <a:t> </a:t>
            </a:r>
            <a:r>
              <a:rPr lang="en-US" b="1" dirty="0">
                <a:solidFill>
                  <a:srgbClr val="FF6600"/>
                </a:solidFill>
                <a:highlight>
                  <a:srgbClr val="000080"/>
                </a:highlight>
                <a:latin typeface="Courier New" panose="02070309020205020404" pitchFamily="49" charset="0"/>
              </a:rPr>
              <a:t>in</a:t>
            </a:r>
            <a:r>
              <a:rPr lang="en-US" dirty="0">
                <a:solidFill>
                  <a:srgbClr val="FFFFFF"/>
                </a:solidFill>
                <a:highlight>
                  <a:srgbClr val="000080"/>
                </a:highlight>
                <a:latin typeface="Courier New" panose="02070309020205020404" pitchFamily="49" charset="0"/>
              </a:rPr>
              <a:t> range</a:t>
            </a:r>
            <a:r>
              <a:rPr lang="en-US" b="1" dirty="0">
                <a:solidFill>
                  <a:srgbClr val="FFCC00"/>
                </a:solidFill>
                <a:highlight>
                  <a:srgbClr val="000080"/>
                </a:highlight>
                <a:latin typeface="Courier New" panose="02070309020205020404" pitchFamily="49" charset="0"/>
              </a:rPr>
              <a:t>(</a:t>
            </a:r>
            <a:r>
              <a:rPr lang="en-US" dirty="0">
                <a:solidFill>
                  <a:srgbClr val="99CC99"/>
                </a:solidFill>
                <a:highlight>
                  <a:srgbClr val="000080"/>
                </a:highlight>
                <a:latin typeface="Courier New" panose="02070309020205020404" pitchFamily="49" charset="0"/>
              </a:rPr>
              <a:t>0</a:t>
            </a:r>
            <a:r>
              <a:rPr lang="en-US" b="1" dirty="0">
                <a:solidFill>
                  <a:srgbClr val="FFCC00"/>
                </a:solidFill>
                <a:highlight>
                  <a:srgbClr val="000080"/>
                </a:highlight>
                <a:latin typeface="Courier New" panose="02070309020205020404" pitchFamily="49" charset="0"/>
              </a:rPr>
              <a:t>,</a:t>
            </a:r>
            <a:r>
              <a:rPr lang="en-US" dirty="0">
                <a:solidFill>
                  <a:srgbClr val="99CC99"/>
                </a:solidFill>
                <a:highlight>
                  <a:srgbClr val="000080"/>
                </a:highlight>
                <a:latin typeface="Courier New" panose="02070309020205020404" pitchFamily="49" charset="0"/>
              </a:rPr>
              <a:t>3</a:t>
            </a:r>
            <a:r>
              <a:rPr lang="en-US" b="1" dirty="0">
                <a:solidFill>
                  <a:srgbClr val="FFCC00"/>
                </a:solidFill>
                <a:highlight>
                  <a:srgbClr val="000080"/>
                </a:highlight>
                <a:latin typeface="Courier New" panose="02070309020205020404" pitchFamily="49" charset="0"/>
              </a:rPr>
              <a:t>):</a:t>
            </a:r>
            <a:endParaRPr lang="en-US" dirty="0">
              <a:solidFill>
                <a:srgbClr val="FFFFFF"/>
              </a:solidFill>
              <a:highlight>
                <a:srgbClr val="000080"/>
              </a:highlight>
              <a:latin typeface="Courier New" panose="02070309020205020404" pitchFamily="49" charset="0"/>
            </a:endParaRPr>
          </a:p>
          <a:p>
            <a:r>
              <a:rPr lang="en-US" b="1" dirty="0">
                <a:solidFill>
                  <a:srgbClr val="FFFFFF"/>
                </a:solidFill>
                <a:highlight>
                  <a:srgbClr val="000080"/>
                </a:highlight>
                <a:latin typeface="Courier New" panose="02070309020205020404" pitchFamily="49" charset="0"/>
              </a:rPr>
              <a:t>	</a:t>
            </a:r>
            <a:r>
              <a:rPr lang="en-US" b="1" dirty="0">
                <a:solidFill>
                  <a:srgbClr val="FF6600"/>
                </a:solidFill>
                <a:highlight>
                  <a:srgbClr val="000080"/>
                </a:highlight>
                <a:latin typeface="Courier New" panose="02070309020205020404" pitchFamily="49" charset="0"/>
              </a:rPr>
              <a:t>print</a:t>
            </a:r>
            <a:r>
              <a:rPr lang="en-US" dirty="0">
                <a:solidFill>
                  <a:srgbClr val="FFFFFF"/>
                </a:solidFill>
                <a:highlight>
                  <a:srgbClr val="000080"/>
                </a:highlight>
                <a:latin typeface="Courier New" panose="02070309020205020404" pitchFamily="49" charset="0"/>
              </a:rPr>
              <a:t> </a:t>
            </a:r>
            <a:r>
              <a:rPr lang="en-US" dirty="0" err="1">
                <a:solidFill>
                  <a:srgbClr val="FFFFFF"/>
                </a:solidFill>
                <a:highlight>
                  <a:srgbClr val="000080"/>
                </a:highlight>
                <a:latin typeface="Courier New" panose="02070309020205020404" pitchFamily="49" charset="0"/>
              </a:rPr>
              <a:t>i</a:t>
            </a:r>
            <a:endParaRPr lang="en-US" dirty="0">
              <a:solidFill>
                <a:srgbClr val="FFFFFF"/>
              </a:solidFill>
              <a:highlight>
                <a:srgbClr val="000080"/>
              </a:highlight>
              <a:latin typeface="Courier New" panose="02070309020205020404" pitchFamily="49" charset="0"/>
            </a:endParaRPr>
          </a:p>
          <a:p>
            <a:r>
              <a:rPr lang="en-US" b="1" dirty="0" err="1">
                <a:solidFill>
                  <a:srgbClr val="FF6600"/>
                </a:solidFill>
                <a:highlight>
                  <a:srgbClr val="000080"/>
                </a:highlight>
                <a:latin typeface="Courier New" panose="02070309020205020404" pitchFamily="49" charset="0"/>
              </a:rPr>
              <a:t>def</a:t>
            </a:r>
            <a:r>
              <a:rPr lang="en-US" dirty="0">
                <a:solidFill>
                  <a:srgbClr val="FFFFFF"/>
                </a:solidFill>
                <a:highlight>
                  <a:srgbClr val="000080"/>
                </a:highlight>
                <a:latin typeface="Courier New" panose="02070309020205020404" pitchFamily="49" charset="0"/>
              </a:rPr>
              <a:t> </a:t>
            </a:r>
            <a:r>
              <a:rPr lang="en-US" dirty="0" err="1">
                <a:solidFill>
                  <a:srgbClr val="FF00FF"/>
                </a:solidFill>
                <a:highlight>
                  <a:srgbClr val="000080"/>
                </a:highlight>
                <a:latin typeface="Courier New" panose="02070309020205020404" pitchFamily="49" charset="0"/>
              </a:rPr>
              <a:t>myfunc</a:t>
            </a:r>
            <a:r>
              <a:rPr lang="en-US" b="1" dirty="0">
                <a:solidFill>
                  <a:srgbClr val="FFCC00"/>
                </a:solidFill>
                <a:highlight>
                  <a:srgbClr val="000080"/>
                </a:highlight>
                <a:latin typeface="Courier New" panose="02070309020205020404" pitchFamily="49" charset="0"/>
              </a:rPr>
              <a:t>():</a:t>
            </a:r>
            <a:r>
              <a:rPr lang="en-US" dirty="0">
                <a:solidFill>
                  <a:srgbClr val="FFFFFF"/>
                </a:solidFill>
                <a:highlight>
                  <a:srgbClr val="000080"/>
                </a:highlight>
                <a:latin typeface="Courier New" panose="02070309020205020404" pitchFamily="49" charset="0"/>
              </a:rPr>
              <a:t> </a:t>
            </a:r>
          </a:p>
          <a:p>
            <a:r>
              <a:rPr lang="en-US" dirty="0">
                <a:solidFill>
                  <a:srgbClr val="FFFFFF"/>
                </a:solidFill>
                <a:highlight>
                  <a:srgbClr val="000080"/>
                </a:highlight>
                <a:latin typeface="Courier New" panose="02070309020205020404" pitchFamily="49" charset="0"/>
              </a:rPr>
              <a:t>	"""here’s a comment about</a:t>
            </a:r>
          </a:p>
          <a:p>
            <a:r>
              <a:rPr lang="en-US" dirty="0">
                <a:solidFill>
                  <a:srgbClr val="FFFFFF"/>
                </a:solidFill>
                <a:highlight>
                  <a:srgbClr val="000080"/>
                </a:highlight>
                <a:latin typeface="Courier New" panose="02070309020205020404" pitchFamily="49" charset="0"/>
              </a:rPr>
              <a:t>	the </a:t>
            </a:r>
            <a:r>
              <a:rPr lang="en-US" dirty="0" err="1">
                <a:solidFill>
                  <a:srgbClr val="FFFFFF"/>
                </a:solidFill>
                <a:highlight>
                  <a:srgbClr val="000080"/>
                </a:highlight>
                <a:latin typeface="Courier New" panose="02070309020205020404" pitchFamily="49" charset="0"/>
              </a:rPr>
              <a:t>myfunc</a:t>
            </a:r>
            <a:r>
              <a:rPr lang="en-US" dirty="0">
                <a:solidFill>
                  <a:srgbClr val="FFFFFF"/>
                </a:solidFill>
                <a:highlight>
                  <a:srgbClr val="000080"/>
                </a:highlight>
                <a:latin typeface="Courier New" panose="02070309020205020404" pitchFamily="49" charset="0"/>
              </a:rPr>
              <a:t> function"""</a:t>
            </a:r>
          </a:p>
          <a:p>
            <a:r>
              <a:rPr lang="en-US" b="1" dirty="0">
                <a:solidFill>
                  <a:srgbClr val="FFFFFF"/>
                </a:solidFill>
                <a:highlight>
                  <a:srgbClr val="000080"/>
                </a:highlight>
                <a:latin typeface="Courier New" panose="02070309020205020404" pitchFamily="49" charset="0"/>
              </a:rPr>
              <a:t>	</a:t>
            </a:r>
            <a:r>
              <a:rPr lang="en-US" b="1" dirty="0">
                <a:solidFill>
                  <a:srgbClr val="FF6600"/>
                </a:solidFill>
                <a:highlight>
                  <a:srgbClr val="000080"/>
                </a:highlight>
                <a:latin typeface="Courier New" panose="02070309020205020404" pitchFamily="49" charset="0"/>
              </a:rPr>
              <a:t>print</a:t>
            </a:r>
            <a:r>
              <a:rPr lang="en-US" dirty="0">
                <a:solidFill>
                  <a:srgbClr val="FFFFFF"/>
                </a:solidFill>
                <a:highlight>
                  <a:srgbClr val="000080"/>
                </a:highlight>
                <a:latin typeface="Courier New" panose="02070309020205020404" pitchFamily="49" charset="0"/>
              </a:rPr>
              <a:t> </a:t>
            </a:r>
            <a:r>
              <a:rPr lang="en-US" dirty="0">
                <a:solidFill>
                  <a:srgbClr val="66FF00"/>
                </a:solidFill>
                <a:highlight>
                  <a:srgbClr val="000080"/>
                </a:highlight>
                <a:latin typeface="Courier New" panose="02070309020205020404" pitchFamily="49" charset="0"/>
              </a:rPr>
              <a:t>"I'm in a function!"</a:t>
            </a:r>
            <a:r>
              <a:rPr lang="en-US" dirty="0">
                <a:solidFill>
                  <a:srgbClr val="FFFFFF"/>
                </a:solidFill>
                <a:highlight>
                  <a:srgbClr val="000080"/>
                </a:highlight>
                <a:latin typeface="Courier New" panose="02070309020205020404" pitchFamily="49" charset="0"/>
              </a:rPr>
              <a:t> </a:t>
            </a:r>
            <a:endParaRPr lang="en-US" dirty="0">
              <a:effectLst/>
              <a:highlight>
                <a:srgbClr val="000080"/>
              </a:highlight>
            </a:endParaRPr>
          </a:p>
        </p:txBody>
      </p:sp>
    </p:spTree>
    <p:extLst>
      <p:ext uri="{BB962C8B-B14F-4D97-AF65-F5344CB8AC3E}">
        <p14:creationId xmlns:p14="http://schemas.microsoft.com/office/powerpoint/2010/main" val="35974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4F388A-B55B-46CA-9BA4-F438156584DF}"/>
              </a:ext>
            </a:extLst>
          </p:cNvPr>
          <p:cNvSpPr txBox="1">
            <a:spLocks noChangeArrowheads="1"/>
          </p:cNvSpPr>
          <p:nvPr/>
        </p:nvSpPr>
        <p:spPr>
          <a:xfrm>
            <a:off x="2507412" y="31630"/>
            <a:ext cx="7956430" cy="6584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Compiling and Interpreting</a:t>
            </a:r>
          </a:p>
        </p:txBody>
      </p:sp>
      <p:sp>
        <p:nvSpPr>
          <p:cNvPr id="5" name="Rectangle 3">
            <a:extLst>
              <a:ext uri="{FF2B5EF4-FFF2-40B4-BE49-F238E27FC236}">
                <a16:creationId xmlns:a16="http://schemas.microsoft.com/office/drawing/2014/main" id="{77733388-EB1E-480A-97E7-D8BC924FB7D5}"/>
              </a:ext>
            </a:extLst>
          </p:cNvPr>
          <p:cNvSpPr txBox="1">
            <a:spLocks noChangeArrowheads="1"/>
          </p:cNvSpPr>
          <p:nvPr/>
        </p:nvSpPr>
        <p:spPr>
          <a:xfrm>
            <a:off x="2386638" y="1121445"/>
            <a:ext cx="6791864" cy="521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Many languages require you to </a:t>
            </a:r>
            <a:r>
              <a:rPr lang="en-US" altLang="en-US" sz="1800" i="1" dirty="0"/>
              <a:t>compile </a:t>
            </a:r>
            <a:r>
              <a:rPr lang="en-US" altLang="en-US" sz="1800" dirty="0"/>
              <a:t>(translate) your program into a form that the machine understands.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sz="1800" dirty="0"/>
              <a:t>Python is instead directly </a:t>
            </a:r>
            <a:r>
              <a:rPr lang="en-US" altLang="en-US" sz="1800" i="1" dirty="0"/>
              <a:t>interpreted </a:t>
            </a:r>
            <a:r>
              <a:rPr lang="en-US" altLang="en-US" sz="1800" dirty="0"/>
              <a:t>into machine instructions.</a:t>
            </a:r>
          </a:p>
        </p:txBody>
      </p:sp>
      <p:sp>
        <p:nvSpPr>
          <p:cNvPr id="6" name="Slide Number Placeholder 3">
            <a:extLst>
              <a:ext uri="{FF2B5EF4-FFF2-40B4-BE49-F238E27FC236}">
                <a16:creationId xmlns:a16="http://schemas.microsoft.com/office/drawing/2014/main" id="{485920C7-9534-4709-BE3A-3A820B27DFAC}"/>
              </a:ext>
            </a:extLst>
          </p:cNvPr>
          <p:cNvSpPr>
            <a:spLocks noGrp="1" noChangeArrowheads="1"/>
          </p:cNvSpPr>
          <p:nvPr>
            <p:ph type="sldNum" sz="quarter" idx="12"/>
          </p:nvPr>
        </p:nvSpPr>
        <p:spPr bwMode="auto">
          <a:xfrm>
            <a:off x="8222288" y="5791870"/>
            <a:ext cx="5127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93C411AE-161C-46CF-B233-EF6CE7E604D0}" type="slidenum">
              <a:rPr lang="en-US" altLang="en-US">
                <a:solidFill>
                  <a:schemeClr val="accent1"/>
                </a:solidFill>
              </a:rPr>
              <a:pPr/>
              <a:t>7</a:t>
            </a:fld>
            <a:endParaRPr lang="en-US" altLang="en-US" dirty="0">
              <a:solidFill>
                <a:schemeClr val="accent1"/>
              </a:solidFill>
            </a:endParaRPr>
          </a:p>
        </p:txBody>
      </p:sp>
      <p:grpSp>
        <p:nvGrpSpPr>
          <p:cNvPr id="7" name="Group 4">
            <a:extLst>
              <a:ext uri="{FF2B5EF4-FFF2-40B4-BE49-F238E27FC236}">
                <a16:creationId xmlns:a16="http://schemas.microsoft.com/office/drawing/2014/main" id="{759B3811-8A20-4390-98CF-5AF98860E858}"/>
              </a:ext>
            </a:extLst>
          </p:cNvPr>
          <p:cNvGrpSpPr>
            <a:grpSpLocks/>
          </p:cNvGrpSpPr>
          <p:nvPr/>
        </p:nvGrpSpPr>
        <p:grpSpPr bwMode="auto">
          <a:xfrm>
            <a:off x="2392988" y="1799308"/>
            <a:ext cx="6397625" cy="1765300"/>
            <a:chOff x="48" y="2544"/>
            <a:chExt cx="5565" cy="1536"/>
          </a:xfrm>
        </p:grpSpPr>
        <p:sp>
          <p:nvSpPr>
            <p:cNvPr id="8" name="Line 5">
              <a:extLst>
                <a:ext uri="{FF2B5EF4-FFF2-40B4-BE49-F238E27FC236}">
                  <a16:creationId xmlns:a16="http://schemas.microsoft.com/office/drawing/2014/main" id="{04524535-BB92-45A0-9844-8EF432F5F2D3}"/>
                </a:ext>
              </a:extLst>
            </p:cNvPr>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6">
              <a:extLst>
                <a:ext uri="{FF2B5EF4-FFF2-40B4-BE49-F238E27FC236}">
                  <a16:creationId xmlns:a16="http://schemas.microsoft.com/office/drawing/2014/main" id="{0BFBCEE0-3010-4EC5-B94E-26A93C810512}"/>
                </a:ext>
              </a:extLst>
            </p:cNvPr>
            <p:cNvSpPr txBox="1">
              <a:spLocks noChangeArrowheads="1"/>
            </p:cNvSpPr>
            <p:nvPr/>
          </p:nvSpPr>
          <p:spPr bwMode="auto">
            <a:xfrm>
              <a:off x="1584" y="2544"/>
              <a:ext cx="8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i="1">
                  <a:solidFill>
                    <a:srgbClr val="000000"/>
                  </a:solidFill>
                  <a:latin typeface="Tahoma" panose="020B0604030504040204" pitchFamily="34" charset="0"/>
                </a:rPr>
                <a:t>compile</a:t>
              </a:r>
            </a:p>
          </p:txBody>
        </p:sp>
        <p:sp>
          <p:nvSpPr>
            <p:cNvPr id="10" name="Text Box 7">
              <a:extLst>
                <a:ext uri="{FF2B5EF4-FFF2-40B4-BE49-F238E27FC236}">
                  <a16:creationId xmlns:a16="http://schemas.microsoft.com/office/drawing/2014/main" id="{B0EEB450-40C6-4B3B-BFBB-A8572B751541}"/>
                </a:ext>
              </a:extLst>
            </p:cNvPr>
            <p:cNvSpPr txBox="1">
              <a:spLocks noChangeArrowheads="1"/>
            </p:cNvSpPr>
            <p:nvPr/>
          </p:nvSpPr>
          <p:spPr bwMode="auto">
            <a:xfrm>
              <a:off x="3792" y="2544"/>
              <a:ext cx="83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i="1">
                  <a:solidFill>
                    <a:srgbClr val="000000"/>
                  </a:solidFill>
                  <a:latin typeface="Tahoma" panose="020B0604030504040204" pitchFamily="34" charset="0"/>
                </a:rPr>
                <a:t>execute</a:t>
              </a:r>
            </a:p>
          </p:txBody>
        </p:sp>
        <p:sp>
          <p:nvSpPr>
            <p:cNvPr id="11" name="Text Box 8">
              <a:extLst>
                <a:ext uri="{FF2B5EF4-FFF2-40B4-BE49-F238E27FC236}">
                  <a16:creationId xmlns:a16="http://schemas.microsoft.com/office/drawing/2014/main" id="{28B84663-6991-4F8D-902F-3142862BA5F3}"/>
                </a:ext>
              </a:extLst>
            </p:cNvPr>
            <p:cNvSpPr txBox="1">
              <a:spLocks noChangeArrowheads="1"/>
            </p:cNvSpPr>
            <p:nvPr/>
          </p:nvSpPr>
          <p:spPr bwMode="auto">
            <a:xfrm>
              <a:off x="4374" y="2910"/>
              <a:ext cx="7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a:solidFill>
                    <a:srgbClr val="000000"/>
                  </a:solidFill>
                  <a:latin typeface="Tahoma" panose="020B0604030504040204" pitchFamily="34" charset="0"/>
                </a:rPr>
                <a:t>output</a:t>
              </a:r>
            </a:p>
          </p:txBody>
        </p:sp>
        <p:pic>
          <p:nvPicPr>
            <p:cNvPr id="12" name="Picture 9">
              <a:extLst>
                <a:ext uri="{FF2B5EF4-FFF2-40B4-BE49-F238E27FC236}">
                  <a16:creationId xmlns:a16="http://schemas.microsoft.com/office/drawing/2014/main" id="{AF2EB6B5-F6D3-494C-8391-5304AD702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0">
              <a:extLst>
                <a:ext uri="{FF2B5EF4-FFF2-40B4-BE49-F238E27FC236}">
                  <a16:creationId xmlns:a16="http://schemas.microsoft.com/office/drawing/2014/main" id="{D1E3DBC0-A36A-41AA-A032-1EF265102B58}"/>
                </a:ext>
              </a:extLst>
            </p:cNvPr>
            <p:cNvGrpSpPr>
              <a:grpSpLocks/>
            </p:cNvGrpSpPr>
            <p:nvPr/>
          </p:nvGrpSpPr>
          <p:grpSpPr bwMode="auto">
            <a:xfrm>
              <a:off x="48" y="2807"/>
              <a:ext cx="1789" cy="1273"/>
              <a:chOff x="48" y="2807"/>
              <a:chExt cx="1789" cy="1273"/>
            </a:xfrm>
          </p:grpSpPr>
          <p:sp>
            <p:nvSpPr>
              <p:cNvPr id="19" name="Rectangle 11">
                <a:extLst>
                  <a:ext uri="{FF2B5EF4-FFF2-40B4-BE49-F238E27FC236}">
                    <a16:creationId xmlns:a16="http://schemas.microsoft.com/office/drawing/2014/main" id="{9E311780-9643-4ED8-941C-5AB98E6E1D90}"/>
                  </a:ext>
                </a:extLst>
              </p:cNvPr>
              <p:cNvSpPr>
                <a:spLocks noChangeArrowheads="1"/>
              </p:cNvSpPr>
              <p:nvPr/>
            </p:nvSpPr>
            <p:spPr bwMode="auto">
              <a:xfrm>
                <a:off x="48" y="2880"/>
                <a:ext cx="1776" cy="12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en-US" altLang="en-US"/>
              </a:p>
            </p:txBody>
          </p:sp>
          <p:sp>
            <p:nvSpPr>
              <p:cNvPr id="20" name="Text Box 12">
                <a:extLst>
                  <a:ext uri="{FF2B5EF4-FFF2-40B4-BE49-F238E27FC236}">
                    <a16:creationId xmlns:a16="http://schemas.microsoft.com/office/drawing/2014/main" id="{575F5CFB-5FAC-4F0B-9CE4-CFF44E3B3807}"/>
                  </a:ext>
                </a:extLst>
              </p:cNvPr>
              <p:cNvSpPr txBox="1">
                <a:spLocks noChangeArrowheads="1"/>
              </p:cNvSpPr>
              <p:nvPr/>
            </p:nvSpPr>
            <p:spPr bwMode="auto">
              <a:xfrm>
                <a:off x="80" y="2807"/>
                <a:ext cx="175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lang="en-GB" altLang="en-US">
                    <a:solidFill>
                      <a:srgbClr val="000000"/>
                    </a:solidFill>
                    <a:latin typeface="Courier New" panose="02070309020205020404" pitchFamily="49" charset="0"/>
                  </a:rPr>
                  <a:t>Hello.java</a:t>
                </a:r>
                <a:endParaRPr lang="en-GB" altLang="en-US">
                  <a:solidFill>
                    <a:srgbClr val="000000"/>
                  </a:solidFill>
                  <a:latin typeface="Tahoma" panose="020B0604030504040204" pitchFamily="34" charset="0"/>
                </a:endParaRPr>
              </a:p>
            </p:txBody>
          </p:sp>
          <p:pic>
            <p:nvPicPr>
              <p:cNvPr id="21" name="Picture 13">
                <a:extLst>
                  <a:ext uri="{FF2B5EF4-FFF2-40B4-BE49-F238E27FC236}">
                    <a16:creationId xmlns:a16="http://schemas.microsoft.com/office/drawing/2014/main" id="{3FEE81A0-A13B-4B13-8438-8921F22D1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456"/>
                <a:ext cx="56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4" name="Group 14">
              <a:extLst>
                <a:ext uri="{FF2B5EF4-FFF2-40B4-BE49-F238E27FC236}">
                  <a16:creationId xmlns:a16="http://schemas.microsoft.com/office/drawing/2014/main" id="{2A059420-C933-4FD5-97C3-7D36CC4B1AAE}"/>
                </a:ext>
              </a:extLst>
            </p:cNvPr>
            <p:cNvGrpSpPr>
              <a:grpSpLocks/>
            </p:cNvGrpSpPr>
            <p:nvPr/>
          </p:nvGrpSpPr>
          <p:grpSpPr bwMode="auto">
            <a:xfrm>
              <a:off x="2208" y="2880"/>
              <a:ext cx="1776" cy="1200"/>
              <a:chOff x="2208" y="2880"/>
              <a:chExt cx="1776" cy="1200"/>
            </a:xfrm>
          </p:grpSpPr>
          <p:pic>
            <p:nvPicPr>
              <p:cNvPr id="16" name="Picture 15">
                <a:extLst>
                  <a:ext uri="{FF2B5EF4-FFF2-40B4-BE49-F238E27FC236}">
                    <a16:creationId xmlns:a16="http://schemas.microsoft.com/office/drawing/2014/main" id="{301B5EEB-C0E9-4BCB-90B9-E3C05544F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456"/>
                <a:ext cx="586"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 name="Rectangle 16">
                <a:extLst>
                  <a:ext uri="{FF2B5EF4-FFF2-40B4-BE49-F238E27FC236}">
                    <a16:creationId xmlns:a16="http://schemas.microsoft.com/office/drawing/2014/main" id="{6B3DD0DC-DCBC-4EDD-823E-B24AD9B72018}"/>
                  </a:ext>
                </a:extLst>
              </p:cNvPr>
              <p:cNvSpPr>
                <a:spLocks noChangeArrowheads="1"/>
              </p:cNvSpPr>
              <p:nvPr/>
            </p:nvSpPr>
            <p:spPr bwMode="auto">
              <a:xfrm>
                <a:off x="2208" y="2880"/>
                <a:ext cx="1776" cy="12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en-US" altLang="en-US"/>
              </a:p>
            </p:txBody>
          </p:sp>
          <p:sp>
            <p:nvSpPr>
              <p:cNvPr id="18" name="Text Box 17">
                <a:extLst>
                  <a:ext uri="{FF2B5EF4-FFF2-40B4-BE49-F238E27FC236}">
                    <a16:creationId xmlns:a16="http://schemas.microsoft.com/office/drawing/2014/main" id="{FB7D8CA0-FC19-4484-93AA-93664890CC3D}"/>
                  </a:ext>
                </a:extLst>
              </p:cNvPr>
              <p:cNvSpPr txBox="1">
                <a:spLocks noChangeArrowheads="1"/>
              </p:cNvSpPr>
              <p:nvPr/>
            </p:nvSpPr>
            <p:spPr bwMode="auto">
              <a:xfrm>
                <a:off x="2227" y="2910"/>
                <a:ext cx="175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dirty="0">
                    <a:solidFill>
                      <a:srgbClr val="000000"/>
                    </a:solidFill>
                    <a:latin typeface="Tahoma" panose="020B0604030504040204" pitchFamily="34" charset="0"/>
                  </a:rPr>
                  <a:t>byte code</a:t>
                </a:r>
              </a:p>
              <a:p>
                <a:pPr eaLnBrk="1" hangingPunct="1">
                  <a:buClr>
                    <a:srgbClr val="000000"/>
                  </a:buClr>
                  <a:buSzPct val="100000"/>
                  <a:buFont typeface="Tahoma" panose="020B0604030504040204" pitchFamily="34" charset="0"/>
                  <a:buNone/>
                </a:pPr>
                <a:r>
                  <a:rPr lang="en-GB" altLang="en-US" dirty="0" err="1">
                    <a:solidFill>
                      <a:srgbClr val="000000"/>
                    </a:solidFill>
                    <a:latin typeface="Courier New" panose="02070309020205020404" pitchFamily="49" charset="0"/>
                  </a:rPr>
                  <a:t>Hello.class</a:t>
                </a:r>
                <a:endParaRPr lang="en-GB" altLang="en-US" dirty="0">
                  <a:solidFill>
                    <a:srgbClr val="000000"/>
                  </a:solidFill>
                  <a:latin typeface="Tahoma" panose="020B0604030504040204" pitchFamily="34" charset="0"/>
                </a:endParaRPr>
              </a:p>
            </p:txBody>
          </p:sp>
        </p:grpSp>
        <p:sp>
          <p:nvSpPr>
            <p:cNvPr id="15" name="Line 18">
              <a:extLst>
                <a:ext uri="{FF2B5EF4-FFF2-40B4-BE49-F238E27FC236}">
                  <a16:creationId xmlns:a16="http://schemas.microsoft.com/office/drawing/2014/main" id="{893A92E4-D363-4C10-9D29-8D35D3CA83AA}"/>
                </a:ext>
              </a:extLst>
            </p:cNvPr>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2" name="Group 36">
            <a:extLst>
              <a:ext uri="{FF2B5EF4-FFF2-40B4-BE49-F238E27FC236}">
                <a16:creationId xmlns:a16="http://schemas.microsoft.com/office/drawing/2014/main" id="{D4FA67DF-5612-4195-A122-9D18A3EB512B}"/>
              </a:ext>
            </a:extLst>
          </p:cNvPr>
          <p:cNvGrpSpPr>
            <a:grpSpLocks/>
          </p:cNvGrpSpPr>
          <p:nvPr/>
        </p:nvGrpSpPr>
        <p:grpSpPr bwMode="auto">
          <a:xfrm>
            <a:off x="3072438" y="3623345"/>
            <a:ext cx="3886200" cy="2540000"/>
            <a:chOff x="816" y="2440"/>
            <a:chExt cx="2448" cy="1600"/>
          </a:xfrm>
        </p:grpSpPr>
        <p:sp>
          <p:nvSpPr>
            <p:cNvPr id="23" name="Line 20">
              <a:extLst>
                <a:ext uri="{FF2B5EF4-FFF2-40B4-BE49-F238E27FC236}">
                  <a16:creationId xmlns:a16="http://schemas.microsoft.com/office/drawing/2014/main" id="{E846FA2E-8F1B-4117-A027-370C4D985E29}"/>
                </a:ext>
              </a:extLst>
            </p:cNvPr>
            <p:cNvSpPr>
              <a:spLocks noChangeShapeType="1"/>
            </p:cNvSpPr>
            <p:nvPr/>
          </p:nvSpPr>
          <p:spPr bwMode="auto">
            <a:xfrm>
              <a:off x="2102" y="3588"/>
              <a:ext cx="243"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21">
              <a:extLst>
                <a:ext uri="{FF2B5EF4-FFF2-40B4-BE49-F238E27FC236}">
                  <a16:creationId xmlns:a16="http://schemas.microsoft.com/office/drawing/2014/main" id="{23D26F33-DA4B-4BA5-99B2-D3D2C20CFBE8}"/>
                </a:ext>
              </a:extLst>
            </p:cNvPr>
            <p:cNvSpPr txBox="1">
              <a:spLocks noChangeArrowheads="1"/>
            </p:cNvSpPr>
            <p:nvPr/>
          </p:nvSpPr>
          <p:spPr bwMode="auto">
            <a:xfrm>
              <a:off x="1871" y="2440"/>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i="1">
                  <a:solidFill>
                    <a:srgbClr val="000000"/>
                  </a:solidFill>
                  <a:latin typeface="Tahoma" panose="020B0604030504040204" pitchFamily="34" charset="0"/>
                </a:rPr>
                <a:t>interpret</a:t>
              </a:r>
            </a:p>
          </p:txBody>
        </p:sp>
        <p:sp>
          <p:nvSpPr>
            <p:cNvPr id="25" name="Text Box 23">
              <a:extLst>
                <a:ext uri="{FF2B5EF4-FFF2-40B4-BE49-F238E27FC236}">
                  <a16:creationId xmlns:a16="http://schemas.microsoft.com/office/drawing/2014/main" id="{1B5316AD-9717-4A3B-AE31-D81A647D1210}"/>
                </a:ext>
              </a:extLst>
            </p:cNvPr>
            <p:cNvSpPr txBox="1">
              <a:spLocks noChangeArrowheads="1"/>
            </p:cNvSpPr>
            <p:nvPr/>
          </p:nvSpPr>
          <p:spPr bwMode="auto">
            <a:xfrm>
              <a:off x="2367" y="3193"/>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a:solidFill>
                    <a:srgbClr val="000000"/>
                  </a:solidFill>
                  <a:latin typeface="Tahoma" panose="020B0604030504040204" pitchFamily="34" charset="0"/>
                </a:rPr>
                <a:t>output</a:t>
              </a:r>
            </a:p>
          </p:txBody>
        </p:sp>
        <p:pic>
          <p:nvPicPr>
            <p:cNvPr id="26" name="Picture 24">
              <a:extLst>
                <a:ext uri="{FF2B5EF4-FFF2-40B4-BE49-F238E27FC236}">
                  <a16:creationId xmlns:a16="http://schemas.microsoft.com/office/drawing/2014/main" id="{3E652ED5-FE09-4F6A-B59E-E9AD8F023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2362" y="3415"/>
              <a:ext cx="90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7" name="Rectangle 26">
              <a:extLst>
                <a:ext uri="{FF2B5EF4-FFF2-40B4-BE49-F238E27FC236}">
                  <a16:creationId xmlns:a16="http://schemas.microsoft.com/office/drawing/2014/main" id="{9B346C7D-0FAC-440C-9D80-C66710727613}"/>
                </a:ext>
              </a:extLst>
            </p:cNvPr>
            <p:cNvSpPr>
              <a:spLocks noChangeArrowheads="1"/>
            </p:cNvSpPr>
            <p:nvPr/>
          </p:nvSpPr>
          <p:spPr bwMode="auto">
            <a:xfrm>
              <a:off x="816" y="3171"/>
              <a:ext cx="1286" cy="869"/>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en-US" altLang="en-US"/>
            </a:p>
          </p:txBody>
        </p:sp>
        <p:sp>
          <p:nvSpPr>
            <p:cNvPr id="28" name="Text Box 27">
              <a:extLst>
                <a:ext uri="{FF2B5EF4-FFF2-40B4-BE49-F238E27FC236}">
                  <a16:creationId xmlns:a16="http://schemas.microsoft.com/office/drawing/2014/main" id="{EFD9A383-9034-4A94-BD01-6F05BC656396}"/>
                </a:ext>
              </a:extLst>
            </p:cNvPr>
            <p:cNvSpPr txBox="1">
              <a:spLocks noChangeArrowheads="1"/>
            </p:cNvSpPr>
            <p:nvPr/>
          </p:nvSpPr>
          <p:spPr bwMode="auto">
            <a:xfrm>
              <a:off x="830" y="3193"/>
              <a:ext cx="1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rebuchet MS" panose="020B0603020202020204" pitchFamily="34" charset="0"/>
                </a:defRPr>
              </a:lvl9pPr>
            </a:lstStyle>
            <a:p>
              <a:pPr eaLnBrk="1" hangingPunct="1">
                <a:buClr>
                  <a:srgbClr val="000000"/>
                </a:buClr>
                <a:buSzPct val="100000"/>
                <a:buFont typeface="Tahoma" panose="020B0604030504040204" pitchFamily="34" charset="0"/>
                <a:buNone/>
              </a:pPr>
              <a:r>
                <a:rPr lang="en-GB" altLang="en-US">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lang="en-GB" altLang="en-US">
                  <a:solidFill>
                    <a:srgbClr val="000000"/>
                  </a:solidFill>
                  <a:latin typeface="Courier New" panose="02070309020205020404" pitchFamily="49" charset="0"/>
                </a:rPr>
                <a:t>Hello.py</a:t>
              </a:r>
              <a:endParaRPr lang="en-GB" altLang="en-US">
                <a:solidFill>
                  <a:srgbClr val="000000"/>
                </a:solidFill>
                <a:latin typeface="Tahoma" panose="020B0604030504040204" pitchFamily="34" charset="0"/>
              </a:endParaRPr>
            </a:p>
          </p:txBody>
        </p:sp>
        <p:pic>
          <p:nvPicPr>
            <p:cNvPr id="29" name="Picture 35">
              <a:extLst>
                <a:ext uri="{FF2B5EF4-FFF2-40B4-BE49-F238E27FC236}">
                  <a16:creationId xmlns:a16="http://schemas.microsoft.com/office/drawing/2014/main" id="{C5CBACC3-5FAA-4774-A692-CF537794ED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3582"/>
              <a:ext cx="406"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0352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3E4F4C3-7FF2-4562-A543-4F4EB0EED20F}"/>
              </a:ext>
            </a:extLst>
          </p:cNvPr>
          <p:cNvSpPr txBox="1">
            <a:spLocks noChangeArrowheads="1"/>
          </p:cNvSpPr>
          <p:nvPr/>
        </p:nvSpPr>
        <p:spPr>
          <a:xfrm>
            <a:off x="1285240" y="1127761"/>
            <a:ext cx="8074815" cy="46421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Numbers</a:t>
            </a:r>
          </a:p>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String</a:t>
            </a:r>
          </a:p>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List</a:t>
            </a:r>
          </a:p>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Tuple</a:t>
            </a:r>
          </a:p>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Dictionary</a:t>
            </a:r>
          </a:p>
          <a:p>
            <a:pPr>
              <a:tabLst>
                <a:tab pos="3652838" algn="l"/>
                <a:tab pos="5480050" algn="l"/>
                <a:tab pos="6862763" algn="l"/>
              </a:tabLst>
            </a:pPr>
            <a:r>
              <a:rPr lang="en-US" altLang="en-US" sz="3600" b="1" dirty="0">
                <a:latin typeface="Arial" panose="020B0604020202020204" pitchFamily="34" charset="0"/>
                <a:cs typeface="Arial" panose="020B0604020202020204" pitchFamily="34" charset="0"/>
              </a:rPr>
              <a:t>Sets</a:t>
            </a:r>
          </a:p>
          <a:p>
            <a:endParaRPr lang="en-US" altLang="en-US" sz="1500" dirty="0"/>
          </a:p>
        </p:txBody>
      </p:sp>
      <p:sp>
        <p:nvSpPr>
          <p:cNvPr id="17" name="Title 1">
            <a:extLst>
              <a:ext uri="{FF2B5EF4-FFF2-40B4-BE49-F238E27FC236}">
                <a16:creationId xmlns:a16="http://schemas.microsoft.com/office/drawing/2014/main" id="{4E560F7B-A6D8-4368-A8D0-4B8A20714D68}"/>
              </a:ext>
            </a:extLst>
          </p:cNvPr>
          <p:cNvSpPr txBox="1">
            <a:spLocks/>
          </p:cNvSpPr>
          <p:nvPr/>
        </p:nvSpPr>
        <p:spPr>
          <a:xfrm>
            <a:off x="1745290" y="-61767"/>
            <a:ext cx="7830031"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Python Variables</a:t>
            </a:r>
          </a:p>
        </p:txBody>
      </p:sp>
    </p:spTree>
    <p:extLst>
      <p:ext uri="{BB962C8B-B14F-4D97-AF65-F5344CB8AC3E}">
        <p14:creationId xmlns:p14="http://schemas.microsoft.com/office/powerpoint/2010/main" val="365469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88B3943F-7592-46A9-AC33-C3649E16B2F4}"/>
              </a:ext>
            </a:extLst>
          </p:cNvPr>
          <p:cNvSpPr txBox="1">
            <a:spLocks/>
          </p:cNvSpPr>
          <p:nvPr/>
        </p:nvSpPr>
        <p:spPr>
          <a:xfrm>
            <a:off x="1745290" y="585216"/>
            <a:ext cx="7830031" cy="6159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Numeric Types</a:t>
            </a:r>
          </a:p>
        </p:txBody>
      </p:sp>
      <p:sp>
        <p:nvSpPr>
          <p:cNvPr id="11" name="Content Placeholder 2">
            <a:extLst>
              <a:ext uri="{FF2B5EF4-FFF2-40B4-BE49-F238E27FC236}">
                <a16:creationId xmlns:a16="http://schemas.microsoft.com/office/drawing/2014/main" id="{2449542F-7903-4A34-B641-74E7D57F4009}"/>
              </a:ext>
            </a:extLst>
          </p:cNvPr>
          <p:cNvSpPr txBox="1">
            <a:spLocks/>
          </p:cNvSpPr>
          <p:nvPr/>
        </p:nvSpPr>
        <p:spPr>
          <a:xfrm>
            <a:off x="984818" y="1640289"/>
            <a:ext cx="5573619" cy="319913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Numeric</a:t>
            </a:r>
          </a:p>
          <a:p>
            <a:pPr lvl="1"/>
            <a:r>
              <a:rPr lang="en-US" dirty="0"/>
              <a:t> </a:t>
            </a:r>
            <a:r>
              <a:rPr lang="en-US" b="1" dirty="0"/>
              <a:t>int</a:t>
            </a:r>
            <a:r>
              <a:rPr lang="en-US" dirty="0"/>
              <a:t>: equivalent to C’s long int in 2.x but unlimited in 3.x. </a:t>
            </a:r>
          </a:p>
          <a:p>
            <a:pPr lvl="1"/>
            <a:r>
              <a:rPr lang="en-US" dirty="0"/>
              <a:t> </a:t>
            </a:r>
            <a:r>
              <a:rPr lang="en-US" b="1" dirty="0"/>
              <a:t>float</a:t>
            </a:r>
            <a:r>
              <a:rPr lang="en-US" dirty="0"/>
              <a:t>: equivalent to C’s doubles.</a:t>
            </a:r>
          </a:p>
          <a:p>
            <a:pPr lvl="1"/>
            <a:r>
              <a:rPr lang="en-US" dirty="0"/>
              <a:t> </a:t>
            </a:r>
            <a:r>
              <a:rPr lang="en-US" b="1" dirty="0"/>
              <a:t>long</a:t>
            </a:r>
            <a:r>
              <a:rPr lang="en-US" dirty="0"/>
              <a:t>: unlimited in 2.x and unavailable in 3.x.</a:t>
            </a:r>
          </a:p>
          <a:p>
            <a:pPr lvl="1"/>
            <a:r>
              <a:rPr lang="en-US" b="1" dirty="0"/>
              <a:t> complex</a:t>
            </a:r>
            <a:r>
              <a:rPr lang="en-US" dirty="0"/>
              <a:t>: complex numbers.</a:t>
            </a:r>
          </a:p>
          <a:p>
            <a:pPr lvl="1"/>
            <a:endParaRPr lang="en-US" dirty="0"/>
          </a:p>
          <a:p>
            <a:pPr lvl="1"/>
            <a:r>
              <a:rPr lang="en-US" dirty="0"/>
              <a:t>Supported operations include constructors (i.e. int(3)), arithmetic, negation, modulus, absolute value, exponentiation, etc. </a:t>
            </a:r>
            <a:br>
              <a:rPr lang="en-US" dirty="0"/>
            </a:br>
            <a:endParaRPr lang="en-US" dirty="0"/>
          </a:p>
        </p:txBody>
      </p:sp>
      <p:sp>
        <p:nvSpPr>
          <p:cNvPr id="12" name="Rectangle 11">
            <a:extLst>
              <a:ext uri="{FF2B5EF4-FFF2-40B4-BE49-F238E27FC236}">
                <a16:creationId xmlns:a16="http://schemas.microsoft.com/office/drawing/2014/main" id="{45A4E172-7A76-4423-90DD-2E4E56A692A5}"/>
              </a:ext>
            </a:extLst>
          </p:cNvPr>
          <p:cNvSpPr/>
          <p:nvPr/>
        </p:nvSpPr>
        <p:spPr>
          <a:xfrm>
            <a:off x="6582136" y="1480837"/>
            <a:ext cx="2699887" cy="4708981"/>
          </a:xfrm>
          <a:prstGeom prst="rect">
            <a:avLst/>
          </a:prstGeom>
        </p:spPr>
        <p:txBody>
          <a:bodyPr wrap="square">
            <a:spAutoFit/>
          </a:bodyPr>
          <a:lstStyle/>
          <a:p>
            <a:r>
              <a:rPr lang="en-US" sz="2000" dirty="0">
                <a:solidFill>
                  <a:srgbClr val="FFFFFF"/>
                </a:solidFill>
                <a:highlight>
                  <a:srgbClr val="808000"/>
                </a:highlight>
                <a:latin typeface="Courier New" panose="02070309020205020404" pitchFamily="49" charset="0"/>
              </a:rPr>
              <a:t>$ python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3</a:t>
            </a:r>
            <a:r>
              <a:rPr lang="en-US" sz="2000" dirty="0">
                <a:solidFill>
                  <a:srgbClr val="FFFFFF"/>
                </a:solidFill>
                <a:highlight>
                  <a:srgbClr val="808000"/>
                </a:highlight>
                <a:latin typeface="Courier New" panose="02070309020205020404" pitchFamily="49" charset="0"/>
              </a:rPr>
              <a:t> </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2</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5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18</a:t>
            </a:r>
            <a:r>
              <a:rPr lang="en-US" sz="2000" dirty="0">
                <a:solidFill>
                  <a:srgbClr val="FFFFFF"/>
                </a:solidFill>
                <a:highlight>
                  <a:srgbClr val="808000"/>
                </a:highlight>
                <a:latin typeface="Courier New" panose="02070309020205020404" pitchFamily="49" charset="0"/>
              </a:rPr>
              <a:t> </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5</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3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abs</a:t>
            </a:r>
            <a:r>
              <a:rPr lang="en-US" sz="2000" b="1" dirty="0">
                <a:solidFill>
                  <a:srgbClr val="FFCC00"/>
                </a:solidFill>
                <a:highlight>
                  <a:srgbClr val="808000"/>
                </a:highlight>
                <a:latin typeface="Courier New" panose="02070309020205020404" pitchFamily="49" charset="0"/>
              </a:rPr>
              <a:t>(-</a:t>
            </a:r>
            <a:r>
              <a:rPr lang="en-US" sz="2000" dirty="0">
                <a:solidFill>
                  <a:srgbClr val="99CC99"/>
                </a:solidFill>
                <a:highlight>
                  <a:srgbClr val="808000"/>
                </a:highlight>
                <a:latin typeface="Courier New" panose="02070309020205020404" pitchFamily="49" charset="0"/>
              </a:rPr>
              <a:t>7</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7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float</a:t>
            </a:r>
            <a:r>
              <a:rPr lang="en-US" sz="2000" b="1" dirty="0">
                <a:solidFill>
                  <a:srgbClr val="FFCC00"/>
                </a:solidFill>
                <a:highlight>
                  <a:srgbClr val="808000"/>
                </a:highlight>
                <a:latin typeface="Courier New" panose="02070309020205020404" pitchFamily="49" charset="0"/>
              </a:rPr>
              <a:t>(</a:t>
            </a:r>
            <a:r>
              <a:rPr lang="en-US" sz="2000" dirty="0">
                <a:solidFill>
                  <a:srgbClr val="99CC99"/>
                </a:solidFill>
                <a:highlight>
                  <a:srgbClr val="808000"/>
                </a:highlight>
                <a:latin typeface="Courier New" panose="02070309020205020404" pitchFamily="49" charset="0"/>
              </a:rPr>
              <a:t>9</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9.0</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a:t>
            </a:r>
            <a:r>
              <a:rPr lang="en-US" sz="2000" dirty="0" err="1">
                <a:solidFill>
                  <a:srgbClr val="FFFFFF"/>
                </a:solidFill>
                <a:highlight>
                  <a:srgbClr val="808000"/>
                </a:highlight>
                <a:latin typeface="Courier New" panose="02070309020205020404" pitchFamily="49" charset="0"/>
              </a:rPr>
              <a:t>int</a:t>
            </a:r>
            <a:r>
              <a:rPr lang="en-US" sz="2000" b="1" dirty="0">
                <a:solidFill>
                  <a:srgbClr val="FFCC00"/>
                </a:solidFill>
                <a:highlight>
                  <a:srgbClr val="808000"/>
                </a:highlight>
                <a:latin typeface="Courier New" panose="02070309020205020404" pitchFamily="49" charset="0"/>
              </a:rPr>
              <a:t>(</a:t>
            </a:r>
            <a:r>
              <a:rPr lang="en-US" sz="2000" dirty="0">
                <a:solidFill>
                  <a:srgbClr val="99CC99"/>
                </a:solidFill>
                <a:highlight>
                  <a:srgbClr val="808000"/>
                </a:highlight>
                <a:latin typeface="Courier New" panose="02070309020205020404" pitchFamily="49" charset="0"/>
              </a:rPr>
              <a:t>5.3</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5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complex</a:t>
            </a:r>
            <a:r>
              <a:rPr lang="en-US" sz="2000" b="1" dirty="0">
                <a:solidFill>
                  <a:srgbClr val="FFCC00"/>
                </a:solidFill>
                <a:highlight>
                  <a:srgbClr val="808000"/>
                </a:highlight>
                <a:latin typeface="Courier New" panose="02070309020205020404" pitchFamily="49" charset="0"/>
              </a:rPr>
              <a:t>(</a:t>
            </a:r>
            <a:r>
              <a:rPr lang="en-US" sz="2000" dirty="0">
                <a:solidFill>
                  <a:srgbClr val="99CC99"/>
                </a:solidFill>
                <a:highlight>
                  <a:srgbClr val="808000"/>
                </a:highlight>
                <a:latin typeface="Courier New" panose="02070309020205020404" pitchFamily="49" charset="0"/>
              </a:rPr>
              <a:t>1</a:t>
            </a:r>
            <a:r>
              <a:rPr lang="en-US" sz="2000" b="1" dirty="0">
                <a:solidFill>
                  <a:srgbClr val="FFCC00"/>
                </a:solidFill>
                <a:highlight>
                  <a:srgbClr val="808000"/>
                </a:highlight>
                <a:latin typeface="Courier New" panose="02070309020205020404" pitchFamily="49" charset="0"/>
              </a:rPr>
              <a:t>,</a:t>
            </a:r>
            <a:r>
              <a:rPr lang="en-US" sz="2000" dirty="0">
                <a:solidFill>
                  <a:srgbClr val="99CC99"/>
                </a:solidFill>
                <a:highlight>
                  <a:srgbClr val="808000"/>
                </a:highlight>
                <a:latin typeface="Courier New" panose="02070309020205020404" pitchFamily="49" charset="0"/>
              </a:rPr>
              <a:t>2</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(1+2j) </a:t>
            </a:r>
            <a:br>
              <a:rPr lang="en-US" sz="2000" dirty="0">
                <a:solidFill>
                  <a:srgbClr val="FFFFFF"/>
                </a:solidFill>
                <a:highlight>
                  <a:srgbClr val="808000"/>
                </a:highlight>
                <a:latin typeface="Courier New" panose="02070309020205020404" pitchFamily="49" charset="0"/>
              </a:rPr>
            </a:br>
            <a:r>
              <a:rPr lang="en-US" sz="2000" b="1" dirty="0">
                <a:solidFill>
                  <a:srgbClr val="FFCC00"/>
                </a:solidFill>
                <a:highlight>
                  <a:srgbClr val="808000"/>
                </a:highlight>
                <a:latin typeface="Courier New" panose="02070309020205020404" pitchFamily="49" charset="0"/>
              </a:rPr>
              <a:t>&gt;&gt;&gt;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2</a:t>
            </a:r>
            <a:r>
              <a:rPr lang="en-US" sz="2000" dirty="0">
                <a:solidFill>
                  <a:srgbClr val="FFFFFF"/>
                </a:solidFill>
                <a:highlight>
                  <a:srgbClr val="808000"/>
                </a:highlight>
                <a:latin typeface="Courier New" panose="02070309020205020404" pitchFamily="49" charset="0"/>
              </a:rPr>
              <a:t> </a:t>
            </a:r>
            <a:r>
              <a:rPr lang="en-US" sz="2000" b="1" dirty="0">
                <a:solidFill>
                  <a:srgbClr val="FFCC00"/>
                </a:solidFill>
                <a:highlight>
                  <a:srgbClr val="808000"/>
                </a:highlight>
                <a:latin typeface="Courier New" panose="02070309020205020404" pitchFamily="49" charset="0"/>
              </a:rPr>
              <a:t>**</a:t>
            </a:r>
            <a:r>
              <a:rPr lang="en-US" sz="2000" dirty="0">
                <a:solidFill>
                  <a:srgbClr val="FFFFFF"/>
                </a:solidFill>
                <a:highlight>
                  <a:srgbClr val="808000"/>
                </a:highlight>
                <a:latin typeface="Courier New" panose="02070309020205020404" pitchFamily="49" charset="0"/>
              </a:rPr>
              <a:t> </a:t>
            </a:r>
            <a:r>
              <a:rPr lang="en-US" sz="2000" dirty="0">
                <a:solidFill>
                  <a:srgbClr val="99CC99"/>
                </a:solidFill>
                <a:highlight>
                  <a:srgbClr val="808000"/>
                </a:highlight>
                <a:latin typeface="Courier New" panose="02070309020205020404" pitchFamily="49" charset="0"/>
              </a:rPr>
              <a:t>8</a:t>
            </a:r>
            <a:r>
              <a:rPr lang="en-US" sz="2000" dirty="0">
                <a:solidFill>
                  <a:srgbClr val="FFFFFF"/>
                </a:solidFill>
                <a:highlight>
                  <a:srgbClr val="808000"/>
                </a:highlight>
                <a:latin typeface="Courier New" panose="02070309020205020404" pitchFamily="49" charset="0"/>
              </a:rPr>
              <a:t> </a:t>
            </a:r>
            <a:br>
              <a:rPr lang="en-US" sz="2000" dirty="0">
                <a:solidFill>
                  <a:srgbClr val="FFFFFF"/>
                </a:solidFill>
                <a:highlight>
                  <a:srgbClr val="808000"/>
                </a:highlight>
                <a:latin typeface="Courier New" panose="02070309020205020404" pitchFamily="49" charset="0"/>
              </a:rPr>
            </a:br>
            <a:r>
              <a:rPr lang="en-US" sz="2000" dirty="0">
                <a:solidFill>
                  <a:schemeClr val="tx1">
                    <a:lumMod val="95000"/>
                  </a:schemeClr>
                </a:solidFill>
                <a:highlight>
                  <a:srgbClr val="808000"/>
                </a:highlight>
                <a:latin typeface="Courier New" panose="02070309020205020404" pitchFamily="49" charset="0"/>
              </a:rPr>
              <a:t>256</a:t>
            </a:r>
            <a:r>
              <a:rPr lang="en-US" sz="2000" dirty="0">
                <a:solidFill>
                  <a:srgbClr val="FFFFFF"/>
                </a:solidFill>
                <a:highlight>
                  <a:srgbClr val="808000"/>
                </a:highlight>
                <a:latin typeface="Courier New" panose="02070309020205020404" pitchFamily="49" charset="0"/>
              </a:rPr>
              <a:t> </a:t>
            </a:r>
            <a:endParaRPr lang="en-US" sz="2000" dirty="0">
              <a:effectLst/>
              <a:highlight>
                <a:srgbClr val="808000"/>
              </a:highlight>
            </a:endParaRPr>
          </a:p>
        </p:txBody>
      </p:sp>
    </p:spTree>
    <p:extLst>
      <p:ext uri="{BB962C8B-B14F-4D97-AF65-F5344CB8AC3E}">
        <p14:creationId xmlns:p14="http://schemas.microsoft.com/office/powerpoint/2010/main" val="1224227753"/>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705F57"/>
      </a:dk2>
      <a:lt2>
        <a:srgbClr val="EEE7DF"/>
      </a:lt2>
      <a:accent1>
        <a:srgbClr val="4D8680"/>
      </a:accent1>
      <a:accent2>
        <a:srgbClr val="ABDED7"/>
      </a:accent2>
      <a:accent3>
        <a:srgbClr val="B0988E"/>
      </a:accent3>
      <a:accent4>
        <a:srgbClr val="DBCBBE"/>
      </a:accent4>
      <a:accent5>
        <a:srgbClr val="BD8A77"/>
      </a:accent5>
      <a:accent6>
        <a:srgbClr val="65615D"/>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272759_Animated title clouds_RVA_v3.potx" id="{A7254A96-7471-4D2A-83F1-D1D21EA144BA}" vid="{93766755-2683-4FFD-83F1-7D782A556B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A1106F-392F-431C-9C52-8DDF034A33B1}">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http://purl.org/dc/dcmitype/"/>
    <ds:schemaRef ds:uri="http://schemas.microsoft.com/office/infopath/2007/PartnerControls"/>
    <ds:schemaRef ds:uri="http://purl.org/dc/terms/"/>
    <ds:schemaRef ds:uri="71af3243-3dd4-4a8d-8c0d-dd76da1f02a5"/>
    <ds:schemaRef ds:uri="http://www.w3.org/XML/1998/namespace"/>
  </ds:schemaRefs>
</ds:datastoreItem>
</file>

<file path=customXml/itemProps2.xml><?xml version="1.0" encoding="utf-8"?>
<ds:datastoreItem xmlns:ds="http://schemas.openxmlformats.org/officeDocument/2006/customXml" ds:itemID="{780F9FD1-9FF5-40F2-8A28-768D53442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59799C-8DAE-44F4-A213-D34C50E3A8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Widescreen</PresentationFormat>
  <Paragraphs>333</Paragraphs>
  <Slides>30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Arial</vt:lpstr>
      <vt:lpstr>Calibri</vt:lpstr>
      <vt:lpstr>Consolas</vt:lpstr>
      <vt:lpstr>Courier New</vt:lpstr>
      <vt:lpstr>Roboto</vt:lpstr>
      <vt:lpstr>Tahoma</vt:lpstr>
      <vt:lpstr>Trebuchet MS</vt:lpstr>
      <vt:lpstr>Tw Cen MT</vt:lpstr>
      <vt:lpstr>Wingdings</vt:lpstr>
      <vt:lpstr>Wingdings 2</vt:lpstr>
      <vt:lpstr>Wingdings 3</vt:lpstr>
      <vt:lpstr>Office Theme</vt:lpstr>
      <vt:lpstr>Presenter: Rajkumar Sairi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2020-06-15T07:34:47Z</dcterms:created>
  <dcterms:modified xsi:type="dcterms:W3CDTF">2020-06-15T08:21:52Z</dcterms:modified>
</cp:coreProperties>
</file>