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2" r:id="rId1"/>
  </p:sldMasterIdLst>
  <p:notesMasterIdLst>
    <p:notesMasterId r:id="rId19"/>
  </p:notesMasterIdLst>
  <p:handoutMasterIdLst>
    <p:handoutMasterId r:id="rId20"/>
  </p:handoutMasterIdLst>
  <p:sldIdLst>
    <p:sldId id="600" r:id="rId2"/>
    <p:sldId id="565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Stephen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5E08"/>
    <a:srgbClr val="FF3300"/>
    <a:srgbClr val="0000CC"/>
    <a:srgbClr val="CC3300"/>
    <a:srgbClr val="FFA827"/>
    <a:srgbClr val="BE6A0E"/>
    <a:srgbClr val="EE8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65379" autoAdjust="0"/>
  </p:normalViewPr>
  <p:slideViewPr>
    <p:cSldViewPr>
      <p:cViewPr varScale="1">
        <p:scale>
          <a:sx n="57" d="100"/>
          <a:sy n="57" d="100"/>
        </p:scale>
        <p:origin x="-20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8D6AA36-F5B6-41D6-B087-1C6B25E04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F83665E-9931-4B07-BED7-CEDB3AE4F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35BD6-FAB7-4BE8-B3CD-462CB56F63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2/25/2016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oodle.wit.ie" TargetMode="External"/><Relationship Id="rId4" Type="http://schemas.openxmlformats.org/officeDocument/2006/relationships/hyperlink" Target="http://www.wit.i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196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IE" sz="4800" b="1" dirty="0" err="1" smtClean="0"/>
              <a:t>HDip</a:t>
            </a:r>
            <a:r>
              <a:rPr lang="en-IE" sz="4800" b="1" dirty="0" smtClean="0"/>
              <a:t> </a:t>
            </a:r>
            <a:r>
              <a:rPr lang="en-IE" sz="4800" b="1" dirty="0" err="1" smtClean="0"/>
              <a:t>Busines</a:t>
            </a:r>
            <a:r>
              <a:rPr lang="en-IE" sz="4800" b="1" dirty="0" smtClean="0"/>
              <a:t> Systems </a:t>
            </a:r>
            <a:r>
              <a:rPr lang="en-IE" sz="4800" b="1" dirty="0" err="1" smtClean="0"/>
              <a:t>Analaysis</a:t>
            </a:r>
            <a:r>
              <a:rPr lang="en-IE" sz="4800" b="1" dirty="0" smtClean="0"/>
              <a:t/>
            </a:r>
            <a:br>
              <a:rPr lang="en-IE" sz="4800" b="1" dirty="0" smtClean="0"/>
            </a:br>
            <a:r>
              <a:rPr lang="en-IE" sz="4800" b="1" dirty="0" smtClean="0"/>
              <a:t>Data Analytics</a:t>
            </a:r>
            <a:endParaRPr lang="en-IE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29684" cy="1995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E" sz="2000" b="1" dirty="0" smtClean="0"/>
              <a:t>Produced by:</a:t>
            </a:r>
          </a:p>
          <a:p>
            <a:pPr algn="l"/>
            <a:r>
              <a:rPr lang="en-IE" sz="2000" b="1" dirty="0" err="1" smtClean="0"/>
              <a:t>Dr.</a:t>
            </a:r>
            <a:r>
              <a:rPr lang="en-IE" sz="2000" b="1" dirty="0" smtClean="0"/>
              <a:t> Brenda </a:t>
            </a:r>
            <a:r>
              <a:rPr lang="en-IE" sz="2000" b="1" dirty="0" err="1" smtClean="0"/>
              <a:t>Mullally</a:t>
            </a:r>
            <a:r>
              <a:rPr lang="en-IE" sz="2000" b="1" dirty="0" smtClean="0"/>
              <a:t>		</a:t>
            </a:r>
            <a:r>
              <a:rPr lang="en-IE" sz="2000" b="1" dirty="0" smtClean="0">
                <a:hlinkClick r:id="rId3"/>
              </a:rPr>
              <a:t>bmullally@wit.ie</a:t>
            </a:r>
            <a:endParaRPr lang="en-IE" sz="2000" b="1" dirty="0" smtClean="0"/>
          </a:p>
          <a:p>
            <a:pPr algn="l"/>
            <a:endParaRPr lang="en-IE" sz="2000" b="1" dirty="0" smtClean="0"/>
          </a:p>
          <a:p>
            <a:pPr algn="l"/>
            <a:r>
              <a:rPr lang="en-IE" sz="2000" b="1" dirty="0" smtClean="0"/>
              <a:t>Department Computing Maths and Physics</a:t>
            </a:r>
          </a:p>
          <a:p>
            <a:pPr algn="l"/>
            <a:r>
              <a:rPr lang="en-IE" sz="2000" b="1" dirty="0" smtClean="0"/>
              <a:t>Waterford Institute of Technology</a:t>
            </a:r>
          </a:p>
          <a:p>
            <a:pPr algn="l"/>
            <a:r>
              <a:rPr lang="en-IE" sz="2000" b="1" dirty="0" smtClean="0">
                <a:hlinkClick r:id="rId4"/>
              </a:rPr>
              <a:t>www.wit.ie</a:t>
            </a:r>
            <a:endParaRPr lang="en-IE" sz="2000" b="1" dirty="0" smtClean="0"/>
          </a:p>
          <a:p>
            <a:pPr algn="l"/>
            <a:r>
              <a:rPr lang="en-IE" sz="2000" b="1" dirty="0" smtClean="0">
                <a:hlinkClick r:id="rId5" action="ppaction://hlinkfile"/>
              </a:rPr>
              <a:t>moodle.wit.ie</a:t>
            </a:r>
            <a:endParaRPr lang="en-IE" sz="2000" b="1" dirty="0" smtClean="0"/>
          </a:p>
          <a:p>
            <a:pPr algn="l"/>
            <a:endParaRPr lang="en-IE" sz="2000" b="1" dirty="0" smtClean="0"/>
          </a:p>
          <a:p>
            <a:pPr algn="l"/>
            <a:endParaRPr lang="en-IE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1D74-1927-4763-A340-128F704B08A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6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Problems Addressed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dirty="0"/>
              <a:t>Process efficiency and cost reduction</a:t>
            </a:r>
          </a:p>
          <a:p>
            <a:r>
              <a:rPr lang="en-US" dirty="0" smtClean="0"/>
              <a:t>Brand </a:t>
            </a:r>
            <a:r>
              <a:rPr lang="en-US" dirty="0"/>
              <a:t>management</a:t>
            </a:r>
          </a:p>
          <a:p>
            <a:r>
              <a:rPr lang="en-US" dirty="0" smtClean="0"/>
              <a:t>Revenue </a:t>
            </a:r>
            <a:r>
              <a:rPr lang="en-US" dirty="0"/>
              <a:t>maximization, </a:t>
            </a:r>
            <a:r>
              <a:rPr lang="en-US" dirty="0" smtClean="0"/>
              <a:t>cross-selling/up-selling</a:t>
            </a:r>
            <a:endParaRPr lang="en-US" dirty="0"/>
          </a:p>
          <a:p>
            <a:r>
              <a:rPr lang="en-US" dirty="0" smtClean="0"/>
              <a:t>Enhanced </a:t>
            </a:r>
            <a:r>
              <a:rPr lang="en-US" dirty="0"/>
              <a:t>customer experience</a:t>
            </a:r>
          </a:p>
          <a:p>
            <a:r>
              <a:rPr lang="en-US" dirty="0" smtClean="0"/>
              <a:t>Churn </a:t>
            </a:r>
            <a:r>
              <a:rPr lang="en-US" dirty="0"/>
              <a:t>identification, customer recruiting</a:t>
            </a:r>
          </a:p>
          <a:p>
            <a:r>
              <a:rPr lang="en-US" dirty="0" smtClean="0"/>
              <a:t>Improved </a:t>
            </a:r>
            <a:r>
              <a:rPr lang="en-US" dirty="0"/>
              <a:t>customer service</a:t>
            </a:r>
          </a:p>
          <a:p>
            <a:r>
              <a:rPr lang="en-US" dirty="0" smtClean="0"/>
              <a:t>Identifying </a:t>
            </a:r>
            <a:r>
              <a:rPr lang="en-US" dirty="0"/>
              <a:t>new products and market opportunities</a:t>
            </a:r>
          </a:p>
          <a:p>
            <a:r>
              <a:rPr lang="en-US" dirty="0" smtClean="0"/>
              <a:t>Risk </a:t>
            </a:r>
            <a:r>
              <a:rPr lang="en-US" dirty="0"/>
              <a:t>management</a:t>
            </a:r>
          </a:p>
          <a:p>
            <a:r>
              <a:rPr lang="en-US" dirty="0" smtClean="0"/>
              <a:t>Regulatory </a:t>
            </a:r>
            <a:r>
              <a:rPr lang="en-US" dirty="0"/>
              <a:t>compliance</a:t>
            </a:r>
          </a:p>
          <a:p>
            <a:r>
              <a:rPr lang="en-US" dirty="0" smtClean="0"/>
              <a:t>Enhanced </a:t>
            </a:r>
            <a:r>
              <a:rPr lang="en-US" dirty="0"/>
              <a:t>security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Hadoop …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Pig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Flume</a:t>
            </a:r>
          </a:p>
          <a:p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err="1" smtClean="0"/>
              <a:t>Ambari</a:t>
            </a:r>
            <a:endParaRPr lang="en-US" dirty="0" smtClean="0"/>
          </a:p>
          <a:p>
            <a:r>
              <a:rPr lang="en-US" dirty="0" smtClean="0"/>
              <a:t>Avro</a:t>
            </a:r>
          </a:p>
          <a:p>
            <a:r>
              <a:rPr lang="en-US" dirty="0" smtClean="0"/>
              <a:t>Mahout, </a:t>
            </a:r>
            <a:r>
              <a:rPr lang="en-US" dirty="0" err="1" smtClean="0"/>
              <a:t>Sqoop</a:t>
            </a:r>
            <a:r>
              <a:rPr lang="en-US" dirty="0" smtClean="0"/>
              <a:t>, </a:t>
            </a:r>
            <a:r>
              <a:rPr lang="en-US" dirty="0" err="1" smtClean="0"/>
              <a:t>Hcatalog</a:t>
            </a:r>
            <a:r>
              <a:rPr lang="en-US" dirty="0" smtClean="0"/>
              <a:t>, ….</a:t>
            </a:r>
            <a:endParaRPr lang="en-US" dirty="0"/>
          </a:p>
        </p:txBody>
      </p:sp>
      <p:pic>
        <p:nvPicPr>
          <p:cNvPr id="1026" name="Picture 2" descr="http://www.cardinalpath.com/cpwp/wp-content/uploads/hadoop-320x2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89596"/>
            <a:ext cx="233679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learncomputer.com/wp-content/uploads/2012/10/hive-logo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85" y="3962400"/>
            <a:ext cx="1774115" cy="15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mmunity.compuwareapm.com/community/download/attachments/25789254/mapreduce-logo.jpg?api=v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34834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MapReduce</a:t>
            </a:r>
            <a:r>
              <a:rPr lang="en-US" sz="2800" dirty="0" smtClean="0"/>
              <a:t> </a:t>
            </a:r>
            <a:r>
              <a:rPr lang="en-US" sz="2800" dirty="0"/>
              <a:t>distributes the processing of </a:t>
            </a:r>
            <a:r>
              <a:rPr lang="en-US" sz="2800" dirty="0" smtClean="0"/>
              <a:t>very large </a:t>
            </a:r>
            <a:r>
              <a:rPr lang="en-US" sz="2800" dirty="0"/>
              <a:t>multi-structured data files across a large cluster of </a:t>
            </a:r>
            <a:r>
              <a:rPr lang="en-US" sz="2800" dirty="0" smtClean="0"/>
              <a:t>ordinary machines/processors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Goal - achieving high performance with “simple” computers</a:t>
            </a:r>
            <a:endParaRPr lang="en-US" sz="2800" dirty="0" smtClean="0"/>
          </a:p>
          <a:p>
            <a:r>
              <a:rPr lang="en-US" sz="2800" dirty="0" smtClean="0"/>
              <a:t>Developed and popularized by Google</a:t>
            </a:r>
          </a:p>
          <a:p>
            <a:r>
              <a:rPr lang="en-US" sz="2800" dirty="0" smtClean="0"/>
              <a:t>Good at </a:t>
            </a:r>
            <a:r>
              <a:rPr lang="en-US" sz="2800" dirty="0"/>
              <a:t>processing and analyzing large volumes of </a:t>
            </a:r>
            <a:r>
              <a:rPr lang="en-US" sz="2800" dirty="0" smtClean="0"/>
              <a:t>multi-structured data in a timely manner</a:t>
            </a:r>
          </a:p>
          <a:p>
            <a:r>
              <a:rPr lang="en-US" sz="2800" dirty="0" smtClean="0"/>
              <a:t>Example tasks: indexing the Web for </a:t>
            </a:r>
            <a:r>
              <a:rPr lang="en-US" sz="2800" dirty="0" err="1" smtClean="0"/>
              <a:t>seearch</a:t>
            </a:r>
            <a:r>
              <a:rPr lang="en-US" sz="2800" dirty="0" smtClean="0"/>
              <a:t>, </a:t>
            </a:r>
            <a:r>
              <a:rPr lang="en-US" sz="2800" dirty="0"/>
              <a:t>graph analysis, </a:t>
            </a:r>
            <a:r>
              <a:rPr lang="en-US" sz="2800" dirty="0" smtClean="0"/>
              <a:t>text analysis</a:t>
            </a:r>
            <a:r>
              <a:rPr lang="en-US" sz="2800" dirty="0"/>
              <a:t>, </a:t>
            </a:r>
            <a:r>
              <a:rPr lang="en-US" sz="2800" dirty="0" smtClean="0"/>
              <a:t>machine </a:t>
            </a:r>
            <a:r>
              <a:rPr lang="en-US" sz="2800" dirty="0"/>
              <a:t>learning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pic>
        <p:nvPicPr>
          <p:cNvPr id="4" name="Picture 6" descr="https://community.compuwareapm.com/community/download/attachments/25789254/mapreduce-logo.jpg?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3352800" cy="10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Hadoop is an open source framework for </a:t>
            </a:r>
            <a:r>
              <a:rPr lang="en-US" sz="2800" dirty="0" smtClean="0"/>
              <a:t>storing </a:t>
            </a:r>
            <a:r>
              <a:rPr lang="en-US" sz="2800" dirty="0"/>
              <a:t>and analyzing </a:t>
            </a:r>
            <a:r>
              <a:rPr lang="en-US" sz="2800" dirty="0" smtClean="0"/>
              <a:t>massive amounts </a:t>
            </a:r>
            <a:r>
              <a:rPr lang="en-US" sz="2800" dirty="0"/>
              <a:t>of distributed, unstructured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Originally created by Doug Cutting at Yahoo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Hadoop </a:t>
            </a:r>
            <a:r>
              <a:rPr lang="en-US" sz="2800" dirty="0"/>
              <a:t>clusters run on </a:t>
            </a:r>
            <a:r>
              <a:rPr lang="en-US" sz="2800" dirty="0" smtClean="0"/>
              <a:t>inexpensive commodity </a:t>
            </a:r>
            <a:r>
              <a:rPr lang="en-US" sz="2800" dirty="0"/>
              <a:t>hardware so projects can scale-out </a:t>
            </a:r>
            <a:r>
              <a:rPr lang="en-US" sz="2800" dirty="0" smtClean="0"/>
              <a:t>inexpensively</a:t>
            </a:r>
          </a:p>
          <a:p>
            <a:r>
              <a:rPr lang="en-US" sz="2800" dirty="0" smtClean="0"/>
              <a:t>Hadoop is now part of </a:t>
            </a:r>
            <a:r>
              <a:rPr lang="en-US" sz="2800" dirty="0"/>
              <a:t>Apache Software </a:t>
            </a:r>
            <a:r>
              <a:rPr lang="en-US" sz="2800" dirty="0" smtClean="0"/>
              <a:t>Foundation</a:t>
            </a:r>
          </a:p>
          <a:p>
            <a:r>
              <a:rPr lang="en-US" sz="2800" dirty="0" smtClean="0"/>
              <a:t>Open source - </a:t>
            </a:r>
            <a:r>
              <a:rPr lang="en-US" sz="2800" dirty="0"/>
              <a:t>hundreds of </a:t>
            </a:r>
            <a:r>
              <a:rPr lang="en-US" sz="2800" dirty="0" smtClean="0"/>
              <a:t>contributors continuously improve </a:t>
            </a:r>
            <a:r>
              <a:rPr lang="en-US" sz="2800" dirty="0"/>
              <a:t>the core </a:t>
            </a:r>
            <a:r>
              <a:rPr lang="en-US" sz="2800" dirty="0" smtClean="0"/>
              <a:t>technology</a:t>
            </a:r>
          </a:p>
          <a:p>
            <a:r>
              <a:rPr lang="en-US" sz="2800" dirty="0" err="1">
                <a:solidFill>
                  <a:srgbClr val="F85E08"/>
                </a:solidFill>
              </a:rPr>
              <a:t>MapReduce</a:t>
            </a:r>
            <a:r>
              <a:rPr lang="en-US" sz="2800" dirty="0">
                <a:solidFill>
                  <a:srgbClr val="F85E08"/>
                </a:solidFill>
              </a:rPr>
              <a:t> + Hadoop = Big Data core </a:t>
            </a:r>
            <a:r>
              <a:rPr lang="en-US" sz="2800" dirty="0" smtClean="0">
                <a:solidFill>
                  <a:srgbClr val="F85E08"/>
                </a:solidFill>
              </a:rPr>
              <a:t>technology</a:t>
            </a:r>
            <a:endParaRPr lang="en-US" sz="2800" dirty="0">
              <a:solidFill>
                <a:srgbClr val="F85E08"/>
              </a:solidFill>
            </a:endParaRP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5" y="1600200"/>
            <a:ext cx="8566484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85E08"/>
                </a:solidFill>
              </a:rPr>
              <a:t>How Does Hadoop Work</a:t>
            </a:r>
            <a:r>
              <a:rPr lang="en-US" sz="2800" dirty="0" smtClean="0">
                <a:solidFill>
                  <a:srgbClr val="F85E08"/>
                </a:solidFill>
              </a:rPr>
              <a:t>?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unstructured and semi-structured </a:t>
            </a:r>
            <a:r>
              <a:rPr lang="en-US" sz="2400" dirty="0" smtClean="0"/>
              <a:t>data (e.g.,  log files, social media feeds, other data sources)</a:t>
            </a:r>
          </a:p>
          <a:p>
            <a:pPr lvl="1"/>
            <a:r>
              <a:rPr lang="en-US" sz="2400" dirty="0" smtClean="0"/>
              <a:t>Break the data up into “parts</a:t>
            </a:r>
            <a:r>
              <a:rPr lang="en-US" sz="2400" dirty="0"/>
              <a:t>,” </a:t>
            </a:r>
            <a:r>
              <a:rPr lang="en-US" sz="2400" dirty="0" smtClean="0"/>
              <a:t>which are </a:t>
            </a:r>
            <a:r>
              <a:rPr lang="en-US" sz="2400" dirty="0"/>
              <a:t>then loaded into a file system made up of multiple nodes running on </a:t>
            </a:r>
            <a:r>
              <a:rPr lang="en-US" sz="2400" dirty="0" smtClean="0"/>
              <a:t>commodity hardware using HDFS</a:t>
            </a:r>
          </a:p>
          <a:p>
            <a:pPr lvl="1"/>
            <a:r>
              <a:rPr lang="en-US" sz="2400" dirty="0"/>
              <a:t>Each “part” is replicated multiple times and loaded into the file </a:t>
            </a:r>
            <a:r>
              <a:rPr lang="en-US" sz="2400" dirty="0" smtClean="0"/>
              <a:t>system for replication and failsafe processing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node </a:t>
            </a:r>
            <a:r>
              <a:rPr lang="en-US" sz="2400" dirty="0"/>
              <a:t>acts as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85E08"/>
                </a:solidFill>
              </a:rPr>
              <a:t>Facilitator</a:t>
            </a:r>
            <a:r>
              <a:rPr lang="en-US" sz="2400" dirty="0" smtClean="0"/>
              <a:t> and another as </a:t>
            </a:r>
            <a:r>
              <a:rPr lang="en-US" sz="2400" dirty="0" smtClean="0">
                <a:solidFill>
                  <a:srgbClr val="F85E08"/>
                </a:solidFill>
              </a:rPr>
              <a:t>Job Tracker </a:t>
            </a:r>
            <a:endParaRPr lang="en-US" sz="24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/>
              <a:t>Jobs are distributed to the clients, and once completed the results are collected and aggregated using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the impact of Big Data on DW?</a:t>
            </a:r>
          </a:p>
          <a:p>
            <a:pPr lvl="1"/>
            <a:r>
              <a:rPr lang="en-US" sz="2400" dirty="0" smtClean="0"/>
              <a:t>Big Data and RDBMS do not go nicely together</a:t>
            </a:r>
          </a:p>
          <a:p>
            <a:pPr lvl="1"/>
            <a:r>
              <a:rPr lang="en-US" sz="2400" dirty="0" smtClean="0"/>
              <a:t>Will Hadoop replace data warehousing/RDBMS?</a:t>
            </a:r>
          </a:p>
          <a:p>
            <a:r>
              <a:rPr lang="en-US" sz="3200" dirty="0" smtClean="0"/>
              <a:t>Use Cases for Hadoop</a:t>
            </a:r>
          </a:p>
          <a:p>
            <a:pPr lvl="1"/>
            <a:r>
              <a:rPr lang="en-US" sz="2400" dirty="0"/>
              <a:t>Hadoop as the repository and </a:t>
            </a:r>
            <a:r>
              <a:rPr lang="en-US" sz="2400" dirty="0" smtClean="0"/>
              <a:t>refinery</a:t>
            </a:r>
          </a:p>
          <a:p>
            <a:pPr lvl="1"/>
            <a:r>
              <a:rPr lang="en-US" sz="2400" dirty="0"/>
              <a:t>Hadoop as the </a:t>
            </a:r>
            <a:r>
              <a:rPr lang="en-US" sz="2400" dirty="0" smtClean="0"/>
              <a:t>active archive</a:t>
            </a:r>
          </a:p>
          <a:p>
            <a:r>
              <a:rPr lang="en-US" sz="3200" dirty="0"/>
              <a:t>Use Cases for Data Warehousing</a:t>
            </a:r>
          </a:p>
          <a:p>
            <a:pPr lvl="1"/>
            <a:r>
              <a:rPr lang="en-US" sz="2400" dirty="0"/>
              <a:t>Data warehouse </a:t>
            </a:r>
            <a:r>
              <a:rPr lang="en-US" sz="2400" dirty="0" smtClean="0"/>
              <a:t>performance</a:t>
            </a:r>
          </a:p>
          <a:p>
            <a:pPr lvl="1"/>
            <a:r>
              <a:rPr lang="en-US" sz="2400" dirty="0"/>
              <a:t>Integrating data that provides business </a:t>
            </a:r>
            <a:r>
              <a:rPr lang="en-US" sz="2400" dirty="0" smtClean="0"/>
              <a:t>value</a:t>
            </a:r>
          </a:p>
          <a:p>
            <a:pPr lvl="1"/>
            <a:r>
              <a:rPr lang="en-US" sz="2400" dirty="0"/>
              <a:t>Interactive BI tools</a:t>
            </a:r>
          </a:p>
        </p:txBody>
      </p:sp>
    </p:spTree>
    <p:extLst>
      <p:ext uri="{BB962C8B-B14F-4D97-AF65-F5344CB8AC3E}">
        <p14:creationId xmlns:p14="http://schemas.microsoft.com/office/powerpoint/2010/main" val="3391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76800"/>
          </a:xfrm>
        </p:spPr>
        <p:txBody>
          <a:bodyPr>
            <a:noAutofit/>
          </a:bodyPr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for storing and archiving multi-structured </a:t>
            </a:r>
            <a:r>
              <a:rPr lang="en-US" sz="2800" dirty="0" smtClean="0"/>
              <a:t>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for filtering, transforming, and/or consolidating </a:t>
            </a:r>
            <a:r>
              <a:rPr lang="en-US" sz="2800" dirty="0" smtClean="0"/>
              <a:t>multi-structured 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to analyze large volumes of multi-structured data and </a:t>
            </a:r>
            <a:r>
              <a:rPr lang="en-US" sz="2800" dirty="0" smtClean="0"/>
              <a:t>publish the </a:t>
            </a:r>
            <a:r>
              <a:rPr lang="en-US" sz="2800" dirty="0"/>
              <a:t>analytical </a:t>
            </a:r>
            <a:r>
              <a:rPr lang="en-US" sz="2800" dirty="0" smtClean="0"/>
              <a:t>results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relational DBMS that provides </a:t>
            </a:r>
            <a:r>
              <a:rPr lang="en-US" sz="2800" dirty="0" err="1"/>
              <a:t>MapReduce</a:t>
            </a:r>
            <a:r>
              <a:rPr lang="en-US" sz="2800" dirty="0"/>
              <a:t> capabilities as an </a:t>
            </a:r>
            <a:r>
              <a:rPr lang="en-US" sz="2800" dirty="0" smtClean="0"/>
              <a:t>investigative computing platform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front-end query tool to access and analyze data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6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vendor landscape is developing </a:t>
            </a:r>
            <a:r>
              <a:rPr lang="en-US" sz="3200" dirty="0" smtClean="0"/>
              <a:t>very rapidly</a:t>
            </a:r>
          </a:p>
          <a:p>
            <a:r>
              <a:rPr lang="en-US" sz="3200" dirty="0" smtClean="0"/>
              <a:t>A representative list would include</a:t>
            </a:r>
          </a:p>
          <a:p>
            <a:pPr lvl="1"/>
            <a:r>
              <a:rPr lang="en-US" sz="2800" dirty="0" err="1" smtClean="0"/>
              <a:t>Cloudera</a:t>
            </a:r>
            <a:r>
              <a:rPr lang="en-US" sz="2800" dirty="0" smtClean="0"/>
              <a:t> - cloudera.com</a:t>
            </a:r>
          </a:p>
          <a:p>
            <a:pPr lvl="1"/>
            <a:r>
              <a:rPr lang="en-US" sz="2800" dirty="0" err="1" smtClean="0"/>
              <a:t>MapR</a:t>
            </a:r>
            <a:r>
              <a:rPr lang="en-US" sz="2800" dirty="0" smtClean="0"/>
              <a:t> – mapr.com</a:t>
            </a:r>
          </a:p>
          <a:p>
            <a:pPr lvl="1"/>
            <a:r>
              <a:rPr lang="en-US" sz="2800" dirty="0" err="1" smtClean="0"/>
              <a:t>Hortonworks</a:t>
            </a:r>
            <a:r>
              <a:rPr lang="en-US" sz="2800" dirty="0" smtClean="0"/>
              <a:t> - hortonworks.com</a:t>
            </a:r>
          </a:p>
          <a:p>
            <a:pPr lvl="1"/>
            <a:r>
              <a:rPr lang="en-US" sz="2800" dirty="0" smtClean="0"/>
              <a:t>Also, IBM (</a:t>
            </a:r>
            <a:r>
              <a:rPr lang="en-US" sz="2800" dirty="0" err="1" smtClean="0"/>
              <a:t>Netezza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/>
              <a:t>InfoSphere</a:t>
            </a:r>
            <a:r>
              <a:rPr lang="en-US" sz="2800" dirty="0" smtClean="0"/>
              <a:t>), </a:t>
            </a:r>
            <a:r>
              <a:rPr lang="en-US" sz="2800" dirty="0"/>
              <a:t>Oracle (</a:t>
            </a:r>
            <a:r>
              <a:rPr lang="en-US" sz="2800" dirty="0" err="1"/>
              <a:t>Exadata</a:t>
            </a:r>
            <a:r>
              <a:rPr lang="en-US" sz="2800" dirty="0"/>
              <a:t>, </a:t>
            </a:r>
            <a:r>
              <a:rPr lang="en-US" sz="2800" dirty="0" err="1"/>
              <a:t>Exalogic</a:t>
            </a:r>
            <a:r>
              <a:rPr lang="en-US" sz="2800" dirty="0"/>
              <a:t>), </a:t>
            </a:r>
            <a:r>
              <a:rPr lang="en-US" sz="2800" dirty="0" smtClean="0"/>
              <a:t>Microsoft, Amazon, Google, 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27075" y="3298371"/>
            <a:ext cx="1834861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85E08"/>
                </a:solidFill>
              </a:rPr>
              <a:t>Software,</a:t>
            </a:r>
          </a:p>
          <a:p>
            <a:r>
              <a:rPr lang="en-US" b="0" dirty="0" smtClean="0">
                <a:solidFill>
                  <a:srgbClr val="F85E08"/>
                </a:solidFill>
              </a:rPr>
              <a:t>Hardware,</a:t>
            </a:r>
          </a:p>
          <a:p>
            <a:r>
              <a:rPr lang="en-US" b="0" dirty="0" smtClean="0">
                <a:solidFill>
                  <a:srgbClr val="F85E08"/>
                </a:solidFill>
              </a:rPr>
              <a:t>Service, …</a:t>
            </a:r>
          </a:p>
        </p:txBody>
      </p:sp>
    </p:spTree>
    <p:extLst>
      <p:ext uri="{BB962C8B-B14F-4D97-AF65-F5344CB8AC3E}">
        <p14:creationId xmlns:p14="http://schemas.microsoft.com/office/powerpoint/2010/main" val="16962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 and Emerging Trends: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Learn what Big Data is and how it is changing the world of analytics</a:t>
            </a:r>
          </a:p>
          <a:p>
            <a:r>
              <a:rPr lang="en-US" sz="2400" dirty="0" smtClean="0"/>
              <a:t>Understand the motivation for and business drivers of Big Data analytics</a:t>
            </a:r>
          </a:p>
          <a:p>
            <a:r>
              <a:rPr lang="en-US" sz="2400" dirty="0" smtClean="0"/>
              <a:t>Become familiar with the wide range of enabling technologies for Big Data analytics</a:t>
            </a:r>
          </a:p>
          <a:p>
            <a:pPr marL="0" indent="0"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Big Data means different things to people with different backgrounds and interests </a:t>
            </a:r>
            <a:endParaRPr lang="en-US" sz="2800" dirty="0" smtClean="0"/>
          </a:p>
          <a:p>
            <a:r>
              <a:rPr lang="en-US" sz="2800" dirty="0"/>
              <a:t>Traditionally, </a:t>
            </a:r>
            <a:r>
              <a:rPr lang="en-US" sz="2800" dirty="0" smtClean="0"/>
              <a:t>“</a:t>
            </a:r>
            <a:r>
              <a:rPr lang="en-US" sz="2800" dirty="0"/>
              <a:t>Big Data” </a:t>
            </a:r>
            <a:r>
              <a:rPr lang="en-US" sz="2800" dirty="0" smtClean="0"/>
              <a:t>= massive </a:t>
            </a:r>
            <a:r>
              <a:rPr lang="en-US" sz="2800" dirty="0"/>
              <a:t>volumes of data </a:t>
            </a:r>
            <a:endParaRPr lang="en-US" sz="2800" dirty="0" smtClean="0"/>
          </a:p>
          <a:p>
            <a:pPr lvl="1"/>
            <a:r>
              <a:rPr lang="en-US" sz="2400" dirty="0" smtClean="0"/>
              <a:t>E.g., volume of data at NASA, Google, …</a:t>
            </a:r>
          </a:p>
          <a:p>
            <a:r>
              <a:rPr lang="en-US" sz="2800" dirty="0"/>
              <a:t>Where does the Big Data come from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Everywhere! Web </a:t>
            </a:r>
            <a:r>
              <a:rPr lang="en-US" sz="2400" dirty="0"/>
              <a:t>logs, RFID, GPS systems, sensor networks, social </a:t>
            </a:r>
            <a:r>
              <a:rPr lang="en-US" sz="2400" dirty="0" smtClean="0"/>
              <a:t>networks, Internet-based </a:t>
            </a:r>
            <a:r>
              <a:rPr lang="en-US" sz="2400" dirty="0"/>
              <a:t>text documents, Internet search indexes, detail call records, astronomy, atmospheric science, biology, genomics, nuclear physics, biochemical </a:t>
            </a:r>
            <a:r>
              <a:rPr lang="en-US" sz="2400" dirty="0" smtClean="0"/>
              <a:t>experiments, medical </a:t>
            </a:r>
            <a:r>
              <a:rPr lang="en-US" sz="2400" dirty="0"/>
              <a:t>records, scientific research, military surveillance, </a:t>
            </a:r>
            <a:r>
              <a:rPr lang="en-US" sz="2400" dirty="0" smtClean="0"/>
              <a:t>multimedia </a:t>
            </a:r>
            <a:r>
              <a:rPr lang="en-US" sz="2400" dirty="0"/>
              <a:t>archives, 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11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is a misnomer!</a:t>
            </a:r>
          </a:p>
          <a:p>
            <a:r>
              <a:rPr lang="en-US" sz="2800" dirty="0" smtClean="0"/>
              <a:t>Big Data is more than just “big”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Vs</a:t>
            </a:r>
            <a:r>
              <a:rPr lang="en-US" sz="2800" dirty="0" smtClean="0"/>
              <a:t> that define Big Data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Volume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Variety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Velocity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3200401"/>
            <a:ext cx="2702646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Boeing jet - 20 TB/hr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Facebook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- 500 TB/day.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 – 1 TB/4 min. </a:t>
            </a:r>
          </a:p>
        </p:txBody>
      </p:sp>
    </p:spTree>
    <p:extLst>
      <p:ext uri="{BB962C8B-B14F-4D97-AF65-F5344CB8AC3E}">
        <p14:creationId xmlns:p14="http://schemas.microsoft.com/office/powerpoint/2010/main" val="239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/>
              <a:t>of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by itself, regardless of the size, type, or speed, is </a:t>
            </a:r>
            <a:r>
              <a:rPr lang="en-US" sz="3200" dirty="0" smtClean="0"/>
              <a:t>worthless</a:t>
            </a:r>
          </a:p>
          <a:p>
            <a:r>
              <a:rPr lang="en-US" sz="3200" dirty="0"/>
              <a:t>Big </a:t>
            </a:r>
            <a:r>
              <a:rPr lang="en-US" sz="3200" dirty="0" smtClean="0"/>
              <a:t>Data + “big” analytics = value</a:t>
            </a:r>
          </a:p>
          <a:p>
            <a:r>
              <a:rPr lang="en-US" sz="3200" dirty="0"/>
              <a:t>With the value proposition, Big Data also brought about big </a:t>
            </a:r>
            <a:r>
              <a:rPr lang="en-US" sz="3200" dirty="0" smtClean="0"/>
              <a:t>challenges</a:t>
            </a:r>
          </a:p>
          <a:p>
            <a:pPr lvl="1"/>
            <a:r>
              <a:rPr lang="en-US" sz="2800" dirty="0" smtClean="0"/>
              <a:t>Effectively </a:t>
            </a:r>
            <a:r>
              <a:rPr lang="en-US" sz="2800" dirty="0"/>
              <a:t>and efficiently capturing, storing, and analyzing </a:t>
            </a:r>
            <a:r>
              <a:rPr lang="en-US" sz="2800" dirty="0" smtClean="0"/>
              <a:t>Big Data</a:t>
            </a:r>
          </a:p>
          <a:p>
            <a:pPr lvl="1"/>
            <a:r>
              <a:rPr lang="en-US" sz="2800" dirty="0" smtClean="0"/>
              <a:t>New breed </a:t>
            </a:r>
            <a:r>
              <a:rPr lang="en-US" sz="2800" dirty="0"/>
              <a:t>of technologies needed (developed (or </a:t>
            </a:r>
            <a:r>
              <a:rPr lang="en-US" sz="2800" dirty="0" smtClean="0"/>
              <a:t>purchased or hired or outsourced 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344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can’t process the amount of data that you want to because of the </a:t>
            </a:r>
            <a:r>
              <a:rPr lang="en-US" sz="2400" dirty="0" smtClean="0"/>
              <a:t>limitations of your </a:t>
            </a:r>
            <a:r>
              <a:rPr lang="en-US" sz="2400" dirty="0"/>
              <a:t>current </a:t>
            </a:r>
            <a:r>
              <a:rPr lang="en-US" sz="2400" dirty="0" smtClean="0"/>
              <a:t>platform.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can’t </a:t>
            </a:r>
            <a:r>
              <a:rPr lang="en-US" sz="2400" dirty="0" smtClean="0"/>
              <a:t>include new/contemporary </a:t>
            </a:r>
            <a:r>
              <a:rPr lang="en-US" sz="2400" dirty="0"/>
              <a:t>data sources (e.g., social media, RFID, Sensory, Web, GPS, textual data) </a:t>
            </a:r>
            <a:r>
              <a:rPr lang="en-US" sz="2400" dirty="0" smtClean="0"/>
              <a:t>because it </a:t>
            </a:r>
            <a:r>
              <a:rPr lang="en-US" sz="2400" dirty="0"/>
              <a:t>does not comply with the data storage </a:t>
            </a:r>
            <a:r>
              <a:rPr lang="en-US" sz="2400" dirty="0" smtClean="0"/>
              <a:t>schema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need to (or want to) integrate data as quickly as possible to be current on </a:t>
            </a:r>
            <a:r>
              <a:rPr lang="en-US" sz="2400" dirty="0" smtClean="0"/>
              <a:t>your analysis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want to work with a schema-on-demand </a:t>
            </a:r>
            <a:r>
              <a:rPr lang="en-US" sz="2400" dirty="0" smtClean="0"/>
              <a:t>data </a:t>
            </a:r>
            <a:r>
              <a:rPr lang="en-US" sz="2400" dirty="0"/>
              <a:t>storage paradigm because the </a:t>
            </a:r>
            <a:r>
              <a:rPr lang="en-US" sz="2400" dirty="0" smtClean="0"/>
              <a:t>variety of data types involved.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data is arriving so fast at your organization’s doorstep that your </a:t>
            </a:r>
            <a:r>
              <a:rPr lang="en-US" sz="2400" dirty="0" smtClean="0"/>
              <a:t>traditional analytics platform </a:t>
            </a:r>
            <a:r>
              <a:rPr lang="en-US" sz="2400" dirty="0"/>
              <a:t>cannot handle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Success Factors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clear business need (alignment with the vision and the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Strong</a:t>
            </a:r>
            <a:r>
              <a:rPr lang="en-US" dirty="0"/>
              <a:t>, committed sponsorship (executive champion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Alignment </a:t>
            </a:r>
            <a:r>
              <a:rPr lang="en-US" dirty="0"/>
              <a:t>between the business and IT </a:t>
            </a:r>
            <a:r>
              <a:rPr lang="en-US" dirty="0" smtClean="0"/>
              <a:t>strategy</a:t>
            </a:r>
          </a:p>
          <a:p>
            <a:r>
              <a:rPr lang="en-US" dirty="0"/>
              <a:t>A fact-based decision-making </a:t>
            </a:r>
            <a:r>
              <a:rPr lang="en-US" dirty="0" smtClean="0"/>
              <a:t>culture</a:t>
            </a:r>
          </a:p>
          <a:p>
            <a:r>
              <a:rPr lang="en-US" dirty="0"/>
              <a:t>A strong data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The right analytics tools</a:t>
            </a:r>
          </a:p>
          <a:p>
            <a:r>
              <a:rPr lang="en-US" dirty="0" smtClean="0"/>
              <a:t>Right people with right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 analytics</a:t>
            </a:r>
          </a:p>
          <a:p>
            <a:pPr lvl="1"/>
            <a:r>
              <a:rPr lang="en-US" dirty="0" smtClean="0"/>
              <a:t>Storing and processing the complete data set in RAM</a:t>
            </a:r>
          </a:p>
          <a:p>
            <a:r>
              <a:rPr lang="en-US" dirty="0" smtClean="0"/>
              <a:t>In-database analytics</a:t>
            </a:r>
          </a:p>
          <a:p>
            <a:pPr lvl="1"/>
            <a:r>
              <a:rPr lang="en-US" dirty="0" smtClean="0"/>
              <a:t>Placing analytic procedures close to where data is stored</a:t>
            </a:r>
          </a:p>
          <a:p>
            <a:r>
              <a:rPr lang="en-US" dirty="0" smtClean="0"/>
              <a:t>Grid computing &amp; MPP</a:t>
            </a:r>
          </a:p>
          <a:p>
            <a:pPr lvl="1"/>
            <a:r>
              <a:rPr lang="en-US" dirty="0" smtClean="0"/>
              <a:t>Use of many machines and processors in parallel (MPP- massively parallel processing)</a:t>
            </a:r>
          </a:p>
          <a:p>
            <a:r>
              <a:rPr lang="en-US" dirty="0" smtClean="0"/>
              <a:t>Appliances</a:t>
            </a:r>
          </a:p>
          <a:p>
            <a:pPr lvl="1"/>
            <a:r>
              <a:rPr lang="en-US" dirty="0" smtClean="0"/>
              <a:t>Combining hardware, software and storage in a single unit for performance and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volume</a:t>
            </a:r>
          </a:p>
          <a:p>
            <a:pPr lvl="1"/>
            <a:r>
              <a:rPr lang="en-US" dirty="0"/>
              <a:t>The ability to capture, store, and process the huge volume of </a:t>
            </a:r>
            <a:r>
              <a:rPr lang="en-US" dirty="0" smtClean="0"/>
              <a:t>data in a timely manner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/>
              <a:t>The ability to combine </a:t>
            </a:r>
            <a:r>
              <a:rPr lang="en-US" dirty="0" smtClean="0"/>
              <a:t>data quickly and at reasonable cost </a:t>
            </a:r>
          </a:p>
          <a:p>
            <a:r>
              <a:rPr lang="en-US" dirty="0" smtClean="0"/>
              <a:t>Processing capabilities</a:t>
            </a:r>
          </a:p>
          <a:p>
            <a:pPr lvl="1"/>
            <a:r>
              <a:rPr lang="en-US" dirty="0"/>
              <a:t>The ability to process the data quickly, as it is </a:t>
            </a:r>
            <a:r>
              <a:rPr lang="en-US" dirty="0" smtClean="0"/>
              <a:t>captured (i.e., stream analytics)</a:t>
            </a:r>
          </a:p>
          <a:p>
            <a:r>
              <a:rPr lang="en-US" dirty="0" smtClean="0"/>
              <a:t>Data governance (… security, privacy, access)</a:t>
            </a:r>
          </a:p>
          <a:p>
            <a:r>
              <a:rPr lang="en-US" dirty="0" smtClean="0"/>
              <a:t>Skill availability (… data scientist)</a:t>
            </a:r>
          </a:p>
          <a:p>
            <a:r>
              <a:rPr lang="en-US" dirty="0" smtClean="0"/>
              <a:t>Solution cost (ROI)</a:t>
            </a:r>
          </a:p>
        </p:txBody>
      </p:sp>
    </p:spTree>
    <p:extLst>
      <p:ext uri="{BB962C8B-B14F-4D97-AF65-F5344CB8AC3E}">
        <p14:creationId xmlns:p14="http://schemas.microsoft.com/office/powerpoint/2010/main" val="1353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7826</TotalTime>
  <Words>1054</Words>
  <Application>Microsoft Office PowerPoint</Application>
  <PresentationFormat>On-screen Show (4:3)</PresentationFormat>
  <Paragraphs>143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HDip Busines Systems Analaysis Data Analytics</vt:lpstr>
      <vt:lpstr>Big Data and Emerging Trends:</vt:lpstr>
      <vt:lpstr>Big Data -  Definition and Concepts</vt:lpstr>
      <vt:lpstr>Big Data -  Definition and Concepts</vt:lpstr>
      <vt:lpstr>Fundamentals of Big Data Analytics</vt:lpstr>
      <vt:lpstr>Big Data Considerations</vt:lpstr>
      <vt:lpstr>Critical Success Factors for  Big Data Analytics</vt:lpstr>
      <vt:lpstr>Enablers of Big Data Analytics</vt:lpstr>
      <vt:lpstr>Challenges of Big Data Analytics</vt:lpstr>
      <vt:lpstr>Business Problems Addressed by  Big Data Analytics</vt:lpstr>
      <vt:lpstr>Big Data Technologies</vt:lpstr>
      <vt:lpstr>Big Data Technologies MapReduce</vt:lpstr>
      <vt:lpstr>Big Data Technologies Hadoop</vt:lpstr>
      <vt:lpstr>Big Data Technologies Hadoop</vt:lpstr>
      <vt:lpstr>Big Data And Data Warehousing</vt:lpstr>
      <vt:lpstr>Coexistence of Hadoop and DW</vt:lpstr>
      <vt:lpstr>Big Data Vendors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Brenda Mullally</cp:lastModifiedBy>
  <cp:revision>520</cp:revision>
  <cp:lastPrinted>2000-12-01T14:01:59Z</cp:lastPrinted>
  <dcterms:created xsi:type="dcterms:W3CDTF">1998-03-18T21:58:50Z</dcterms:created>
  <dcterms:modified xsi:type="dcterms:W3CDTF">2016-02-25T10:50:58Z</dcterms:modified>
</cp:coreProperties>
</file>