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7" d="100"/>
          <a:sy n="37" d="100"/>
        </p:scale>
        <p:origin x="-130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87571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00-10:  intro 5 slides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10-15:  dataflow demo: http | file (no detail just the curl+tail)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15-18:  the stack diagram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18-30:  spring-cloud-stream slides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30-40:  spring-cloud-stream demo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40-45:  dataflow intro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45-55:  dataflow custom processor demo, add tap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55-60:  task + quick demo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60-75:  marius demo on dataflow...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http | log on CF with scaling?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Q&amp;A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Listens to data in a Stream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Decoupled from the primary Stream’s lifecycle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very short discussion on microservices, pointing to pre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4D4D4D"/>
                </a:solidFill>
              </a:rPr>
              <a:t>can adopt at any level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4D4D4D"/>
                </a:solidFill>
              </a:rPr>
              <a:t>high level: DSL via UI/Shell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4D4D4D"/>
                </a:solidFill>
              </a:rPr>
              <a:t>low level: boot programming model for spring-cloud-stream/task apps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4D4D4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4D4D4D"/>
                </a:solidFill>
              </a:rPr>
              <a:t>decomposition of Spring XD</a:t>
            </a:r>
          </a:p>
          <a:p>
            <a:pPr lvl="0">
              <a:spcBef>
                <a:spcPts val="0"/>
              </a:spcBef>
              <a:buNone/>
            </a:pPr>
            <a:endParaRPr sz="1000">
              <a:solidFill>
                <a:srgbClr val="4D4D4D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67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github.com/spring-cloud/spring-cloud-dataflow-admin-cloudfoundry" TargetMode="External"/><Relationship Id="rId5" Type="http://schemas.openxmlformats.org/officeDocument/2006/relationships/hyperlink" Target="https://github.com/spring-cloud/spring-cloud-dataflow-admin-yarn" TargetMode="External"/><Relationship Id="rId6" Type="http://schemas.openxmlformats.org/officeDocument/2006/relationships/hyperlink" Target="https://github.com/spring-cloud/spring-cloud-dataflow-admin-mesos" TargetMode="External"/><Relationship Id="rId7" Type="http://schemas.openxmlformats.org/officeDocument/2006/relationships/hyperlink" Target="https://github.com/spring-cloud/spring-cloud-dataflow-admin-kubernete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stream" TargetMode="External"/><Relationship Id="rId4" Type="http://schemas.openxmlformats.org/officeDocument/2006/relationships/hyperlink" Target="https://github.com/spring-cloud/spring-cloud-stream" TargetMode="External"/><Relationship Id="rId5" Type="http://schemas.openxmlformats.org/officeDocument/2006/relationships/hyperlink" Target="http://cloud.spring.io/spring-cloud-task" TargetMode="External"/><Relationship Id="rId6" Type="http://schemas.openxmlformats.org/officeDocument/2006/relationships/hyperlink" Target="https://github.com/spring-cloud/spring-cloud-task" TargetMode="External"/><Relationship Id="rId7" Type="http://schemas.openxmlformats.org/officeDocument/2006/relationships/hyperlink" Target="http://cloud.spring.io/spring-cloud-dataflow" TargetMode="External"/><Relationship Id="rId8" Type="http://schemas.openxmlformats.org/officeDocument/2006/relationships/hyperlink" Target="https://github.com/spring-cloud/spring-cloud-dataflow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jpe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Stream and Batch Processing in the Cloud with Data Microservices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138925"/>
            <a:ext cx="8520599" cy="11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EA7BC"/>
                </a:solidFill>
              </a:rPr>
              <a:t>Marius Bogoevici and Mark Fisher, Pivotal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Programming model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86150" y="2741700"/>
            <a:ext cx="7895999" cy="228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@EnableBinding(Processor</a:t>
            </a:r>
            <a:r>
              <a:rPr lang="en" sz="105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class)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UpperCase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5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@Transformer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inputChannel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 Processor.INPUT, </a:t>
            </a:r>
            <a:r>
              <a:rPr lang="en" sz="1050">
                <a:solidFill>
                  <a:srgbClr val="3EA7BC"/>
                </a:solidFill>
                <a:latin typeface="Consolas"/>
                <a:ea typeface="Consolas"/>
                <a:cs typeface="Consolas"/>
                <a:sym typeface="Consolas"/>
              </a:rPr>
              <a:t>outputChannel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=Processor.OUTPUT)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5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en" sz="105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(String message)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5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 message.toUpperCase();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50">
              <a:solidFill>
                <a:srgbClr val="32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4359300" y="738625"/>
            <a:ext cx="3922800" cy="19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package 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org.springframework.cloud.stream.messaging;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50">
              <a:solidFill>
                <a:srgbClr val="A71D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Processor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      String </a:t>
            </a:r>
            <a:r>
              <a:rPr lang="en" sz="105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"input"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      String </a:t>
            </a:r>
            <a:r>
              <a:rPr lang="en" sz="105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"output"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@Input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(Processor</a:t>
            </a:r>
            <a:r>
              <a:rPr lang="en" sz="105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	SubscribableChannel </a:t>
            </a:r>
            <a:r>
              <a:rPr lang="en" sz="105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5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@Output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(Processor</a:t>
            </a:r>
            <a:r>
              <a:rPr lang="en" sz="105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	MessageChannel </a:t>
            </a:r>
            <a:r>
              <a:rPr lang="en" sz="105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26" name="Shape 126"/>
          <p:cNvCxnSpPr>
            <a:endCxn id="125" idx="1"/>
          </p:cNvCxnSpPr>
          <p:nvPr/>
        </p:nvCxnSpPr>
        <p:spPr>
          <a:xfrm rot="10800000" flipH="1">
            <a:off x="1946100" y="1728625"/>
            <a:ext cx="2413200" cy="14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Event-driven model, publish subscribe semantics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75" y="1941836"/>
            <a:ext cx="2931724" cy="30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975" y="1915037"/>
            <a:ext cx="278130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491375" y="1577125"/>
            <a:ext cx="4565100" cy="53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311700" y="1044625"/>
            <a:ext cx="7772099" cy="87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Published data broadcast to all subscribers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Reduce data pipeline complexity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Fits both data streaming and event-driven microservice use cases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350" y="1977025"/>
            <a:ext cx="5522375" cy="29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Consumer groups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88450" y="107852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Borrowed from Kafka, applied across all binders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Groups of competing consumers within the pub-sub architecture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Used in scaling and partitioning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6047325" y="3030775"/>
            <a:ext cx="4732800" cy="5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Partitioning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500" y="2008300"/>
            <a:ext cx="5614700" cy="297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311700" y="1351000"/>
            <a:ext cx="5633099" cy="6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244475" y="1095325"/>
            <a:ext cx="8587800" cy="6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Required for stateful processing scenarios involving data groups (e.g. average calculation)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Outputs can specify a data partitioning strategy: SpEL, own implementation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Inputs can be bound to a specific partition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Binder SPI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1733550"/>
            <a:ext cx="8984700" cy="22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Binder Implementations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3" y="2166948"/>
            <a:ext cx="4245892" cy="181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675" y="2038350"/>
            <a:ext cx="4072250" cy="209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1659725" y="4527275"/>
            <a:ext cx="4732800" cy="5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implementations: Redis, Gemfire, … your own!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Spring Cloud Task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54825" y="789400"/>
            <a:ext cx="5587200" cy="4252500"/>
          </a:xfrm>
          <a:prstGeom prst="rect">
            <a:avLst/>
          </a:prstGeom>
          <a:solidFill>
            <a:srgbClr val="F5F5F5">
              <a:alpha val="9140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@SpringBootApplication</a:t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@EnableTask</a:t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MyApp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@Bean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MyTaskApplication </a:t>
            </a:r>
            <a:r>
              <a:rPr lang="en" sz="10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myTask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		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MyTaskApplication();</a:t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	}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0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		SpringApplication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run(MyApp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class);</a:t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	}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MyTaskApplication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CommandLineRunner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		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		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(String... </a:t>
            </a:r>
            <a:r>
              <a:rPr lang="en" sz="10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strings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Exception {</a:t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			System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println(</a:t>
            </a:r>
            <a:r>
              <a:rPr lang="en" sz="1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"Hello World"</a:t>
            </a: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		}</a:t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	}</a:t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6114025" y="1007500"/>
            <a:ext cx="2718299" cy="349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Helvetica Neue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task can be deployed, executed and removed on demand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>
              <a:spcBef>
                <a:spcPts val="0"/>
              </a:spcBef>
              <a:buClr>
                <a:srgbClr val="333333"/>
              </a:buClr>
              <a:buSzPct val="100000"/>
              <a:buFont typeface="Helvetica Neue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result of the process persists beyond the life of the task for future reporting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Spring Cloud Data Flow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Orchestration Layer for Streams and Tasks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DSL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Repositories for Stream and Task Definitions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REST API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Shell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UI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SPI for Deployment and Lifecycle Management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Load Balance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Scale Up/Down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Allocate Resources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Check Status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Flow Developer Experience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76225" y="3849675"/>
            <a:ext cx="8737800" cy="491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FF00"/>
                </a:solidFill>
              </a:rPr>
              <a:t>dataflow:&gt;</a:t>
            </a:r>
            <a:r>
              <a:rPr lang="en" b="1">
                <a:solidFill>
                  <a:srgbClr val="00FF00"/>
                </a:solidFill>
              </a:rPr>
              <a:t> </a:t>
            </a:r>
            <a:r>
              <a:rPr lang="en" b="1">
                <a:solidFill>
                  <a:srgbClr val="FFFFFF"/>
                </a:solidFill>
              </a:rPr>
              <a:t>module register --name uppercase --type processor --coordinates group:artifact:version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276225" y="4611675"/>
            <a:ext cx="8737800" cy="491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00"/>
                </a:solidFill>
              </a:rPr>
              <a:t>dataflow:&gt;</a:t>
            </a:r>
            <a:r>
              <a:rPr lang="en" b="1">
                <a:solidFill>
                  <a:srgbClr val="00FF00"/>
                </a:solidFill>
              </a:rPr>
              <a:t> </a:t>
            </a:r>
            <a:r>
              <a:rPr lang="en" b="1">
                <a:solidFill>
                  <a:srgbClr val="FFFFFF"/>
                </a:solidFill>
              </a:rPr>
              <a:t>stream create demo  --definition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                               "http --server.port=9000 | uppercase | file --directory=/tmp/devnexus"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34100" y="592950"/>
            <a:ext cx="4859699" cy="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1: Implement Spring Cloud Stream Microservice App: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34100" y="2650350"/>
            <a:ext cx="4859699" cy="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2: Build and  Install: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76225" y="3011475"/>
            <a:ext cx="8737800" cy="491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$ mvn clean install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34100" y="3488550"/>
            <a:ext cx="4859699" cy="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3: Register Module with Data Flow: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410300" y="4283949"/>
            <a:ext cx="4859699" cy="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4: Define Stream via DSL: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562700" y="937629"/>
            <a:ext cx="7895999" cy="173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@EnableBinding(Processor</a:t>
            </a: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class)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UpperCase</a:t>
            </a:r>
            <a:r>
              <a:rPr lang="en" sz="12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@Transformer</a:t>
            </a:r>
            <a:r>
              <a:rPr lang="en" sz="12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inputChannel</a:t>
            </a:r>
            <a:r>
              <a:rPr lang="en" sz="12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 Processor.INPUT, </a:t>
            </a:r>
            <a:r>
              <a:rPr lang="en" sz="1200">
                <a:solidFill>
                  <a:srgbClr val="3EA7BC"/>
                </a:solidFill>
                <a:latin typeface="Consolas"/>
                <a:ea typeface="Consolas"/>
                <a:cs typeface="Consolas"/>
                <a:sym typeface="Consolas"/>
              </a:rPr>
              <a:t>outputChannel</a:t>
            </a:r>
            <a:r>
              <a:rPr lang="en" sz="12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=Processor.OUTPUT)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en" sz="12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lang="en" sz="12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(String message)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2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 message.toUpperCase();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30500" y="1131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Wire Tap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676400"/>
            <a:ext cx="493395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733275" y="4340000"/>
            <a:ext cx="7720800" cy="6416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00"/>
                </a:solidFill>
              </a:rPr>
              <a:t>dataflow:&gt;</a:t>
            </a:r>
            <a:r>
              <a:rPr lang="en" b="1">
                <a:solidFill>
                  <a:srgbClr val="00FF00"/>
                </a:solidFill>
              </a:rPr>
              <a:t> </a:t>
            </a:r>
            <a:r>
              <a:rPr lang="en" b="1">
                <a:solidFill>
                  <a:srgbClr val="FFFFFF"/>
                </a:solidFill>
              </a:rPr>
              <a:t>stream create tap  --definition ":demo.http &gt; counter --store=redis"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733425" y="834800"/>
            <a:ext cx="7720800" cy="6416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00"/>
                </a:solidFill>
              </a:rPr>
              <a:t>dataflow:&gt;</a:t>
            </a:r>
            <a:r>
              <a:rPr lang="en" b="1">
                <a:solidFill>
                  <a:srgbClr val="00FF00"/>
                </a:solidFill>
              </a:rPr>
              <a:t> </a:t>
            </a:r>
            <a:r>
              <a:rPr lang="en" b="1">
                <a:solidFill>
                  <a:srgbClr val="FFFFFF"/>
                </a:solidFill>
              </a:rPr>
              <a:t>stream create demo  --definition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                               "http --server.port=9000 | uppercase | file --directory=/tmp/devnexus"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Use Cases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Predictive maintenance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Fraud detection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QoS measurement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Log analysis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High throughput/low latency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Growing quantities of data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Immediate response is required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Grouping and ordering of data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Partitioning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Windowing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24975" y="216425"/>
            <a:ext cx="87833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 b="1"/>
              <a:t>Stream</a:t>
            </a:r>
            <a:r>
              <a:rPr lang="en" sz="2200"/>
              <a:t> </a:t>
            </a:r>
            <a:r>
              <a:rPr lang="en" sz="2200">
                <a:solidFill>
                  <a:srgbClr val="999999"/>
                </a:solidFill>
              </a:rPr>
              <a:t>and Batch</a:t>
            </a:r>
            <a:r>
              <a:rPr lang="en" sz="2200"/>
              <a:t> </a:t>
            </a:r>
            <a:r>
              <a:rPr lang="en" sz="2200" b="1"/>
              <a:t>Processing</a:t>
            </a:r>
            <a:r>
              <a:rPr lang="en" sz="2200"/>
              <a:t> </a:t>
            </a:r>
            <a:r>
              <a:rPr lang="en" sz="2200">
                <a:solidFill>
                  <a:srgbClr val="999999"/>
                </a:solidFill>
              </a:rPr>
              <a:t>in the Cloud with Data Microservices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Launching Tasks via Data Flow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25600" y="1339200"/>
            <a:ext cx="8706599" cy="30839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00"/>
                </a:solidFill>
              </a:rPr>
              <a:t>dataflow:&gt;</a:t>
            </a:r>
            <a:r>
              <a:rPr lang="en" b="1">
                <a:solidFill>
                  <a:srgbClr val="00FF00"/>
                </a:solidFill>
              </a:rPr>
              <a:t> </a:t>
            </a:r>
            <a:r>
              <a:rPr lang="en" b="1">
                <a:solidFill>
                  <a:srgbClr val="FFFFFF"/>
                </a:solidFill>
              </a:rPr>
              <a:t>task create task1 --definition timestamp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FFFF00"/>
                </a:solidFill>
              </a:rPr>
              <a:t>dataflow:&gt;</a:t>
            </a:r>
            <a:r>
              <a:rPr lang="en" b="1">
                <a:solidFill>
                  <a:srgbClr val="00FF00"/>
                </a:solidFill>
              </a:rPr>
              <a:t> </a:t>
            </a:r>
            <a:r>
              <a:rPr lang="en" b="1">
                <a:solidFill>
                  <a:srgbClr val="FFFFFF"/>
                </a:solidFill>
              </a:rPr>
              <a:t>task launch task1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00"/>
                </a:solidFill>
              </a:rPr>
              <a:t>dataflow:&gt;</a:t>
            </a:r>
            <a:r>
              <a:rPr lang="en" b="1">
                <a:solidFill>
                  <a:srgbClr val="00FF00"/>
                </a:solidFill>
              </a:rPr>
              <a:t> </a:t>
            </a:r>
            <a:r>
              <a:rPr lang="en" b="1">
                <a:solidFill>
                  <a:srgbClr val="FFFFFF"/>
                </a:solidFill>
              </a:rPr>
              <a:t>task execution list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</a:endParaRP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1025"/>
            <a:ext cx="8409000" cy="16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450" y="38150"/>
            <a:ext cx="3518175" cy="378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107475" y="3593700"/>
            <a:ext cx="8826900" cy="131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u="sng">
                <a:solidFill>
                  <a:schemeClr val="accent5"/>
                </a:solidFill>
                <a:hlinkClick r:id="rId4"/>
              </a:rPr>
              <a:t>https://github.com/spring-cloud/spring-cloud-dataflow-admin-cloudfoundry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u="sng">
                <a:solidFill>
                  <a:schemeClr val="accent5"/>
                </a:solidFill>
                <a:hlinkClick r:id="rId5"/>
              </a:rPr>
              <a:t>https://github.com/spring-cloud/spring-cloud-dataflow-admin-yarn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u="sng">
                <a:solidFill>
                  <a:schemeClr val="accent5"/>
                </a:solidFill>
                <a:hlinkClick r:id="rId6"/>
              </a:rPr>
              <a:t>https://github.com/spring-cloud/spring-cloud-dataflow-admin-mesos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u="sng">
                <a:solidFill>
                  <a:schemeClr val="accent5"/>
                </a:solidFill>
                <a:hlinkClick r:id="rId7"/>
              </a:rPr>
              <a:t>https://github.com/spring-cloud/spring-cloud-dataflow-admin-kubernetes</a:t>
            </a: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chemeClr val="accent5"/>
              </a:solidFill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257900" y="166075"/>
            <a:ext cx="3080100" cy="5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Deployer SPI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44275" y="996850"/>
            <a:ext cx="4682100" cy="237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deploy Spring Cloud Stream apps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deploy Spring Cloud Task apps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in both cases, pass Spring Boot Configuration Properties in an appropriate way for the target platform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support for checking status of individual apps as well as app group (e.g. stream)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Links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http://cloud.spring.io/spring-cloud-stream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https://github.com/spring-cloud/spring-cloud-stream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http://cloud.spring.io/spring-cloud-task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https://github.com/spring-cloud/spring-cloud-task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u="sng">
                <a:solidFill>
                  <a:schemeClr val="hlink"/>
                </a:solidFill>
                <a:hlinkClick r:id="rId7"/>
              </a:rPr>
              <a:t>http://cloud.spring.io/spring-cloud-dataflow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u="sng">
                <a:solidFill>
                  <a:schemeClr val="hlink"/>
                </a:solidFill>
                <a:hlinkClick r:id="rId8"/>
              </a:rPr>
              <a:t>https://github.com/spring-cloud/spring-cloud-dataflow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dunn\Documents\Pivotal Corporate\presentation\New Approach to Big Data\assets\Strata-Data-w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6462"/>
            <a:ext cx="9167237" cy="51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46036" y="1487156"/>
            <a:ext cx="3965191" cy="1975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Open.</a:t>
            </a:r>
          </a:p>
          <a:p>
            <a:r>
              <a:rPr lang="en-US" sz="400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Agile.</a:t>
            </a:r>
          </a:p>
          <a:p>
            <a:r>
              <a:rPr lang="en-US" sz="400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Cloud-Ready.</a:t>
            </a:r>
          </a:p>
        </p:txBody>
      </p:sp>
      <p:pic>
        <p:nvPicPr>
          <p:cNvPr id="11" name="Picture 2" descr="C:\Users\sdunn\Documents\Pivotal Corporate\presentation\Misc Assets\pivota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3" y="1"/>
            <a:ext cx="2045956" cy="8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73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24975" y="216425"/>
            <a:ext cx="87833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999999"/>
                </a:solidFill>
              </a:rPr>
              <a:t>Stream and </a:t>
            </a:r>
            <a:r>
              <a:rPr lang="en" sz="2200" b="1"/>
              <a:t>Batch</a:t>
            </a:r>
            <a:r>
              <a:rPr lang="en" sz="2200"/>
              <a:t> </a:t>
            </a:r>
            <a:r>
              <a:rPr lang="en" sz="2200" b="1"/>
              <a:t>Processing</a:t>
            </a:r>
            <a:r>
              <a:rPr lang="en" sz="2200">
                <a:solidFill>
                  <a:srgbClr val="B7B7B7"/>
                </a:solidFill>
              </a:rPr>
              <a:t> </a:t>
            </a:r>
            <a:r>
              <a:rPr lang="en" sz="2200">
                <a:solidFill>
                  <a:srgbClr val="999999"/>
                </a:solidFill>
              </a:rPr>
              <a:t>in the Cloud with Data Microservices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Use Cases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ETL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Account Reconciliation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Machine Learning (e.g. model updates)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Periodic activities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Finite datasets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Retry, Skip, Stop, Restart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Dynamic resource allocation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Increasing demand for the realm of batch processing use-cases to move to real-time (“aka Stream Processing”)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Huge quantities of data to be analyzed efficiently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Scaling requirements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Massive storage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Massive computing power (memory/CPU)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Massive scalability, from a few machines to data center level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Reliance on platform’s resource management abilities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public and private cloud: AWS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cluster managers: Apache YARN, Apache Mesos, Kubernetes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full application platforms: Cloud Foundry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24975" y="216425"/>
            <a:ext cx="87833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solidFill>
                  <a:srgbClr val="999999"/>
                </a:solidFill>
              </a:rPr>
              <a:t>Stream and Batch Processing</a:t>
            </a:r>
            <a:r>
              <a:rPr lang="en" sz="2200">
                <a:solidFill>
                  <a:srgbClr val="B7B7B7"/>
                </a:solidFill>
              </a:rPr>
              <a:t> </a:t>
            </a:r>
            <a:r>
              <a:rPr lang="en" sz="2200" b="1">
                <a:solidFill>
                  <a:srgbClr val="000000"/>
                </a:solidFill>
              </a:rPr>
              <a:t>in the Cloud</a:t>
            </a:r>
            <a:r>
              <a:rPr lang="en" sz="2200">
                <a:solidFill>
                  <a:srgbClr val="999999"/>
                </a:solidFill>
              </a:rPr>
              <a:t> with Data Microservices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Microservice pattern applied to data processing applications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Typical benefits: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scalability, isolation, agility, continuous deployment, operational control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Tuning process-specific resources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Instance count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Memory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CPU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Event-driven 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24975" y="216425"/>
            <a:ext cx="8783399" cy="5726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solidFill>
                  <a:srgbClr val="999999"/>
                </a:solidFill>
              </a:rPr>
              <a:t>Stream and Batch Processing</a:t>
            </a:r>
            <a:r>
              <a:rPr lang="en" sz="2200">
                <a:solidFill>
                  <a:srgbClr val="B7B7B7"/>
                </a:solidFill>
              </a:rPr>
              <a:t> </a:t>
            </a:r>
            <a:r>
              <a:rPr lang="en" sz="2200">
                <a:solidFill>
                  <a:srgbClr val="999999"/>
                </a:solidFill>
              </a:rPr>
              <a:t>in the Cloud with </a:t>
            </a:r>
            <a:r>
              <a:rPr lang="en" sz="2200" b="1">
                <a:solidFill>
                  <a:srgbClr val="000000"/>
                </a:solidFill>
              </a:rPr>
              <a:t>Data Microservices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990675"/>
            <a:ext cx="8520599" cy="646499"/>
          </a:xfrm>
          <a:prstGeom prst="rect">
            <a:avLst/>
          </a:prstGeom>
          <a:solidFill>
            <a:srgbClr val="000000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dataflow:&gt;</a:t>
            </a:r>
            <a:r>
              <a:rPr lang="en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stream create demo --definition “http | file”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231725" y="3682775"/>
            <a:ext cx="4404599" cy="436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Spring Cloud Stream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764075" y="3682775"/>
            <a:ext cx="4126199" cy="436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Spring Cloud Task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31725" y="2859700"/>
            <a:ext cx="4404599" cy="633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Spring Cloud Stream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/>
              <a:t>Modules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764075" y="2859700"/>
            <a:ext cx="4126199" cy="633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Spring Cloud Task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/>
              <a:t>Modules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31725" y="2066200"/>
            <a:ext cx="8658599" cy="572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Spring Cloud Data Flow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31725" y="1244375"/>
            <a:ext cx="1648199" cy="633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Local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/>
              <a:t>Data Flow Server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984325" y="1244375"/>
            <a:ext cx="1648199" cy="633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Cloud Foundry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/>
              <a:t>Data Flow Server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736925" y="1244375"/>
            <a:ext cx="1648199" cy="633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Apache Yarn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/>
              <a:t>Data Flow Server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489525" y="1244375"/>
            <a:ext cx="1648199" cy="633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Apache Mesos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/>
              <a:t>Data Flow Server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7242125" y="1244375"/>
            <a:ext cx="1648199" cy="633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Kubernetes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/>
              <a:t>Data Flow Server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212925" y="4292375"/>
            <a:ext cx="2818499" cy="436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Spring Boot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31725" y="4292375"/>
            <a:ext cx="2827800" cy="436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Spring Integration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184825" y="4292375"/>
            <a:ext cx="2705399" cy="436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Spring Batch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31725" y="437675"/>
            <a:ext cx="2903999" cy="633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Data Flow Shell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022925" y="437675"/>
            <a:ext cx="2867399" cy="633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Data Flow UI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325925" y="437675"/>
            <a:ext cx="2492399" cy="633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REST client, CURL, etc.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Spring Cloud Stream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Event-driven microservice framework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Built on Spring stack: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Spring Boot: full-stack standalone apps, configuration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Spring Integration: messaging primitives and enterprise integration patterns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Simplify access to middleware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Common abstractions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Middleware binding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Consumer groups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Partitioning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Pluggable Binder API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Spring Cloud Stream in a nutshell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328" y="1128225"/>
            <a:ext cx="4475375" cy="37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6910050" y="1774750"/>
            <a:ext cx="4732800" cy="5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Microsoft Macintosh PowerPoint</Application>
  <PresentationFormat>On-screen Show (16:9)</PresentationFormat>
  <Paragraphs>202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Helvetica Neue</vt:lpstr>
      <vt:lpstr>simple-light-2</vt:lpstr>
      <vt:lpstr>Stream and Batch Processing in the Cloud with Data Microservices</vt:lpstr>
      <vt:lpstr>Stream and Batch Processing in the Cloud with Data Microservices </vt:lpstr>
      <vt:lpstr>Stream and Batch Processing in the Cloud with Data Microservices </vt:lpstr>
      <vt:lpstr>Stream and Batch Processing in the Cloud with Data Microservices </vt:lpstr>
      <vt:lpstr>Stream and Batch Processing in the Cloud with Data Microservices </vt:lpstr>
      <vt:lpstr>Demo</vt:lpstr>
      <vt:lpstr>PowerPoint Presentation</vt:lpstr>
      <vt:lpstr>Spring Cloud Stream</vt:lpstr>
      <vt:lpstr>Spring Cloud Stream in a nutshell</vt:lpstr>
      <vt:lpstr>Programming model</vt:lpstr>
      <vt:lpstr>Event-driven model, publish subscribe semantics</vt:lpstr>
      <vt:lpstr>Consumer groups</vt:lpstr>
      <vt:lpstr>Partitioning</vt:lpstr>
      <vt:lpstr>Binder SPI</vt:lpstr>
      <vt:lpstr>Binder Implementations</vt:lpstr>
      <vt:lpstr>Spring Cloud Task</vt:lpstr>
      <vt:lpstr>Spring Cloud Data Flow</vt:lpstr>
      <vt:lpstr>Data Flow Developer Experience</vt:lpstr>
      <vt:lpstr>Wire Tap</vt:lpstr>
      <vt:lpstr>Launching Tasks via Data Flow</vt:lpstr>
      <vt:lpstr>PowerPoint Presentation</vt:lpstr>
      <vt:lpstr>Links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and Batch Processing in the Cloud with Data Microservices</dc:title>
  <cp:lastModifiedBy>Yadhav Jayaraman</cp:lastModifiedBy>
  <cp:revision>1</cp:revision>
  <dcterms:modified xsi:type="dcterms:W3CDTF">2016-04-06T02:35:28Z</dcterms:modified>
</cp:coreProperties>
</file>