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20" y="-7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50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782358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dirty="0" smtClean="0">
                <a:latin typeface="Times New Roman"/>
                <a:ea typeface="Times New Roman"/>
                <a:cs typeface="Times New Roman"/>
                <a:sym typeface="Times New Roman"/>
              </a:rPr>
              <a:t>Where does steel toe fit.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dirty="0" smtClean="0">
                <a:latin typeface="Times New Roman"/>
                <a:ea typeface="Times New Roman"/>
                <a:cs typeface="Times New Roman"/>
                <a:sym typeface="Times New Roman"/>
              </a:rPr>
              <a:t>Just like </a:t>
            </a:r>
            <a:r>
              <a:rPr lang="en-US" sz="12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dotnet</a:t>
            </a: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 we have 2 version </a:t>
            </a:r>
            <a:r>
              <a:rPr lang="en-US" sz="1200" baseline="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asp.net</a:t>
            </a:r>
            <a:endParaRPr lang="en-US" sz="1200" baseline="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200" baseline="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ASP.net</a:t>
            </a: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aseline="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legcy</a:t>
            </a: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 4.6.x and </a:t>
            </a:r>
            <a:r>
              <a:rPr lang="en-US" sz="1200" baseline="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asp.net</a:t>
            </a: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 core (1.1)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This runs cross framework </a:t>
            </a:r>
            <a:r>
              <a:rPr lang="mr-IN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 can run legacy </a:t>
            </a:r>
            <a:r>
              <a:rPr lang="en-US" sz="1200" baseline="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.net</a:t>
            </a: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 framework and core </a:t>
            </a:r>
            <a:r>
              <a:rPr lang="en-US" sz="1200" baseline="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clr</a:t>
            </a:r>
            <a:endParaRPr lang="en-US" sz="1200" baseline="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200" baseline="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Asp.ent</a:t>
            </a:r>
            <a:endParaRPr lang="en-US" sz="1200" baseline="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The beauty is if your app has libraries that </a:t>
            </a:r>
            <a:r>
              <a:rPr lang="en-US" sz="1200" baseline="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depned</a:t>
            </a: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 on </a:t>
            </a:r>
            <a:r>
              <a:rPr lang="en-US" sz="1200" baseline="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asp.net</a:t>
            </a: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 4.x, your </a:t>
            </a:r>
            <a:r>
              <a:rPr lang="en-US" sz="1200" baseline="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asp.net</a:t>
            </a: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 core app can run on both frameworks</a:t>
            </a:r>
          </a:p>
          <a:p>
            <a:pPr lvl="0" rtl="0">
              <a:spcBef>
                <a:spcPts val="0"/>
              </a:spcBef>
              <a:buNone/>
            </a:pP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Asp.net</a:t>
            </a: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 core allows for self-hosting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IIS is no longer required for </a:t>
            </a:r>
            <a:r>
              <a:rPr lang="en-US" sz="1200" baseline="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asp.net</a:t>
            </a: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 app. IIS </a:t>
            </a:r>
            <a:r>
              <a:rPr lang="en-US" sz="1200" baseline="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doesn</a:t>
            </a:r>
            <a:r>
              <a:rPr lang="mr-IN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t exist in </a:t>
            </a:r>
            <a:r>
              <a:rPr lang="en-US" sz="1200" baseline="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linux</a:t>
            </a: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1200" baseline="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osx</a:t>
            </a: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. IIS when used is used as reverse proxy </a:t>
            </a:r>
            <a:r>
              <a:rPr lang="mr-IN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 they have moved away from IIS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It is a simple console app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2 web servers </a:t>
            </a:r>
          </a:p>
          <a:p>
            <a:pPr lvl="0" rtl="0">
              <a:spcBef>
                <a:spcPts val="0"/>
              </a:spcBef>
              <a:buNone/>
            </a:pPr>
            <a:endParaRPr lang="en-US" sz="1200" baseline="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DI is core to </a:t>
            </a:r>
            <a:r>
              <a:rPr lang="en-US" sz="1200" baseline="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asp.net</a:t>
            </a: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 and it is pluggable (you can swap with </a:t>
            </a:r>
            <a:r>
              <a:rPr lang="en-US" sz="1200" baseline="0" smtClean="0">
                <a:latin typeface="Times New Roman"/>
                <a:ea typeface="Times New Roman"/>
                <a:cs typeface="Times New Roman"/>
                <a:sym typeface="Times New Roman"/>
              </a:rPr>
              <a:t>other implementations.)</a:t>
            </a:r>
          </a:p>
          <a:p>
            <a:pPr lvl="0" rtl="0">
              <a:spcBef>
                <a:spcPts val="0"/>
              </a:spcBef>
              <a:buNone/>
            </a:pPr>
            <a:endParaRPr lang="en-US" sz="1200" baseline="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dirty="0" smtClean="0">
                <a:latin typeface="Times New Roman"/>
                <a:ea typeface="Times New Roman"/>
                <a:cs typeface="Times New Roman"/>
                <a:sym typeface="Times New Roman"/>
              </a:rPr>
              <a:t>Where does steel toe fit.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12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Steeltoe</a:t>
            </a:r>
            <a:r>
              <a:rPr lang="en-US" sz="1200" dirty="0" smtClean="0">
                <a:latin typeface="Times New Roman"/>
                <a:ea typeface="Times New Roman"/>
                <a:cs typeface="Times New Roman"/>
                <a:sym typeface="Times New Roman"/>
              </a:rPr>
              <a:t> is about </a:t>
            </a:r>
            <a:r>
              <a:rPr lang="en-US" sz="12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simplyfing</a:t>
            </a:r>
            <a:r>
              <a:rPr lang="en-US" sz="12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.net</a:t>
            </a:r>
            <a:r>
              <a:rPr lang="en-US" sz="1200" dirty="0" smtClean="0">
                <a:latin typeface="Times New Roman"/>
                <a:ea typeface="Times New Roman"/>
                <a:cs typeface="Times New Roman"/>
                <a:sym typeface="Times New Roman"/>
              </a:rPr>
              <a:t> and ASP </a:t>
            </a:r>
            <a:r>
              <a:rPr lang="en-US" sz="12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.net</a:t>
            </a:r>
            <a:r>
              <a:rPr lang="en-US" sz="1200" dirty="0" smtClean="0">
                <a:latin typeface="Times New Roman"/>
                <a:ea typeface="Times New Roman"/>
                <a:cs typeface="Times New Roman"/>
                <a:sym typeface="Times New Roman"/>
              </a:rPr>
              <a:t> on CF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1200" dirty="0" smtClean="0">
                <a:latin typeface="Times New Roman"/>
                <a:ea typeface="Times New Roman"/>
                <a:cs typeface="Times New Roman"/>
                <a:sym typeface="Times New Roman"/>
              </a:rPr>
              <a:t>Spring Java world</a:t>
            </a: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 there are connectors.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Same features in </a:t>
            </a:r>
            <a:r>
              <a:rPr lang="en-US" sz="1200" baseline="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steeltoe</a:t>
            </a: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 made in the </a:t>
            </a:r>
            <a:r>
              <a:rPr lang="en-US" sz="1200" baseline="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.net</a:t>
            </a: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 way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Additional security UAA and </a:t>
            </a:r>
            <a:r>
              <a:rPr lang="en-US" sz="1200" baseline="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Oauth</a:t>
            </a: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 functionalities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Configuration provider </a:t>
            </a:r>
            <a:r>
              <a:rPr lang="mr-IN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 enables one to parse </a:t>
            </a:r>
            <a:r>
              <a:rPr lang="en-US" sz="1200" baseline="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vcap</a:t>
            </a: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200" baseline="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cf_env</a:t>
            </a: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 variables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endParaRPr lang="en-US" sz="1200" baseline="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Other area is with Spring Cloud Services </a:t>
            </a:r>
            <a:r>
              <a:rPr lang="mr-IN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 Spring Cloud </a:t>
            </a:r>
            <a:r>
              <a:rPr lang="en-US" sz="1200" baseline="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Config</a:t>
            </a: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 server, as well as Eureka server for service discovery</a:t>
            </a:r>
            <a:b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US" sz="1200" baseline="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We are also working on circuit breaker implementation and distributed tracing </a:t>
            </a:r>
            <a:r>
              <a:rPr lang="mr-IN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 Sleuth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endParaRPr lang="en-US" sz="1200" baseline="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Also coming with circuit breakers, stream services, spring cloud bus services.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endParaRPr lang="en-US" sz="1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dirty="0" smtClean="0">
                <a:latin typeface="Times New Roman"/>
                <a:ea typeface="Times New Roman"/>
                <a:cs typeface="Times New Roman"/>
                <a:sym typeface="Times New Roman"/>
              </a:rPr>
              <a:t>State of .NET today. .NET </a:t>
            </a:r>
            <a:r>
              <a:rPr lang="en-US" sz="12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fraemwork</a:t>
            </a:r>
            <a:r>
              <a:rPr lang="en-US" sz="1200" dirty="0" smtClean="0">
                <a:latin typeface="Times New Roman"/>
                <a:ea typeface="Times New Roman"/>
                <a:cs typeface="Times New Roman"/>
                <a:sym typeface="Times New Roman"/>
              </a:rPr>
              <a:t> 4.x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200" dirty="0" smtClean="0">
                <a:latin typeface="Times New Roman"/>
                <a:ea typeface="Times New Roman"/>
                <a:cs typeface="Times New Roman"/>
                <a:sym typeface="Times New Roman"/>
              </a:rPr>
              <a:t>.NET Core 2.0 (On PCF 1.1)</a:t>
            </a: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 is only supported.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Microsoft has moved to a cross platform version </a:t>
            </a:r>
            <a:r>
              <a:rPr lang="mr-IN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 windows, </a:t>
            </a:r>
            <a:r>
              <a:rPr lang="en-US" sz="1200" baseline="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linux</a:t>
            </a: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 and OSX</a:t>
            </a:r>
          </a:p>
          <a:p>
            <a:pPr lvl="0" rtl="0">
              <a:spcBef>
                <a:spcPts val="0"/>
              </a:spcBef>
              <a:buNone/>
            </a:pPr>
            <a:endParaRPr lang="en-US" sz="1200" baseline="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Left is legacy </a:t>
            </a:r>
            <a:r>
              <a:rPr lang="en-US" sz="1200" baseline="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workld</a:t>
            </a: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. And right is the new world of .NET</a:t>
            </a:r>
          </a:p>
          <a:p>
            <a:pPr lvl="0" rtl="0">
              <a:spcBef>
                <a:spcPts val="0"/>
              </a:spcBef>
              <a:buNone/>
            </a:pPr>
            <a:endParaRPr lang="en-US" sz="1200" baseline="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Below are common drivers and libraries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There is also a new package manager called </a:t>
            </a:r>
            <a:r>
              <a:rPr lang="en-US" sz="1200" baseline="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nuget</a:t>
            </a: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What is </a:t>
            </a:r>
            <a:r>
              <a:rPr lang="en-US" sz="1200" baseline="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nuget</a:t>
            </a: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endParaRPr lang="en-US" sz="12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.net</a:t>
            </a: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 ore is completely open source</a:t>
            </a:r>
          </a:p>
          <a:p>
            <a:pPr lvl="0" rtl="0">
              <a:spcBef>
                <a:spcPts val="0"/>
              </a:spcBef>
              <a:buNone/>
            </a:pPr>
            <a:endParaRPr lang="en-US" sz="1200" baseline="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 it comes with 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dirty="0" smtClean="0">
                <a:latin typeface="Times New Roman"/>
                <a:ea typeface="Times New Roman"/>
                <a:cs typeface="Times New Roman"/>
                <a:sym typeface="Times New Roman"/>
              </a:rPr>
              <a:t>It is very modular. </a:t>
            </a:r>
            <a:r>
              <a:rPr lang="en-US" sz="12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.net</a:t>
            </a:r>
            <a:r>
              <a:rPr lang="en-US" sz="1200" dirty="0" smtClean="0">
                <a:latin typeface="Times New Roman"/>
                <a:ea typeface="Times New Roman"/>
                <a:cs typeface="Times New Roman"/>
                <a:sym typeface="Times New Roman"/>
              </a:rPr>
              <a:t> core is all packages as </a:t>
            </a:r>
            <a:r>
              <a:rPr lang="en-US" sz="12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nuget</a:t>
            </a:r>
            <a:r>
              <a:rPr lang="en-US" sz="1200" dirty="0" smtClean="0">
                <a:latin typeface="Times New Roman"/>
                <a:ea typeface="Times New Roman"/>
                <a:cs typeface="Times New Roman"/>
                <a:sym typeface="Times New Roman"/>
              </a:rPr>
              <a:t> packages. You can also package up native dependencies</a:t>
            </a:r>
          </a:p>
          <a:p>
            <a:pPr lvl="0" rtl="0">
              <a:spcBef>
                <a:spcPts val="0"/>
              </a:spcBef>
              <a:buNone/>
            </a:pPr>
            <a:endParaRPr lang="en-US" sz="12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200" dirty="0" smtClean="0">
                <a:latin typeface="Times New Roman"/>
                <a:ea typeface="Times New Roman"/>
                <a:cs typeface="Times New Roman"/>
                <a:sym typeface="Times New Roman"/>
              </a:rPr>
              <a:t>In </a:t>
            </a:r>
            <a:r>
              <a:rPr lang="en-US" sz="12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.net</a:t>
            </a:r>
            <a:r>
              <a:rPr lang="en-US" sz="1200" dirty="0" smtClean="0">
                <a:latin typeface="Times New Roman"/>
                <a:ea typeface="Times New Roman"/>
                <a:cs typeface="Times New Roman"/>
                <a:sym typeface="Times New Roman"/>
              </a:rPr>
              <a:t> core everything is a console application</a:t>
            </a:r>
          </a:p>
          <a:p>
            <a:pPr lvl="0" rtl="0">
              <a:spcBef>
                <a:spcPts val="0"/>
              </a:spcBef>
              <a:buNone/>
            </a:pPr>
            <a:endParaRPr lang="en-US" sz="12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200" dirty="0" smtClean="0">
                <a:latin typeface="Times New Roman"/>
                <a:ea typeface="Times New Roman"/>
                <a:cs typeface="Times New Roman"/>
                <a:sym typeface="Times New Roman"/>
              </a:rPr>
              <a:t>With </a:t>
            </a:r>
            <a:r>
              <a:rPr lang="en-US" sz="12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.net</a:t>
            </a:r>
            <a:r>
              <a:rPr lang="en-US" sz="1200" dirty="0" smtClean="0">
                <a:latin typeface="Times New Roman"/>
                <a:ea typeface="Times New Roman"/>
                <a:cs typeface="Times New Roman"/>
                <a:sym typeface="Times New Roman"/>
              </a:rPr>
              <a:t> 1.1 </a:t>
            </a:r>
            <a:r>
              <a:rPr lang="en-US" sz="12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sdk</a:t>
            </a:r>
            <a:r>
              <a:rPr lang="en-US" sz="1200" dirty="0" smtClean="0">
                <a:latin typeface="Times New Roman"/>
                <a:ea typeface="Times New Roman"/>
                <a:cs typeface="Times New Roman"/>
                <a:sym typeface="Times New Roman"/>
              </a:rPr>
              <a:t> you</a:t>
            </a: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 only run console app. You need </a:t>
            </a:r>
            <a:r>
              <a:rPr lang="en-US" sz="1200" baseline="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.net</a:t>
            </a: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 framework 1.4.x to run </a:t>
            </a:r>
          </a:p>
          <a:p>
            <a:pPr lvl="0" rtl="0">
              <a:spcBef>
                <a:spcPts val="0"/>
              </a:spcBef>
              <a:buNone/>
            </a:pPr>
            <a:endParaRPr lang="en-US" sz="1200" baseline="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In </a:t>
            </a:r>
            <a:r>
              <a:rPr lang="en-US" sz="1200" baseline="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.net</a:t>
            </a: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 core everything comes as part of one </a:t>
            </a:r>
            <a:r>
              <a:rPr lang="en-US" sz="1200" baseline="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sdk</a:t>
            </a: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endParaRPr lang="en-US" sz="12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dirty="0" smtClean="0">
                <a:latin typeface="Times New Roman"/>
                <a:ea typeface="Times New Roman"/>
                <a:cs typeface="Times New Roman"/>
                <a:sym typeface="Times New Roman"/>
              </a:rPr>
              <a:t>New</a:t>
            </a: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 tooling in </a:t>
            </a:r>
            <a:r>
              <a:rPr lang="en-US" sz="1200" baseline="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.net</a:t>
            </a: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 core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There is a new project file called </a:t>
            </a:r>
            <a:r>
              <a:rPr lang="en-US" sz="1200" baseline="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csproj</a:t>
            </a:r>
            <a:endParaRPr lang="en-US" sz="1200" baseline="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endParaRPr lang="en-US" sz="1200" baseline="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You can specify target </a:t>
            </a:r>
            <a:r>
              <a:rPr lang="en-US" sz="1200" baseline="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framewor</a:t>
            </a: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mr-IN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core or legacy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Runtime </a:t>
            </a:r>
            <a:r>
              <a:rPr lang="mr-IN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 Windows </a:t>
            </a:r>
          </a:p>
          <a:p>
            <a:pPr lvl="0" rtl="0">
              <a:spcBef>
                <a:spcPts val="0"/>
              </a:spcBef>
              <a:buNone/>
            </a:pPr>
            <a:endParaRPr lang="en-US" sz="1200" baseline="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endParaRPr lang="en-US" sz="1200" baseline="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endParaRPr lang="en-US" sz="1200" baseline="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endParaRPr lang="en-US" sz="1200" baseline="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dirty="0" smtClean="0">
                <a:latin typeface="Times New Roman"/>
                <a:ea typeface="Times New Roman"/>
                <a:cs typeface="Times New Roman"/>
                <a:sym typeface="Times New Roman"/>
              </a:rPr>
              <a:t>Different</a:t>
            </a: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 kinds of publishing options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Self-contained app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Portable app</a:t>
            </a:r>
          </a:p>
          <a:p>
            <a:pPr lvl="0" rtl="0">
              <a:spcBef>
                <a:spcPts val="0"/>
              </a:spcBef>
              <a:buNone/>
            </a:pPr>
            <a:endParaRPr lang="en-US" sz="1200" baseline="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Don’t get .</a:t>
            </a:r>
            <a:r>
              <a:rPr lang="en-US" sz="1200" baseline="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netcore</a:t>
            </a: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1200" baseline="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asp.net</a:t>
            </a: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 core they are very </a:t>
            </a:r>
            <a:r>
              <a:rPr lang="en-US" sz="1200" baseline="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diferent</a:t>
            </a:r>
            <a:endParaRPr lang="en-US" sz="1200" baseline="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endParaRPr lang="en-US" sz="1200" baseline="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dirty="0" smtClean="0">
                <a:latin typeface="Times New Roman"/>
                <a:ea typeface="Times New Roman"/>
                <a:cs typeface="Times New Roman"/>
                <a:sym typeface="Times New Roman"/>
              </a:rPr>
              <a:t>Different</a:t>
            </a: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 kinds of publishing options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Self-contained app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Portable app</a:t>
            </a:r>
          </a:p>
          <a:p>
            <a:pPr lvl="0" rtl="0">
              <a:spcBef>
                <a:spcPts val="0"/>
              </a:spcBef>
              <a:buNone/>
            </a:pPr>
            <a:endParaRPr lang="en-US" sz="1200" baseline="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Don’t get .</a:t>
            </a:r>
            <a:r>
              <a:rPr lang="en-US" sz="1200" baseline="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netcore</a:t>
            </a: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1200" baseline="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asp.net</a:t>
            </a:r>
            <a:r>
              <a:rPr lang="en-US" sz="1200" baseline="0" dirty="0" smtClean="0">
                <a:latin typeface="Times New Roman"/>
                <a:ea typeface="Times New Roman"/>
                <a:cs typeface="Times New Roman"/>
                <a:sym typeface="Times New Roman"/>
              </a:rPr>
              <a:t> core they are very </a:t>
            </a:r>
            <a:r>
              <a:rPr lang="en-US" sz="1200" baseline="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diferent</a:t>
            </a:r>
            <a:endParaRPr lang="en-US" sz="1200" baseline="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endParaRPr lang="en-US" sz="1200" baseline="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Blank"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114300" y="112014"/>
            <a:ext cx="8915400" cy="4919472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bg>
      <p:bgPr>
        <a:solidFill>
          <a:schemeClr val="accen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524348" y="465181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0" y="112014"/>
            <a:ext cx="9144000" cy="503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Shape 41" descr="pivotal_gree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96900" y="4710514"/>
            <a:ext cx="755700" cy="1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Custom Layou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0" y="0"/>
            <a:ext cx="9144000" cy="993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06332D"/>
              </a:gs>
            </a:gsLst>
            <a:lin ang="18000042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" name="Shape 44" descr="pivotal_gree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88438" y="4656658"/>
            <a:ext cx="831300" cy="20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Blank"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114300" y="112014"/>
            <a:ext cx="37947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" name="Shape 47" descr="pivotal_gree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96900" y="4710514"/>
            <a:ext cx="755700" cy="1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Shape 48"/>
          <p:cNvSpPr/>
          <p:nvPr/>
        </p:nvSpPr>
        <p:spPr>
          <a:xfrm>
            <a:off x="114300" y="112014"/>
            <a:ext cx="3794700" cy="4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2_Custom Layout">
    <p:bg>
      <p:bgPr>
        <a:solidFill>
          <a:schemeClr val="accent5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0" y="0"/>
            <a:ext cx="9144000" cy="99300"/>
          </a:xfrm>
          <a:prstGeom prst="rect">
            <a:avLst/>
          </a:prstGeom>
          <a:gradFill>
            <a:gsLst>
              <a:gs pos="0">
                <a:srgbClr val="AF7CBA"/>
              </a:gs>
              <a:gs pos="100000">
                <a:schemeClr val="accent4"/>
              </a:gs>
            </a:gsLst>
            <a:lin ang="18000042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524348" y="465181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4_Custom Layout">
    <p:bg>
      <p:bgPr>
        <a:solidFill>
          <a:schemeClr val="accent5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Shape 53" descr="pivotal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88438" y="4660697"/>
            <a:ext cx="831300" cy="2043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Shape 54"/>
          <p:cNvSpPr/>
          <p:nvPr/>
        </p:nvSpPr>
        <p:spPr>
          <a:xfrm>
            <a:off x="0" y="0"/>
            <a:ext cx="9144000" cy="993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06332D"/>
              </a:gs>
            </a:gsLst>
            <a:lin ang="18000042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Blank">
    <p:bg>
      <p:bgPr>
        <a:solidFill>
          <a:srgbClr val="19B392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rgbClr val="19B392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0" y="0"/>
            <a:ext cx="9155400" cy="5143500"/>
          </a:xfrm>
          <a:prstGeom prst="rect">
            <a:avLst/>
          </a:prstGeom>
          <a:solidFill>
            <a:srgbClr val="000000">
              <a:alpha val="4941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" name="Shape 59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" name="Shape 6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4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indent="0" algn="ctr" rtl="0">
              <a:spcBef>
                <a:spcPts val="0"/>
              </a:spcBef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indent="0" algn="ctr" rtl="0">
              <a:spcBef>
                <a:spcPts val="0"/>
              </a:spcBef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indent="0" algn="ctr" rtl="0">
              <a:spcBef>
                <a:spcPts val="0"/>
              </a:spcBef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indent="0" algn="ctr" rtl="0">
              <a:spcBef>
                <a:spcPts val="0"/>
              </a:spcBef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indent="0" algn="ctr" rtl="0">
              <a:spcBef>
                <a:spcPts val="0"/>
              </a:spcBef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indent="0" algn="ctr" rtl="0">
              <a:spcBef>
                <a:spcPts val="0"/>
              </a:spcBef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indent="0" algn="ctr" rtl="0">
              <a:spcBef>
                <a:spcPts val="0"/>
              </a:spcBef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indent="0" algn="ctr" rtl="0">
              <a:spcBef>
                <a:spcPts val="0"/>
              </a:spcBef>
              <a:buNone/>
              <a:defRPr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Blank 1">
    <p:bg>
      <p:bgPr>
        <a:solidFill>
          <a:srgbClr val="0E675B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ag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289150" y="836717"/>
            <a:ext cx="9035699" cy="4783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279880" y="257537"/>
            <a:ext cx="9035699" cy="54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2"/>
          </p:nvPr>
        </p:nvSpPr>
        <p:spPr>
          <a:xfrm>
            <a:off x="289150" y="1214375"/>
            <a:ext cx="7358699" cy="323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13081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10000"/>
              <a:buFont typeface="Arial"/>
              <a:buChar char="•"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33400" marR="0" lvl="1" indent="-139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erriweather Sans"/>
              <a:buChar char="-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38200" marR="0" lvl="2" indent="-1524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/>
          <p:nvPr/>
        </p:nvSpPr>
        <p:spPr>
          <a:xfrm flipH="1">
            <a:off x="8553450" y="5021496"/>
            <a:ext cx="533399" cy="1231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 txBox="1"/>
          <p:nvPr/>
        </p:nvSpPr>
        <p:spPr>
          <a:xfrm>
            <a:off x="167107" y="5018448"/>
            <a:ext cx="2274886" cy="1000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6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2015 Pivotal Software, Inc.  All rights reserved.</a:t>
            </a:r>
          </a:p>
        </p:txBody>
      </p:sp>
      <p:sp>
        <p:nvSpPr>
          <p:cNvPr id="18" name="Shape 18"/>
          <p:cNvSpPr/>
          <p:nvPr/>
        </p:nvSpPr>
        <p:spPr>
          <a:xfrm>
            <a:off x="0" y="4718891"/>
            <a:ext cx="9144000" cy="28983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Shape 19"/>
          <p:cNvPicPr preferRelativeResize="0"/>
          <p:nvPr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67478" y="4768967"/>
            <a:ext cx="717861" cy="1937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29504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Content, graphic area on lef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pic" idx="2"/>
          </p:nvPr>
        </p:nvSpPr>
        <p:spPr>
          <a:xfrm>
            <a:off x="366712" y="1074737"/>
            <a:ext cx="20732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2728913" y="1074737"/>
            <a:ext cx="6048376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77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77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77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marR="0" lvl="3" indent="-3333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—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77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»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305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Blank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Blank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114300" y="112014"/>
            <a:ext cx="8915400" cy="4919472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1480" y="347473"/>
            <a:ext cx="5303520" cy="2377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rgbClr val="199F80"/>
              </a:buClr>
              <a:buFont typeface="Arial"/>
              <a:buChar char="●"/>
              <a:defRPr sz="1000" b="1" i="0" u="none" strike="noStrike" cap="none">
                <a:solidFill>
                  <a:srgbClr val="199F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■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3"/>
          </p:nvPr>
        </p:nvSpPr>
        <p:spPr>
          <a:xfrm>
            <a:off x="411480" y="548068"/>
            <a:ext cx="5303520" cy="8143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chemeClr val="lt1"/>
              </a:buClr>
              <a:buFont typeface="Arial"/>
              <a:buChar char="●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Blank"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/>
          <p:nvPr/>
        </p:nvSpPr>
        <p:spPr>
          <a:xfrm>
            <a:off x="521208" y="4654296"/>
            <a:ext cx="1357744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Pivotal — 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114300" y="112014"/>
            <a:ext cx="8915400" cy="4919472"/>
          </a:xfrm>
          <a:prstGeom prst="rect">
            <a:avLst/>
          </a:prstGeom>
          <a:solidFill>
            <a:srgbClr val="0E675B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" name="Shape 26" descr="pivotal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94069" y="4708315"/>
            <a:ext cx="755622" cy="185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Blank"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Blank"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99F8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524348" y="465181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Custom Layou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Shape 36" descr="pivotal_gree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88438" y="4656658"/>
            <a:ext cx="831300" cy="20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524348" y="465181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76" r:id="rId18"/>
    <p:sldLayoutId id="2147483681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Shape 9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 amt="20000"/>
          </a:blip>
          <a:srcRect t="8608" b="8616"/>
          <a:stretch/>
        </p:blipFill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/>
          <p:nvPr/>
        </p:nvSpPr>
        <p:spPr>
          <a:xfrm>
            <a:off x="340237" y="1287461"/>
            <a:ext cx="5603400" cy="615000"/>
          </a:xfrm>
          <a:prstGeom prst="rect">
            <a:avLst/>
          </a:prstGeom>
          <a:solidFill>
            <a:srgbClr val="199F80">
              <a:alpha val="69800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340236" y="1987372"/>
            <a:ext cx="5527200" cy="615000"/>
          </a:xfrm>
          <a:prstGeom prst="rect">
            <a:avLst/>
          </a:prstGeom>
          <a:solidFill>
            <a:srgbClr val="199F80">
              <a:alpha val="69800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457200" y="1208575"/>
            <a:ext cx="6628500" cy="23391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PCF </a:t>
            </a:r>
            <a:r>
              <a:rPr lang="en-US" sz="4400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dotnet</a:t>
            </a:r>
            <a:endParaRPr lang="en-US" sz="4400" dirty="0" smtClean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State of </a:t>
            </a:r>
            <a:r>
              <a:rPr lang="en-US" sz="4400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dotnet</a:t>
            </a:r>
            <a:r>
              <a:rPr lang="en-US" sz="4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on PCF</a:t>
            </a:r>
            <a:endParaRPr lang="en-US" sz="4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800" b="1" dirty="0" smtClean="0">
                <a:solidFill>
                  <a:schemeClr val="lt1"/>
                </a:solidFill>
              </a:rPr>
              <a:t>Yadhav Jayaraman</a:t>
            </a: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lang="en-US" sz="1500" dirty="0" smtClean="0">
                <a:solidFill>
                  <a:schemeClr val="lt1"/>
                </a:solidFill>
              </a:rPr>
              <a:t>Platform Architect</a:t>
            </a:r>
          </a:p>
          <a:p>
            <a:pPr>
              <a:spcBef>
                <a:spcPts val="600"/>
              </a:spcBef>
              <a:buSzPct val="25000"/>
            </a:pPr>
            <a:r>
              <a:rPr lang="en-US" sz="1500" dirty="0">
                <a:solidFill>
                  <a:schemeClr val="lt1"/>
                </a:solidFill>
              </a:rPr>
              <a:t>@</a:t>
            </a:r>
            <a:r>
              <a:rPr lang="en-US" sz="1500" dirty="0" err="1">
                <a:solidFill>
                  <a:schemeClr val="lt1"/>
                </a:solidFill>
              </a:rPr>
              <a:t>yadhavj</a:t>
            </a:r>
            <a:endParaRPr lang="en-US" sz="1500" dirty="0">
              <a:solidFill>
                <a:schemeClr val="lt1"/>
              </a:solidFill>
            </a:endParaRPr>
          </a:p>
          <a:p>
            <a:pPr>
              <a:spcBef>
                <a:spcPts val="600"/>
              </a:spcBef>
              <a:buSzPct val="25000"/>
            </a:pPr>
            <a:r>
              <a:rPr lang="en-US" sz="1500" dirty="0" err="1">
                <a:solidFill>
                  <a:schemeClr val="lt1"/>
                </a:solidFill>
              </a:rPr>
              <a:t>yjayaraman@pivotal.io</a:t>
            </a:r>
            <a:endParaRPr lang="en-US" sz="1500" dirty="0" smtClean="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SzPct val="25000"/>
              <a:buNone/>
            </a:pPr>
            <a:endParaRPr lang="en-US" sz="1500" dirty="0">
              <a:solidFill>
                <a:schemeClr val="lt1"/>
              </a:solidFill>
            </a:endParaRPr>
          </a:p>
        </p:txBody>
      </p:sp>
      <p:pic>
        <p:nvPicPr>
          <p:cNvPr id="102" name="Shape 102" descr="pivotal_whit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98904" y="4658052"/>
            <a:ext cx="755700" cy="1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Shape 108" descr="pivotal_whit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98904" y="4658052"/>
            <a:ext cx="755700" cy="1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3414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51323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Shape 108" descr="pivotal_whit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98904" y="4658052"/>
            <a:ext cx="755700" cy="1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34147" cy="5143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144000" cy="51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632187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Shape 108" descr="pivotal_whit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98904" y="4658052"/>
            <a:ext cx="755700" cy="1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34147" cy="5143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144000" cy="51194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9144000" cy="512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291150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Shape 108" descr="pivotal_whit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98904" y="4658052"/>
            <a:ext cx="755700" cy="1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513243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Shape 116" descr="pivotal_whit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98904" y="4658052"/>
            <a:ext cx="755700" cy="1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406425" y="4652975"/>
            <a:ext cx="3251100" cy="24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800">
                <a:solidFill>
                  <a:srgbClr val="FFFFFF"/>
                </a:solidFill>
              </a:rPr>
              <a:t>Source: Gartner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513425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Shape 146" descr="pivotal_whit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98904" y="4658052"/>
            <a:ext cx="755700" cy="1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514073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Shape 146" descr="pivotal_whit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98904" y="4658052"/>
            <a:ext cx="755700" cy="1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153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469911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Shape 146" descr="pivotal_whit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98904" y="4658052"/>
            <a:ext cx="755700" cy="1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512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673697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Shape 146" descr="pivotal_whit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98904" y="4658052"/>
            <a:ext cx="755700" cy="1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512920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144000" cy="512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834818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Shape 146" descr="pivotal_whit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98904" y="4658052"/>
            <a:ext cx="755700" cy="1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512920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144000" cy="512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072693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Shape 146" descr="pivotal_whit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98904" y="4658052"/>
            <a:ext cx="755700" cy="1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512920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144000" cy="51259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9144000" cy="512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564724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ivotal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E675B"/>
      </a:accent1>
      <a:accent2>
        <a:srgbClr val="18B4C1"/>
      </a:accent2>
      <a:accent3>
        <a:srgbClr val="1B6FB8"/>
      </a:accent3>
      <a:accent4>
        <a:srgbClr val="6C3F75"/>
      </a:accent4>
      <a:accent5>
        <a:srgbClr val="121A20"/>
      </a:accent5>
      <a:accent6>
        <a:srgbClr val="7A7A7A"/>
      </a:accent6>
      <a:hlink>
        <a:srgbClr val="18B3C0"/>
      </a:hlink>
      <a:folHlink>
        <a:srgbClr val="6C3F7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1995</TotalTime>
  <Words>443</Words>
  <Application>Microsoft Macintosh PowerPoint</Application>
  <PresentationFormat>On-screen Show (16:9)</PresentationFormat>
  <Paragraphs>69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Yadhav Jayaraman</cp:lastModifiedBy>
  <cp:revision>17</cp:revision>
  <dcterms:modified xsi:type="dcterms:W3CDTF">2017-11-17T23:08:13Z</dcterms:modified>
</cp:coreProperties>
</file>