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CF1C43-3AE4-4E69-9CB2-D5EF8895082D}">
  <a:tblStyle styleId="{A3CF1C43-3AE4-4E69-9CB2-D5EF889508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193dff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193dff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193dff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193dff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d82293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d82293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7193dff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7193dff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193dff2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193dff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Accessibility- buttons, hard to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Understanding- many weren't sure what they were doing. One thought he was checking for bombs at the TSA, and stopped everyone with bags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193dff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193dff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7193dff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7193dff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193dff2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193dff2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00aa51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00aa51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f5b7219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ff5b7219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</a:t>
            </a:r>
            <a:r>
              <a:rPr lang="en"/>
              <a:t>- breaches affect lives. Existing methods rely on cameras, scanners, etc. which can be beaten. In comes biometrics.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-</a:t>
            </a:r>
            <a:r>
              <a:rPr lang="en" u="sng"/>
              <a:t>Related Research</a:t>
            </a:r>
            <a:r>
              <a:rPr lang="en"/>
              <a:t> on biometrics, one non. Limits of each.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Solution</a:t>
            </a:r>
            <a:r>
              <a:rPr lang="en"/>
              <a:t>-introduce gait analysis/recognition, why it works, how. Questions- Are models accurate? Are machines better than humans for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Datasets</a:t>
            </a:r>
            <a:r>
              <a:rPr lang="en"/>
              <a:t> and existing research on it. Now we need to compare this to humans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Experiment setup-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used CASIA-B to make 27 gifs, 9 each from bg, cl, and nm.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Made a HTML,CSS, JS replit FE to allow human subject interaction, and a Flask API to get data from it. Used fetch to link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Results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Out of X people, sort by the types. Overall scored Y. Anything that was interesting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Future Work</a:t>
            </a:r>
            <a:r>
              <a:rPr lang="en"/>
              <a:t>-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Pick dataset with more varied images/subjects- people had issues telling them apart. Consider color recordings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During testing, had to go from 9 to 6 images due to overload. Make FE cleaner, users had difficulty telling what they were doing, prompting edits during.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machine learning models myself, using the same data subset  as humans exposed to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Wrap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Promote, link to GitHub repos, replits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f5b7219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f5b7219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introduction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f5b7219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ff5b7219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d82293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d82293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Voice- 100% accuracy.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-sampling, not appropriate for high turnover orgs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-Recording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Fingerprint- unique, not a physical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-Gathering, lines at scanner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ECG- unique, even if stolen can’t be reused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Gathering privacy concerns, </a:t>
            </a:r>
            <a:r>
              <a:rPr lang="en"/>
              <a:t>temperamental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RFID- okay fine so lets use an RFID.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0f1150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0f1150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Machine learning models can be built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Non-intrusive gathering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Nothing carried to attack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0f1150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0f1150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d82293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d8229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d82293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d82293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inkedin.com/in/brianmurphy9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inkedin.com/in/brianmurphy9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inkedin.com/in/brianmurphy9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hyperlink" Target="https://ieeexplore-ieee-org.proxy.library.nyu.edu/document/5170665" TargetMode="External"/><Relationship Id="rId9" Type="http://schemas.openxmlformats.org/officeDocument/2006/relationships/hyperlink" Target="https://ieeexplore-ieee-org.proxy.library.nyu.edu/stamp/stamp.jsp?tp=&amp;arnumber=9156784" TargetMode="External"/><Relationship Id="rId5" Type="http://schemas.openxmlformats.org/officeDocument/2006/relationships/hyperlink" Target="https://ieeexplore-ieee-org.proxy.library.nyu.edu/stamp/stamp.jsp?tp=&amp;arnumber=6042804&amp;isnumber=6042702" TargetMode="External"/><Relationship Id="rId6" Type="http://schemas.openxmlformats.org/officeDocument/2006/relationships/hyperlink" Target="https://ieeexplore-ieee-org.proxy.library.nyu.edu/stamp/stamp.jsp?tp=&amp;arnumber=6914180&amp;isnumber=6914123" TargetMode="External"/><Relationship Id="rId7" Type="http://schemas.openxmlformats.org/officeDocument/2006/relationships/hyperlink" Target="https://ieeexplore-ieee-org.proxy.library.nyu.edu/stamp/stamp.jsp?tp=&amp;arnumber=9456314&amp;isnumber=9456045" TargetMode="External"/><Relationship Id="rId8" Type="http://schemas.openxmlformats.org/officeDocument/2006/relationships/hyperlink" Target="https://ieeexplore-ieee-org.proxy.library.nyu.edu/stamp/stamp.jsp?tp=&amp;arnumber=9351667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cliparting.com/free-building-clipart-27363/" TargetMode="External"/><Relationship Id="rId10" Type="http://schemas.openxmlformats.org/officeDocument/2006/relationships/hyperlink" Target="http://linkedin.com/in/brianmurphy94" TargetMode="External"/><Relationship Id="rId13" Type="http://schemas.openxmlformats.org/officeDocument/2006/relationships/hyperlink" Target="https://github.com/ShiqiYu/OpenGait" TargetMode="External"/><Relationship Id="rId12" Type="http://schemas.openxmlformats.org/officeDocument/2006/relationships/hyperlink" Target="https://engineering.nyu.edu/academics/programs/master-scienc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aculty.sustech.edu.cn/?p=128578&amp;tagid=yusq&amp;cat=2&amp;iscss=1&amp;snapid=1&amp;orderby=date" TargetMode="External"/><Relationship Id="rId4" Type="http://schemas.openxmlformats.org/officeDocument/2006/relationships/hyperlink" Target="https://faculty.sustech.edu.cn/?p=95396&amp;tagid=yusq&amp;cat=2&amp;iscss=1&amp;snapid=1&amp;orderby=date" TargetMode="External"/><Relationship Id="rId9" Type="http://schemas.openxmlformats.org/officeDocument/2006/relationships/hyperlink" Target="https://github.com/ShiqiYu/OpenGait" TargetMode="External"/><Relationship Id="rId5" Type="http://schemas.openxmlformats.org/officeDocument/2006/relationships/hyperlink" Target="https://faculty.sustech.edu.cn/?p=95401&amp;tagid=yusq&amp;cat=2&amp;iscss=1&amp;snapid=1&amp;orderby=date" TargetMode="External"/><Relationship Id="rId6" Type="http://schemas.openxmlformats.org/officeDocument/2006/relationships/hyperlink" Target="mailto:12132342@mail.sustech.edu.cn" TargetMode="External"/><Relationship Id="rId7" Type="http://schemas.openxmlformats.org/officeDocument/2006/relationships/hyperlink" Target="http://home.ustc.edu.cn/~saihui/index_english.html" TargetMode="External"/><Relationship Id="rId8" Type="http://schemas.openxmlformats.org/officeDocument/2006/relationships/hyperlink" Target="https://scholar.google.com/citations?user=KyvHam4AAAAJ&amp;hl=en&amp;oi=a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linkedin.com/in/brianmurphy94/" TargetMode="External"/><Relationship Id="rId4" Type="http://schemas.openxmlformats.org/officeDocument/2006/relationships/hyperlink" Target="https://github.com/bmurdata/ISP-Building-Security" TargetMode="External"/><Relationship Id="rId5" Type="http://schemas.openxmlformats.org/officeDocument/2006/relationships/hyperlink" Target="http://linkedin.com/in/brianmurphy9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inkedin.com/in/brianmurphy9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brianmurphy94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hyperlink" Target="http://linkedin.com/in/brianmurphy9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inkedin.com/in/brianmurphy94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Authorization for Building Security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Brian Murphy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Brian Murphy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repl.it- FE and BE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HTML,CSS, JS to show gifs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or 9 authorized shown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725" y="583775"/>
            <a:ext cx="2545099" cy="38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repl.it- FE and BE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HTML,CSS, JS to show gifs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or 9 authorized shown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gif, identify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results at the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pushed to a Flask API, also on repl.it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9382" l="-3445" r="9309" t="-2648"/>
          <a:stretch/>
        </p:blipFill>
        <p:spPr>
          <a:xfrm>
            <a:off x="7138750" y="572025"/>
            <a:ext cx="1693550" cy="354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525" y="612725"/>
            <a:ext cx="2626226" cy="29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76925"/>
            <a:ext cx="8162458" cy="184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311700" y="185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{A3CF1C43-3AE4-4E69-9CB2-D5EF8895082D}</a:tableStyleId>
              </a:tblPr>
              <a:tblGrid>
                <a:gridCol w="556325"/>
                <a:gridCol w="511825"/>
                <a:gridCol w="695650"/>
                <a:gridCol w="526950"/>
                <a:gridCol w="703050"/>
                <a:gridCol w="578275"/>
                <a:gridCol w="776425"/>
              </a:tblGrid>
              <a:tr h="22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FE4E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Right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Wrong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Grand Total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Type</a:t>
                      </a:r>
                      <a:endParaRPr i="1" sz="10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Number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Percentage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Number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Percentage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Number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Percentage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Bag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28.89%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37.74%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33.67%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Coat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33.33%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22.64%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27.55%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Normal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37.78%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39.62%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38.78%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100.00%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100.00%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100.00%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25"/>
          <p:cNvGraphicFramePr/>
          <p:nvPr/>
        </p:nvGraphicFramePr>
        <p:xfrm>
          <a:off x="4949125" y="195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{A3CF1C43-3AE4-4E69-9CB2-D5EF8895082D}</a:tableStyleId>
              </a:tblPr>
              <a:tblGrid>
                <a:gridCol w="1017300"/>
                <a:gridCol w="610375"/>
                <a:gridCol w="610375"/>
                <a:gridCol w="661225"/>
                <a:gridCol w="844350"/>
              </a:tblGrid>
              <a:tr h="27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Status</a:t>
                      </a:r>
                      <a:endParaRPr i="1" sz="1000"/>
                    </a:p>
                  </a:txBody>
                  <a:tcPr marT="19050" marB="19050" marR="28575" marL="28575" anchor="b">
                    <a:lnB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Coat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Normal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Grand Total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7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RIGHT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093B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39.39%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55.56%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45.92%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WRONG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60.61%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44.44%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55.26%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54.08%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Grand Total</a:t>
                      </a:r>
                      <a:endParaRPr b="1"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100.00%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100.00%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100.00%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100.00%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5"/>
          <p:cNvSpPr txBox="1"/>
          <p:nvPr/>
        </p:nvSpPr>
        <p:spPr>
          <a:xfrm>
            <a:off x="433800" y="139410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by type of gif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949125" y="1394100"/>
            <a:ext cx="37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by end result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Fixing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Similar, use different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Could have tracked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Glitches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Unable to test locally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Replit sleep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 similar!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Understanding and accessibility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26"/>
          <p:cNvCxnSpPr/>
          <p:nvPr/>
        </p:nvCxnSpPr>
        <p:spPr>
          <a:xfrm flipH="1">
            <a:off x="5083675" y="1051125"/>
            <a:ext cx="1436400" cy="24879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/>
          <p:nvPr/>
        </p:nvCxnSpPr>
        <p:spPr>
          <a:xfrm rot="10800000">
            <a:off x="5166050" y="3607675"/>
            <a:ext cx="2864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/>
          <p:nvPr/>
        </p:nvCxnSpPr>
        <p:spPr>
          <a:xfrm>
            <a:off x="6654775" y="1036600"/>
            <a:ext cx="1442400" cy="249840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1" name="Google Shape;181;p26"/>
          <p:cNvSpPr txBox="1"/>
          <p:nvPr/>
        </p:nvSpPr>
        <p:spPr>
          <a:xfrm rot="-3599366">
            <a:off x="5268487" y="1998347"/>
            <a:ext cx="593810" cy="4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User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 rot="3599366">
            <a:off x="7327841" y="1998325"/>
            <a:ext cx="593810" cy="4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Data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086000" y="3626875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Technical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 and References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26900" y="989500"/>
            <a:ext cx="4494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[1] </a:t>
            </a:r>
            <a:r>
              <a:rPr lang="en" sz="900"/>
              <a:t>S. Mohamed and W. Martono, "Design of Fusion Classifiers for Voice- Based Access Control System of Building Security," 2009 WRI World Congress on Computer Science and Information Engineering, 2009, pp. 80-84, doi: 10.1109/CSIE.2009.983. J. Clerk Maxwell, A Treatise on Electricity and Magnetism, 3rd ed., vol. 2. Oxford: Clarendon, 1892, pp.68–73.</a:t>
            </a: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[2] F. Zeng et al., "Biometric Electrocardiogram Card for Access Control System," 2011 Fifth International Conference on Genetic and Evolutionary Computing, 2011, pp. 373-376, doi: 10.1109/ICGEC.2011.92.</a:t>
            </a: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[3] R. T. Hans, "Using a biometric system to control access and exit of vehicles at Tshwane University of Technology," 2014 International Conference on Computer, Communications, and Control Technology (I4CT), 2014, pp. 230-233, doi: 10.1109/I4CT.2014.6914180.</a:t>
            </a: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[4] P. V. Bindu, K. D. Al-Hanawi, A. M. Al-Abri and V. Mahadevan, "IoT Based Safety System for School Children: A Contactless Access Control for Post Covid School Conveyance," 2021 2nd International Conference for Emerging  Technology (INCET), 2021, pp. 1-4, doi: 10.1109/INCET51464.2021.9456314.</a:t>
            </a: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[5] H. Chao, K. Wang, Y. He, J. Zhang and J. Feng, "GaitSet: Cross-view Gait Recognition through Utilizing Gait as a Deep Set," in IEEE Transactions on Pattern Analysis and Machine Intelligence, doi: 10.1109/TPAMI.2021.3057879.</a:t>
            </a: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[6] C. Fan et al., "GaitPart: Temporal Part-Based Model for Gait Recognition," 2020 IEEE/CVF Conference on Computer Vision and Pattern Recognition (CVPR), 2020, pp. 14213-14221, doi: 10.1109/CVPR42600.2020.01423.</a:t>
            </a:r>
            <a:endParaRPr sz="900"/>
          </a:p>
        </p:txBody>
      </p:sp>
      <p:sp>
        <p:nvSpPr>
          <p:cNvPr id="192" name="Google Shape;192;p27"/>
          <p:cNvSpPr txBox="1"/>
          <p:nvPr/>
        </p:nvSpPr>
        <p:spPr>
          <a:xfrm>
            <a:off x="4538650" y="1017725"/>
            <a:ext cx="41397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https://ieeexplore-ieee-org.proxy.library.nyu.edu/document/5170665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https://ieeexplore-ieee-org.proxy.library.nyu.edu/stamp/stamp.jsp?tp=&amp;arnumber=6042804&amp;isnumber=6042702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https://ieeexplore-ieee-org.proxy.library.nyu.edu/stamp/stamp.jsp?tp=&amp;arnumber=6914180&amp;isnumber=6914123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https://ieeexplore-ieee-org.proxy.library.nyu.edu/stamp/stamp.jsp?tp=&amp;arnumber=9456314&amp;isnumber=9456045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https://ieeexplore-ieee-org.proxy.library.nyu.edu/stamp/stamp.jsp?tp=&amp;arnumber=9351667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https://ieeexplore-ieee-org.proxy.library.nyu.edu/stamp/stamp.jsp?tp=&amp;arnumber=9156784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 and References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13125"/>
            <a:ext cx="4422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OpenGait Authors: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Chao Fan (樊超)</a:t>
            </a:r>
            <a:r>
              <a:rPr lang="en">
                <a:solidFill>
                  <a:schemeClr val="dk1"/>
                </a:solidFill>
              </a:rPr>
              <a:t>, 12131100@mail.sustech.edu.cn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Chuanfu Shen (沈川福)</a:t>
            </a:r>
            <a:r>
              <a:rPr lang="en">
                <a:solidFill>
                  <a:schemeClr val="dk1"/>
                </a:solidFill>
              </a:rPr>
              <a:t>, 11950016@mail.sustech.edu.cn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Junhao Liang (梁峻豪)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12132342@mail.sustech.edu.cn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GLN: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Saihui Hou (侯赛辉)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GaitGL: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Beibei Lin (林贝贝)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https://github.com/ShiqiYu/OpenGait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734300" y="1251425"/>
            <a:ext cx="42939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 Images: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https://cliparting.com/free-building-clipart-27363/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https://engineering.nyu.edu/academics/programs/master-science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 u="sng">
                <a:solidFill>
                  <a:schemeClr val="hlink"/>
                </a:solidFill>
                <a:hlinkClick r:id="rId13"/>
              </a:rPr>
              <a:t>https://github.com/ShiqiYu/OpenGait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 and References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225600"/>
            <a:ext cx="32049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NYU Tandon ISP Course Professors: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1"/>
                </a:solidFill>
              </a:rPr>
              <a:t>Paola Garcia, MS.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1"/>
                </a:solidFill>
              </a:rPr>
              <a:t>Brandon Sloane, MS.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1"/>
                </a:solidFill>
              </a:rPr>
              <a:t>Aspen Olmsted, Ph. D.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ISP TA’s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Roman Garber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Kiran Chaudhry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Alon Hillel-Tuch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Steven Angulo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Julio Nunez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00" y="2153763"/>
            <a:ext cx="5397125" cy="8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35500" y="1152475"/>
            <a:ext cx="732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Brian Murphy, Staff 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https://www.linkedin.com/in/brianmurphy94/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https://github.com/bmurdata/ISP-Building-Security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Write-up link: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Thank you for watching! Questions?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Email or comment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Confidentiality of Building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 vs.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539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Brian Murphy, Staff Analyst, NYC Gov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years of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Technology Officer for 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Developer, tech enthusiast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NYU MS in Cybersecurity Cyber Fellow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https://www.linkedin.com/in/brianmurphy94/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550" y="1134049"/>
            <a:ext cx="2875425" cy="28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450" y="3629425"/>
            <a:ext cx="923166" cy="90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8958" y="3679128"/>
            <a:ext cx="923166" cy="90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4454" y="3696900"/>
            <a:ext cx="856916" cy="8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Confidentiality of Building Access- Problem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539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attacker reward, high organization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solutions have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Impersonation, broken scanners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Biometrics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525" y="921825"/>
            <a:ext cx="2026225" cy="34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and Alternative Solutions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539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samples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turnover orgs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Recording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Fingerprint Scanners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ECG Card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Mentality dependent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RFID Cards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card, reproduction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944" y="1152144"/>
            <a:ext cx="4701574" cy="2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Gait Analysis and Recognition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40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Gait is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models be accurate?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they better than humans?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294" y="1483769"/>
            <a:ext cx="4954651" cy="16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they be accurate?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38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answer: 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Institute</a:t>
            </a:r>
            <a:r>
              <a:rPr lang="en"/>
              <a:t> of Automation, Chinese Academy of Science CASIA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CASIA-B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they better than humans?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100" y="1152475"/>
            <a:ext cx="4711202" cy="2555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Subset of CASIA-B silhouettes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Imgflip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Show authorized persons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Show random gifs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Subjects identify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944" y="1152475"/>
            <a:ext cx="4815549" cy="261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repl.it- FE and BE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HTML,CSS, JS to show gifs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5125" y="4624900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910875" y="4409500"/>
            <a:ext cx="30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linkedin.com/in/brianmurphy94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bpm9231@nyu.edu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225" y="1017725"/>
            <a:ext cx="2928076" cy="351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