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0A614E6-6E04-462A-8DA6-3C4B4A12ECD1}">
  <a:tblStyle styleId="{A0A614E6-6E04-462A-8DA6-3C4B4A12ECD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Master" Target="slideMasters/slideMaster1.xml"/><Relationship Id="rId19" Type="http://schemas.openxmlformats.org/officeDocument/2006/relationships/font" Target="fonts/Roboto-boldItalic.fntdata"/><Relationship Id="rId6" Type="http://schemas.openxmlformats.org/officeDocument/2006/relationships/notesMaster" Target="notesMasters/notesMaster1.xml"/><Relationship Id="rId18"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7c9e3d9e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7c9e3d9e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804c0454c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804c0454c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804c0454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804c0454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804c0454c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804c0454c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804c0454c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804c0454c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804c045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804c045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804c0454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804c0454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The dependent variable is the number of </a:t>
            </a:r>
            <a:r>
              <a:rPr lang="en" sz="1200">
                <a:latin typeface="Times New Roman"/>
                <a:ea typeface="Times New Roman"/>
                <a:cs typeface="Times New Roman"/>
                <a:sym typeface="Times New Roman"/>
              </a:rPr>
              <a:t>positive cases in each zip code area at time t. The independent variables </a:t>
            </a:r>
            <a:r>
              <a:rPr lang="en" sz="1200">
                <a:latin typeface="Times New Roman"/>
                <a:ea typeface="Times New Roman"/>
                <a:cs typeface="Times New Roman"/>
                <a:sym typeface="Times New Roman"/>
              </a:rPr>
              <a:t>#turnstile in Zip and #totalcase in NYC are the number turnstile entries in each zip code area and number of confirmed cases in the New York city at time t-5. They were collected 5 days before the outcome variable. I use five days because the median of incubation period is 5 days.</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From the Spatial Error Models (SEMs), the coefficients on number of turnstiles in each zip code area are negative, and it is significant at 1% level in SEM w/ Fixed Effect. It shows that the increase in </a:t>
            </a:r>
            <a:r>
              <a:rPr lang="en" sz="1200">
                <a:latin typeface="Times New Roman"/>
                <a:ea typeface="Times New Roman"/>
                <a:cs typeface="Times New Roman"/>
                <a:sym typeface="Times New Roman"/>
              </a:rPr>
              <a:t>number of turnstiles is associated with decreases of daily increased positive cases in each zip code area if there aren’t any newly confirmed cases in New York City, because there is a interaction term #turnstile * #totalcase. What’s more, the positive and significant coefficient on #turnstile * #totalcase in the third model shows that the the more turnstile entries is associated with more positive cases in each zip code area if there are any confirmed cases in NYC. The effect of turnstile entries will increase as total cases in NYC increases. </a:t>
            </a:r>
            <a:endParaRPr sz="1200">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7c9e3d9e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7c9e3d9e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rgbClr val="EFEFE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hyperlink" Target="http://web.mta.info/mta/investor/index_new.html" TargetMode="External"/><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Final Presentation</a:t>
            </a:r>
            <a:endParaRPr>
              <a:solidFill>
                <a:srgbClr val="000000"/>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800">
                <a:solidFill>
                  <a:srgbClr val="000000"/>
                </a:solidFill>
              </a:rPr>
              <a:t>Track E Team 9</a:t>
            </a:r>
            <a:endParaRPr sz="1800">
              <a:solidFill>
                <a:srgbClr val="000000"/>
              </a:solidFill>
            </a:endParaRPr>
          </a:p>
          <a:p>
            <a:pPr indent="0" lvl="0" marL="0" rtl="0" algn="ctr">
              <a:lnSpc>
                <a:spcPct val="150000"/>
              </a:lnSpc>
              <a:spcBef>
                <a:spcPts val="0"/>
              </a:spcBef>
              <a:spcAft>
                <a:spcPts val="0"/>
              </a:spcAft>
              <a:buNone/>
            </a:pPr>
            <a:r>
              <a:rPr lang="en" sz="1800">
                <a:solidFill>
                  <a:srgbClr val="000000"/>
                </a:solidFill>
              </a:rPr>
              <a:t>Babatunde Ayilola, Chao Fang, Jiaxin Liu, Fei Wu, Brian Murphy</a:t>
            </a:r>
            <a:endParaRPr sz="1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What is the goal of the project?</a:t>
            </a:r>
            <a:endParaRPr>
              <a:solidFill>
                <a:srgbClr val="000000"/>
              </a:solidFill>
            </a:endParaRPr>
          </a:p>
        </p:txBody>
      </p:sp>
      <p:sp>
        <p:nvSpPr>
          <p:cNvPr id="61" name="Google Shape;61;p14"/>
          <p:cNvSpPr txBox="1"/>
          <p:nvPr>
            <p:ph idx="1" type="body"/>
          </p:nvPr>
        </p:nvSpPr>
        <p:spPr>
          <a:xfrm>
            <a:off x="311700" y="1152475"/>
            <a:ext cx="8520600" cy="3668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solidFill>
                  <a:srgbClr val="000000"/>
                </a:solidFill>
              </a:rPr>
              <a:t>Overarching Research Question: Do neighborhood features such as population health and social interaction patterns have an impact on</a:t>
            </a:r>
            <a:r>
              <a:rPr lang="en" sz="1600">
                <a:solidFill>
                  <a:srgbClr val="000000"/>
                </a:solidFill>
              </a:rPr>
              <a:t> COVID-19 outcomes in NYC?</a:t>
            </a:r>
            <a:endParaRPr sz="1600">
              <a:solidFill>
                <a:srgbClr val="000000"/>
              </a:solidFill>
            </a:endParaRPr>
          </a:p>
          <a:p>
            <a:pPr indent="-330200" lvl="0" marL="457200" rtl="0" algn="l">
              <a:lnSpc>
                <a:spcPct val="150000"/>
              </a:lnSpc>
              <a:spcBef>
                <a:spcPts val="1600"/>
              </a:spcBef>
              <a:spcAft>
                <a:spcPts val="0"/>
              </a:spcAft>
              <a:buClr>
                <a:srgbClr val="000000"/>
              </a:buClr>
              <a:buSzPts val="1600"/>
              <a:buAutoNum type="arabicPeriod"/>
            </a:pPr>
            <a:r>
              <a:rPr lang="en" sz="1600">
                <a:solidFill>
                  <a:srgbClr val="000000"/>
                </a:solidFill>
              </a:rPr>
              <a:t>Is there a correlation between general community health patterns and COVID-19 outcomes?</a:t>
            </a:r>
            <a:endParaRPr sz="1600">
              <a:solidFill>
                <a:srgbClr val="000000"/>
              </a:solidFill>
            </a:endParaRPr>
          </a:p>
          <a:p>
            <a:pPr indent="-330200" lvl="0" marL="457200" rtl="0" algn="l">
              <a:lnSpc>
                <a:spcPct val="150000"/>
              </a:lnSpc>
              <a:spcBef>
                <a:spcPts val="0"/>
              </a:spcBef>
              <a:spcAft>
                <a:spcPts val="0"/>
              </a:spcAft>
              <a:buClr>
                <a:srgbClr val="000000"/>
              </a:buClr>
              <a:buSzPts val="1600"/>
              <a:buAutoNum type="arabicPeriod"/>
            </a:pPr>
            <a:r>
              <a:rPr lang="en" sz="1600">
                <a:solidFill>
                  <a:srgbClr val="000000"/>
                </a:solidFill>
              </a:rPr>
              <a:t>Is there a correlation between geographic mobility pattern and COVID-19 outcomes?</a:t>
            </a:r>
            <a:endParaRPr sz="1600">
              <a:solidFill>
                <a:srgbClr val="000000"/>
              </a:solidFill>
            </a:endParaRPr>
          </a:p>
          <a:p>
            <a:pPr indent="0" lvl="0" marL="0" rtl="0" algn="l">
              <a:lnSpc>
                <a:spcPct val="150000"/>
              </a:lnSpc>
              <a:spcBef>
                <a:spcPts val="1600"/>
              </a:spcBef>
              <a:spcAft>
                <a:spcPts val="0"/>
              </a:spcAft>
              <a:buNone/>
            </a:pPr>
            <a:r>
              <a:rPr lang="en" sz="1600">
                <a:solidFill>
                  <a:srgbClr val="000000"/>
                </a:solidFill>
              </a:rPr>
              <a:t>We would like to look into COVID-19 outcome from </a:t>
            </a:r>
            <a:r>
              <a:rPr lang="en" sz="1600">
                <a:solidFill>
                  <a:srgbClr val="000000"/>
                </a:solidFill>
              </a:rPr>
              <a:t>two perspectives</a:t>
            </a:r>
            <a:r>
              <a:rPr lang="en" sz="1600">
                <a:solidFill>
                  <a:srgbClr val="000000"/>
                </a:solidFill>
              </a:rPr>
              <a:t>: </a:t>
            </a:r>
            <a:endParaRPr sz="1600">
              <a:solidFill>
                <a:srgbClr val="000000"/>
              </a:solidFill>
            </a:endParaRPr>
          </a:p>
          <a:p>
            <a:pPr indent="-330200" lvl="0" marL="457200" rtl="0" algn="l">
              <a:lnSpc>
                <a:spcPct val="150000"/>
              </a:lnSpc>
              <a:spcBef>
                <a:spcPts val="1600"/>
              </a:spcBef>
              <a:spcAft>
                <a:spcPts val="0"/>
              </a:spcAft>
              <a:buClr>
                <a:srgbClr val="000000"/>
              </a:buClr>
              <a:buSzPts val="1600"/>
              <a:buChar char="-"/>
            </a:pPr>
            <a:r>
              <a:rPr lang="en" sz="1600">
                <a:solidFill>
                  <a:srgbClr val="000000"/>
                </a:solidFill>
              </a:rPr>
              <a:t>Population Health</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Social Interaction</a:t>
            </a:r>
            <a:endParaRPr sz="1600">
              <a:solidFill>
                <a:srgbClr val="000000"/>
              </a:solidFill>
            </a:endParaRPr>
          </a:p>
          <a:p>
            <a:pPr indent="0" lvl="0" marL="457200" rtl="0" algn="l">
              <a:lnSpc>
                <a:spcPct val="150000"/>
              </a:lnSpc>
              <a:spcBef>
                <a:spcPts val="1600"/>
              </a:spcBef>
              <a:spcAft>
                <a:spcPts val="1600"/>
              </a:spcAft>
              <a:buNone/>
            </a:pPr>
            <a:r>
              <a:t/>
            </a:r>
            <a:endParaRPr sz="16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Datasets Used and Limitations</a:t>
            </a:r>
            <a:endParaRPr>
              <a:solidFill>
                <a:srgbClr val="000000"/>
              </a:solidFill>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u="sng">
                <a:solidFill>
                  <a:srgbClr val="000000"/>
                </a:solidFill>
              </a:rPr>
              <a:t>NYC DOHMH Coronavirus (COVID-19) data</a:t>
            </a:r>
            <a:endParaRPr u="sng">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Pros:</a:t>
            </a:r>
            <a:r>
              <a:rPr lang="en">
                <a:solidFill>
                  <a:srgbClr val="000000"/>
                </a:solidFill>
              </a:rPr>
              <a:t>Has #Positives, #Deaths, and geography resources</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Limits: </a:t>
            </a:r>
            <a:r>
              <a:rPr lang="en">
                <a:solidFill>
                  <a:srgbClr val="000000"/>
                </a:solidFill>
              </a:rPr>
              <a:t>Uses ModZCTA, and only in #tested</a:t>
            </a:r>
            <a:endParaRPr>
              <a:solidFill>
                <a:srgbClr val="000000"/>
              </a:solidFill>
            </a:endParaRPr>
          </a:p>
          <a:p>
            <a:pPr indent="0" lvl="0" marL="0" rtl="0" algn="l">
              <a:spcBef>
                <a:spcPts val="1600"/>
              </a:spcBef>
              <a:spcAft>
                <a:spcPts val="0"/>
              </a:spcAft>
              <a:buNone/>
            </a:pPr>
            <a:r>
              <a:t/>
            </a:r>
            <a:endParaRPr>
              <a:solidFill>
                <a:srgbClr val="000000"/>
              </a:solidFill>
            </a:endParaRPr>
          </a:p>
          <a:p>
            <a:pPr indent="-342900" lvl="0" marL="457200" rtl="0" algn="l">
              <a:spcBef>
                <a:spcPts val="1600"/>
              </a:spcBef>
              <a:spcAft>
                <a:spcPts val="0"/>
              </a:spcAft>
              <a:buClr>
                <a:srgbClr val="000000"/>
              </a:buClr>
              <a:buSzPts val="1800"/>
              <a:buChar char="●"/>
            </a:pPr>
            <a:r>
              <a:rPr lang="en" u="sng">
                <a:solidFill>
                  <a:srgbClr val="000000"/>
                </a:solidFill>
              </a:rPr>
              <a:t>NYC Community Health Survey Data</a:t>
            </a:r>
            <a:endParaRPr u="sng">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Pros: </a:t>
            </a:r>
            <a:r>
              <a:rPr lang="en">
                <a:solidFill>
                  <a:srgbClr val="000000"/>
                </a:solidFill>
              </a:rPr>
              <a:t>Comprehensive data on resident’s health</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Limits:</a:t>
            </a:r>
            <a:r>
              <a:rPr lang="en">
                <a:solidFill>
                  <a:srgbClr val="000000"/>
                </a:solidFill>
              </a:rPr>
              <a:t> Neighborhood data requires email, data requires cleaning, and geo-analysis ready data sets are old.</a:t>
            </a:r>
            <a:endParaRPr>
              <a:solidFill>
                <a:srgbClr val="000000"/>
              </a:solidFill>
            </a:endParaRPr>
          </a:p>
          <a:p>
            <a:pPr indent="0" lvl="0" marL="457200" rtl="0" algn="l">
              <a:spcBef>
                <a:spcPts val="1600"/>
              </a:spcBef>
              <a:spcAft>
                <a:spcPts val="1600"/>
              </a:spcAft>
              <a:buNone/>
            </a:pPr>
            <a:r>
              <a:t/>
            </a:r>
            <a:endParaRPr>
              <a:solidFill>
                <a:srgbClr val="000000"/>
              </a:solidFill>
            </a:endParaRPr>
          </a:p>
        </p:txBody>
      </p:sp>
      <p:pic>
        <p:nvPicPr>
          <p:cNvPr id="68" name="Google Shape;68;p15"/>
          <p:cNvPicPr preferRelativeResize="0"/>
          <p:nvPr/>
        </p:nvPicPr>
        <p:blipFill>
          <a:blip r:embed="rId3">
            <a:alphaModFix/>
          </a:blip>
          <a:stretch>
            <a:fillRect/>
          </a:stretch>
        </p:blipFill>
        <p:spPr>
          <a:xfrm>
            <a:off x="6602350" y="1017725"/>
            <a:ext cx="2541651" cy="1270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000000"/>
                </a:solidFill>
              </a:rPr>
              <a:t>Community Health Patterns vs. COVID-19 </a:t>
            </a:r>
            <a:r>
              <a:rPr lang="en" sz="2500">
                <a:solidFill>
                  <a:srgbClr val="000000"/>
                </a:solidFill>
              </a:rPr>
              <a:t>Result</a:t>
            </a:r>
            <a:endParaRPr sz="2500">
              <a:solidFill>
                <a:srgbClr val="000000"/>
              </a:solidFill>
            </a:endParaRPr>
          </a:p>
        </p:txBody>
      </p:sp>
      <p:pic>
        <p:nvPicPr>
          <p:cNvPr id="74" name="Google Shape;74;p16"/>
          <p:cNvPicPr preferRelativeResize="0"/>
          <p:nvPr/>
        </p:nvPicPr>
        <p:blipFill>
          <a:blip r:embed="rId3">
            <a:alphaModFix/>
          </a:blip>
          <a:stretch>
            <a:fillRect/>
          </a:stretch>
        </p:blipFill>
        <p:spPr>
          <a:xfrm>
            <a:off x="152400" y="560525"/>
            <a:ext cx="8796324" cy="4502349"/>
          </a:xfrm>
          <a:prstGeom prst="rect">
            <a:avLst/>
          </a:prstGeom>
          <a:noFill/>
          <a:ln>
            <a:noFill/>
          </a:ln>
        </p:spPr>
      </p:pic>
      <p:pic>
        <p:nvPicPr>
          <p:cNvPr id="75" name="Google Shape;75;p16"/>
          <p:cNvPicPr preferRelativeResize="0"/>
          <p:nvPr/>
        </p:nvPicPr>
        <p:blipFill>
          <a:blip r:embed="rId4">
            <a:alphaModFix/>
          </a:blip>
          <a:stretch>
            <a:fillRect/>
          </a:stretch>
        </p:blipFill>
        <p:spPr>
          <a:xfrm>
            <a:off x="241850" y="3415551"/>
            <a:ext cx="3825326" cy="1566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Datasets Used and Limitations</a:t>
            </a:r>
            <a:endParaRPr>
              <a:solidFill>
                <a:srgbClr val="000000"/>
              </a:solidFill>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u="sng">
                <a:solidFill>
                  <a:srgbClr val="000000"/>
                </a:solidFill>
              </a:rPr>
              <a:t>MTA Investor Information</a:t>
            </a:r>
            <a:endParaRPr u="sng">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Pros:</a:t>
            </a:r>
            <a:r>
              <a:rPr lang="en">
                <a:solidFill>
                  <a:srgbClr val="000000"/>
                </a:solidFill>
              </a:rPr>
              <a:t> Contains information on MTA ridership decline</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Limits: </a:t>
            </a:r>
            <a:r>
              <a:rPr lang="en">
                <a:solidFill>
                  <a:srgbClr val="000000"/>
                </a:solidFill>
              </a:rPr>
              <a:t>Data in PDF, inconsistent reporting</a:t>
            </a:r>
            <a:endParaRPr>
              <a:solidFill>
                <a:srgbClr val="000000"/>
              </a:solidFill>
            </a:endParaRPr>
          </a:p>
          <a:p>
            <a:pPr indent="0" lvl="0" marL="0" rtl="0" algn="l">
              <a:spcBef>
                <a:spcPts val="1600"/>
              </a:spcBef>
              <a:spcAft>
                <a:spcPts val="0"/>
              </a:spcAft>
              <a:buNone/>
            </a:pPr>
            <a:r>
              <a:t/>
            </a:r>
            <a:endParaRPr sz="400">
              <a:solidFill>
                <a:srgbClr val="000000"/>
              </a:solidFill>
            </a:endParaRPr>
          </a:p>
          <a:p>
            <a:pPr indent="-342900" lvl="0" marL="457200" rtl="0" algn="l">
              <a:spcBef>
                <a:spcPts val="0"/>
              </a:spcBef>
              <a:spcAft>
                <a:spcPts val="0"/>
              </a:spcAft>
              <a:buClr>
                <a:srgbClr val="000000"/>
              </a:buClr>
              <a:buSzPts val="1800"/>
              <a:buChar char="●"/>
            </a:pPr>
            <a:r>
              <a:rPr lang="en" u="sng">
                <a:solidFill>
                  <a:srgbClr val="000000"/>
                </a:solidFill>
              </a:rPr>
              <a:t>MTA Turnstiles Data</a:t>
            </a:r>
            <a:endParaRPr u="sng">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Pros: </a:t>
            </a:r>
            <a:r>
              <a:rPr lang="en">
                <a:solidFill>
                  <a:srgbClr val="000000"/>
                </a:solidFill>
              </a:rPr>
              <a:t>Shows traffic by location at regular intervals</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Limits: </a:t>
            </a:r>
            <a:r>
              <a:rPr lang="en">
                <a:solidFill>
                  <a:srgbClr val="000000"/>
                </a:solidFill>
              </a:rPr>
              <a:t>Requires cleaning before use</a:t>
            </a:r>
            <a:endParaRPr>
              <a:solidFill>
                <a:srgbClr val="000000"/>
              </a:solidFill>
            </a:endParaRPr>
          </a:p>
          <a:p>
            <a:pPr indent="0" lvl="0" marL="0" rtl="0" algn="l">
              <a:spcBef>
                <a:spcPts val="1600"/>
              </a:spcBef>
              <a:spcAft>
                <a:spcPts val="0"/>
              </a:spcAft>
              <a:buNone/>
            </a:pPr>
            <a:r>
              <a:t/>
            </a:r>
            <a:endParaRPr sz="400">
              <a:solidFill>
                <a:srgbClr val="000000"/>
              </a:solidFill>
            </a:endParaRPr>
          </a:p>
          <a:p>
            <a:pPr indent="-342900" lvl="0" marL="457200" rtl="0" algn="l">
              <a:spcBef>
                <a:spcPts val="0"/>
              </a:spcBef>
              <a:spcAft>
                <a:spcPts val="0"/>
              </a:spcAft>
              <a:buClr>
                <a:srgbClr val="000000"/>
              </a:buClr>
              <a:buSzPts val="1800"/>
              <a:buChar char="●"/>
            </a:pPr>
            <a:r>
              <a:rPr lang="en" u="sng">
                <a:solidFill>
                  <a:srgbClr val="000000"/>
                </a:solidFill>
              </a:rPr>
              <a:t>NYC DOHMH Coronavirus (COVID-19) data</a:t>
            </a:r>
            <a:endParaRPr u="sng">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Pros:</a:t>
            </a:r>
            <a:r>
              <a:rPr lang="en">
                <a:solidFill>
                  <a:srgbClr val="000000"/>
                </a:solidFill>
              </a:rPr>
              <a:t>Has #Positives, #Deaths, and geography resources</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Limits: </a:t>
            </a:r>
            <a:r>
              <a:rPr lang="en">
                <a:solidFill>
                  <a:srgbClr val="000000"/>
                </a:solidFill>
              </a:rPr>
              <a:t>Uses ModZCTA</a:t>
            </a:r>
            <a:endParaRPr>
              <a:solidFill>
                <a:srgbClr val="000000"/>
              </a:solidFill>
            </a:endParaRPr>
          </a:p>
          <a:p>
            <a:pPr indent="0" lvl="0" marL="457200" rtl="0" algn="l">
              <a:spcBef>
                <a:spcPts val="1600"/>
              </a:spcBef>
              <a:spcAft>
                <a:spcPts val="1600"/>
              </a:spcAft>
              <a:buNone/>
            </a:pPr>
            <a:r>
              <a:t/>
            </a:r>
            <a:endParaRPr>
              <a:solidFill>
                <a:srgbClr val="000000"/>
              </a:solidFill>
            </a:endParaRPr>
          </a:p>
        </p:txBody>
      </p:sp>
      <p:pic>
        <p:nvPicPr>
          <p:cNvPr descr="File:MTA NYC logo.svg - Wikimedia Commons" id="82" name="Google Shape;82;p17"/>
          <p:cNvPicPr preferRelativeResize="0"/>
          <p:nvPr/>
        </p:nvPicPr>
        <p:blipFill>
          <a:blip r:embed="rId3">
            <a:alphaModFix/>
          </a:blip>
          <a:stretch>
            <a:fillRect/>
          </a:stretch>
        </p:blipFill>
        <p:spPr>
          <a:xfrm>
            <a:off x="6992780" y="548650"/>
            <a:ext cx="1839520" cy="20231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Covid Subway and Rail Ridership Impact</a:t>
            </a:r>
            <a:endParaRPr>
              <a:solidFill>
                <a:srgbClr val="000000"/>
              </a:solidFill>
            </a:endParaRPr>
          </a:p>
        </p:txBody>
      </p:sp>
      <p:pic>
        <p:nvPicPr>
          <p:cNvPr descr="File:MTA NYC logo.svg - Wikimedia Commons" id="88" name="Google Shape;88;p18"/>
          <p:cNvPicPr preferRelativeResize="0"/>
          <p:nvPr/>
        </p:nvPicPr>
        <p:blipFill>
          <a:blip r:embed="rId3">
            <a:alphaModFix/>
          </a:blip>
          <a:stretch>
            <a:fillRect/>
          </a:stretch>
        </p:blipFill>
        <p:spPr>
          <a:xfrm>
            <a:off x="8117625" y="0"/>
            <a:ext cx="1026375" cy="1128800"/>
          </a:xfrm>
          <a:prstGeom prst="rect">
            <a:avLst/>
          </a:prstGeom>
          <a:noFill/>
          <a:ln>
            <a:noFill/>
          </a:ln>
        </p:spPr>
      </p:pic>
      <p:pic>
        <p:nvPicPr>
          <p:cNvPr id="89" name="Google Shape;89;p18"/>
          <p:cNvPicPr preferRelativeResize="0"/>
          <p:nvPr/>
        </p:nvPicPr>
        <p:blipFill>
          <a:blip r:embed="rId4">
            <a:alphaModFix/>
          </a:blip>
          <a:stretch>
            <a:fillRect/>
          </a:stretch>
        </p:blipFill>
        <p:spPr>
          <a:xfrm>
            <a:off x="76200" y="1128800"/>
            <a:ext cx="4303751" cy="3156725"/>
          </a:xfrm>
          <a:prstGeom prst="rect">
            <a:avLst/>
          </a:prstGeom>
          <a:noFill/>
          <a:ln>
            <a:noFill/>
          </a:ln>
        </p:spPr>
      </p:pic>
      <p:sp>
        <p:nvSpPr>
          <p:cNvPr id="90" name="Google Shape;90;p18"/>
          <p:cNvSpPr txBox="1"/>
          <p:nvPr/>
        </p:nvSpPr>
        <p:spPr>
          <a:xfrm>
            <a:off x="2268150" y="4465875"/>
            <a:ext cx="4607700" cy="572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a:t>*From MTA Investor Information website </a:t>
            </a:r>
            <a:endParaRPr/>
          </a:p>
          <a:p>
            <a:pPr indent="0" lvl="0" marL="457200" rtl="0" algn="l">
              <a:spcBef>
                <a:spcPts val="0"/>
              </a:spcBef>
              <a:spcAft>
                <a:spcPts val="0"/>
              </a:spcAft>
              <a:buNone/>
            </a:pPr>
            <a:r>
              <a:rPr lang="en" u="sng">
                <a:solidFill>
                  <a:schemeClr val="hlink"/>
                </a:solidFill>
                <a:hlinkClick r:id="rId5"/>
              </a:rPr>
              <a:t>http://web.mta.info/mta/investor/index_new.html</a:t>
            </a:r>
            <a:endParaRPr/>
          </a:p>
          <a:p>
            <a:pPr indent="0" lvl="0" marL="457200" rtl="0" algn="l">
              <a:spcBef>
                <a:spcPts val="0"/>
              </a:spcBef>
              <a:spcAft>
                <a:spcPts val="0"/>
              </a:spcAft>
              <a:buNone/>
            </a:pPr>
            <a:r>
              <a:t/>
            </a:r>
            <a:endParaRPr/>
          </a:p>
        </p:txBody>
      </p:sp>
      <p:pic>
        <p:nvPicPr>
          <p:cNvPr id="91" name="Google Shape;91;p18"/>
          <p:cNvPicPr preferRelativeResize="0"/>
          <p:nvPr/>
        </p:nvPicPr>
        <p:blipFill>
          <a:blip r:embed="rId6">
            <a:alphaModFix/>
          </a:blip>
          <a:stretch>
            <a:fillRect/>
          </a:stretch>
        </p:blipFill>
        <p:spPr>
          <a:xfrm>
            <a:off x="4419600" y="1128800"/>
            <a:ext cx="4572000" cy="3156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Subway Turnstile Entries</a:t>
            </a:r>
            <a:r>
              <a:rPr lang="en">
                <a:solidFill>
                  <a:srgbClr val="000000"/>
                </a:solidFill>
              </a:rPr>
              <a:t> vs. COVID-19 Visualization</a:t>
            </a:r>
            <a:endParaRPr>
              <a:solidFill>
                <a:srgbClr val="000000"/>
              </a:solidFill>
            </a:endParaRPr>
          </a:p>
        </p:txBody>
      </p:sp>
      <p:pic>
        <p:nvPicPr>
          <p:cNvPr id="97" name="Google Shape;97;p19"/>
          <p:cNvPicPr preferRelativeResize="0"/>
          <p:nvPr/>
        </p:nvPicPr>
        <p:blipFill>
          <a:blip r:embed="rId3">
            <a:alphaModFix/>
          </a:blip>
          <a:stretch>
            <a:fillRect/>
          </a:stretch>
        </p:blipFill>
        <p:spPr>
          <a:xfrm>
            <a:off x="754467" y="1123950"/>
            <a:ext cx="3619180" cy="3657600"/>
          </a:xfrm>
          <a:prstGeom prst="rect">
            <a:avLst/>
          </a:prstGeom>
          <a:noFill/>
          <a:ln>
            <a:noFill/>
          </a:ln>
        </p:spPr>
      </p:pic>
      <p:pic>
        <p:nvPicPr>
          <p:cNvPr id="98" name="Google Shape;98;p19"/>
          <p:cNvPicPr preferRelativeResize="0"/>
          <p:nvPr/>
        </p:nvPicPr>
        <p:blipFill>
          <a:blip r:embed="rId4">
            <a:alphaModFix/>
          </a:blip>
          <a:stretch>
            <a:fillRect/>
          </a:stretch>
        </p:blipFill>
        <p:spPr>
          <a:xfrm>
            <a:off x="4571997" y="1123950"/>
            <a:ext cx="3587598" cy="3657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95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Subway Turnstile Entries vs. COVID-19 Regression</a:t>
            </a:r>
            <a:endParaRPr>
              <a:solidFill>
                <a:srgbClr val="000000"/>
              </a:solidFill>
            </a:endParaRPr>
          </a:p>
          <a:p>
            <a:pPr indent="0" lvl="0" marL="0" rtl="0" algn="l">
              <a:spcBef>
                <a:spcPts val="0"/>
              </a:spcBef>
              <a:spcAft>
                <a:spcPts val="0"/>
              </a:spcAft>
              <a:buNone/>
            </a:pPr>
            <a:r>
              <a:t/>
            </a:r>
            <a:endParaRPr>
              <a:solidFill>
                <a:srgbClr val="000000"/>
              </a:solidFill>
            </a:endParaRPr>
          </a:p>
        </p:txBody>
      </p:sp>
      <p:graphicFrame>
        <p:nvGraphicFramePr>
          <p:cNvPr id="104" name="Google Shape;104;p20"/>
          <p:cNvGraphicFramePr/>
          <p:nvPr/>
        </p:nvGraphicFramePr>
        <p:xfrm>
          <a:off x="885350" y="678660"/>
          <a:ext cx="3000000" cy="3000000"/>
        </p:xfrm>
        <a:graphic>
          <a:graphicData uri="http://schemas.openxmlformats.org/drawingml/2006/table">
            <a:tbl>
              <a:tblPr>
                <a:noFill/>
                <a:tableStyleId>{A0A614E6-6E04-462A-8DA6-3C4B4A12ECD1}</a:tableStyleId>
              </a:tblPr>
              <a:tblGrid>
                <a:gridCol w="1809750"/>
                <a:gridCol w="1809750"/>
                <a:gridCol w="1809750"/>
                <a:gridCol w="1809750"/>
              </a:tblGrid>
              <a:tr h="3705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Dependent Variable:</a:t>
                      </a:r>
                      <a:endParaRPr sz="1600">
                        <a:latin typeface="Times New Roman"/>
                        <a:ea typeface="Times New Roman"/>
                        <a:cs typeface="Times New Roman"/>
                        <a:sym typeface="Times New Roman"/>
                      </a:endParaRPr>
                    </a:p>
                  </a:txBody>
                  <a:tcPr marT="91425" marB="91425" marR="91425" marL="91425"/>
                </a:tc>
                <a:tc gridSpan="3">
                  <a:txBody>
                    <a:bodyPr/>
                    <a:lstStyle/>
                    <a:p>
                      <a:pPr indent="0" lvl="0" marL="0" rtl="0" algn="ctr">
                        <a:spcBef>
                          <a:spcPts val="0"/>
                        </a:spcBef>
                        <a:spcAft>
                          <a:spcPts val="0"/>
                        </a:spcAft>
                        <a:buNone/>
                      </a:pPr>
                      <a:r>
                        <a:rPr lang="en">
                          <a:latin typeface="Times New Roman"/>
                          <a:ea typeface="Times New Roman"/>
                          <a:cs typeface="Times New Roman"/>
                          <a:sym typeface="Times New Roman"/>
                        </a:rPr>
                        <a:t>Positive cases in Zip code area</a:t>
                      </a:r>
                      <a:endParaRPr sz="1600">
                        <a:latin typeface="Times New Roman"/>
                        <a:ea typeface="Times New Roman"/>
                        <a:cs typeface="Times New Roman"/>
                        <a:sym typeface="Times New Roman"/>
                      </a:endParaRPr>
                    </a:p>
                  </a:txBody>
                  <a:tcPr marT="91425" marB="91425" marR="91425" marL="91425"/>
                </a:tc>
                <a:tc hMerge="1"/>
                <a:tc hMerge="1"/>
              </a:tr>
              <a:tr h="370525">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(2)</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(3)</a:t>
                      </a:r>
                      <a:endParaRPr>
                        <a:latin typeface="Times New Roman"/>
                        <a:ea typeface="Times New Roman"/>
                        <a:cs typeface="Times New Roman"/>
                        <a:sym typeface="Times New Roman"/>
                      </a:endParaRPr>
                    </a:p>
                  </a:txBody>
                  <a:tcPr marT="91425" marB="91425" marR="91425" marL="91425"/>
                </a:tc>
              </a:tr>
              <a:tr h="370525">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Pooled OLS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SEM w/ FE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SEM w/ RE</a:t>
                      </a:r>
                      <a:endParaRPr>
                        <a:latin typeface="Times New Roman"/>
                        <a:ea typeface="Times New Roman"/>
                        <a:cs typeface="Times New Roman"/>
                        <a:sym typeface="Times New Roman"/>
                      </a:endParaRPr>
                    </a:p>
                  </a:txBody>
                  <a:tcPr marT="91425" marB="91425" marR="91425" marL="91425"/>
                </a:tc>
              </a:tr>
              <a:tr h="3705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#turnstile in Zip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-0.0002</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-0.002***</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-0.0003</a:t>
                      </a:r>
                      <a:endParaRPr>
                        <a:latin typeface="Times New Roman"/>
                        <a:ea typeface="Times New Roman"/>
                        <a:cs typeface="Times New Roman"/>
                        <a:sym typeface="Times New Roman"/>
                      </a:endParaRPr>
                    </a:p>
                  </a:txBody>
                  <a:tcPr marT="91425" marB="91425" marR="91425" marL="91425"/>
                </a:tc>
              </a:tr>
              <a:tr h="3705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#totalcase in NYC</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0.003***</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0.001***</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0.001***</a:t>
                      </a:r>
                      <a:endParaRPr>
                        <a:latin typeface="Times New Roman"/>
                        <a:ea typeface="Times New Roman"/>
                        <a:cs typeface="Times New Roman"/>
                        <a:sym typeface="Times New Roman"/>
                      </a:endParaRPr>
                    </a:p>
                  </a:txBody>
                  <a:tcPr marT="91425" marB="91425" marR="91425" marL="91425"/>
                </a:tc>
              </a:tr>
              <a:tr h="407075">
                <a:tc>
                  <a:txBody>
                    <a:bodyPr/>
                    <a:lstStyle/>
                    <a:p>
                      <a:pPr indent="0" lvl="0" marL="0" rtl="0" algn="l">
                        <a:spcBef>
                          <a:spcPts val="0"/>
                        </a:spcBef>
                        <a:spcAft>
                          <a:spcPts val="0"/>
                        </a:spcAft>
                        <a:buNone/>
                      </a:pPr>
                      <a:r>
                        <a:rPr lang="en">
                          <a:latin typeface="Times New Roman"/>
                          <a:ea typeface="Times New Roman"/>
                          <a:cs typeface="Times New Roman"/>
                          <a:sym typeface="Times New Roman"/>
                        </a:rPr>
                        <a:t>#turnstile * #totalcase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-9x10^-8</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2.31x10^-8</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6</a:t>
                      </a:r>
                      <a:r>
                        <a:rPr lang="en">
                          <a:latin typeface="Times New Roman"/>
                          <a:ea typeface="Times New Roman"/>
                          <a:cs typeface="Times New Roman"/>
                          <a:sym typeface="Times New Roman"/>
                        </a:rPr>
                        <a:t>x10^-8**</a:t>
                      </a:r>
                      <a:endParaRPr>
                        <a:latin typeface="Times New Roman"/>
                        <a:ea typeface="Times New Roman"/>
                        <a:cs typeface="Times New Roman"/>
                        <a:sym typeface="Times New Roman"/>
                      </a:endParaRPr>
                    </a:p>
                  </a:txBody>
                  <a:tcPr marT="91425" marB="91425" marR="91425" marL="91425"/>
                </a:tc>
              </a:tr>
              <a:tr h="3705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Intercept</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-11.642***</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1.296</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-6.78**</a:t>
                      </a:r>
                      <a:endParaRPr>
                        <a:latin typeface="Times New Roman"/>
                        <a:ea typeface="Times New Roman"/>
                        <a:cs typeface="Times New Roman"/>
                        <a:sym typeface="Times New Roman"/>
                      </a:endParaRPr>
                    </a:p>
                  </a:txBody>
                  <a:tcPr marT="91425" marB="91425" marR="91425" marL="91425"/>
                </a:tc>
              </a:tr>
              <a:tr h="3705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Lambda</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0.76***</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0.76***</a:t>
                      </a:r>
                      <a:endParaRPr>
                        <a:latin typeface="Times New Roman"/>
                        <a:ea typeface="Times New Roman"/>
                        <a:cs typeface="Times New Roman"/>
                        <a:sym typeface="Times New Roman"/>
                      </a:endParaRPr>
                    </a:p>
                  </a:txBody>
                  <a:tcPr marT="91425" marB="91425" marR="91425" marL="91425"/>
                </a:tc>
              </a:tr>
              <a:tr h="3705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N</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4,104</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4,104</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4,104</a:t>
                      </a:r>
                      <a:endParaRPr>
                        <a:latin typeface="Times New Roman"/>
                        <a:ea typeface="Times New Roman"/>
                        <a:cs typeface="Times New Roman"/>
                        <a:sym typeface="Times New Roman"/>
                      </a:endParaRPr>
                    </a:p>
                  </a:txBody>
                  <a:tcPr marT="91425" marB="91425" marR="91425" marL="91425"/>
                </a:tc>
              </a:tr>
              <a:tr h="3705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R-sq</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0.1318</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0.0576</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0.1279</a:t>
                      </a:r>
                      <a:endParaRPr>
                        <a:latin typeface="Times New Roman"/>
                        <a:ea typeface="Times New Roman"/>
                        <a:cs typeface="Times New Roman"/>
                        <a:sym typeface="Times New Roman"/>
                      </a:endParaRPr>
                    </a:p>
                  </a:txBody>
                  <a:tcPr marT="91425" marB="91425" marR="91425" marL="91425"/>
                </a:tc>
              </a:tr>
              <a:tr h="370525">
                <a:tc gridSpan="4">
                  <a:txBody>
                    <a:bodyPr/>
                    <a:lstStyle/>
                    <a:p>
                      <a:pPr indent="0" lvl="0" marL="0" rtl="0" algn="l">
                        <a:spcBef>
                          <a:spcPts val="0"/>
                        </a:spcBef>
                        <a:spcAft>
                          <a:spcPts val="0"/>
                        </a:spcAft>
                        <a:buNone/>
                      </a:pPr>
                      <a:r>
                        <a:rPr lang="en">
                          <a:latin typeface="Times New Roman"/>
                          <a:ea typeface="Times New Roman"/>
                          <a:cs typeface="Times New Roman"/>
                          <a:sym typeface="Times New Roman"/>
                        </a:rPr>
                        <a:t>* p&lt;0.10, ** p&lt;0.05, *** p&lt;0.01</a:t>
                      </a:r>
                      <a:endParaRPr>
                        <a:latin typeface="Times New Roman"/>
                        <a:ea typeface="Times New Roman"/>
                        <a:cs typeface="Times New Roman"/>
                        <a:sym typeface="Times New Roman"/>
                      </a:endParaRPr>
                    </a:p>
                  </a:txBody>
                  <a:tcPr marT="91425" marB="91425" marR="91425" marL="91425"/>
                </a:tc>
                <a:tc hMerge="1"/>
                <a:tc hMerge="1"/>
                <a:tc hMerge="1"/>
              </a:tr>
            </a:tbl>
          </a:graphicData>
        </a:graphic>
      </p:graphicFrame>
      <p:sp>
        <p:nvSpPr>
          <p:cNvPr id="105" name="Google Shape;105;p20"/>
          <p:cNvSpPr/>
          <p:nvPr/>
        </p:nvSpPr>
        <p:spPr>
          <a:xfrm>
            <a:off x="6314600" y="2702163"/>
            <a:ext cx="1058100" cy="295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0"/>
          <p:cNvSpPr/>
          <p:nvPr/>
        </p:nvSpPr>
        <p:spPr>
          <a:xfrm>
            <a:off x="4504850" y="3447750"/>
            <a:ext cx="3210000" cy="396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0"/>
          <p:cNvSpPr/>
          <p:nvPr/>
        </p:nvSpPr>
        <p:spPr>
          <a:xfrm>
            <a:off x="4504850" y="1860013"/>
            <a:ext cx="1208700" cy="396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General Timeline</a:t>
            </a:r>
            <a:endParaRPr>
              <a:solidFill>
                <a:srgbClr val="000000"/>
              </a:solidFill>
            </a:endParaRPr>
          </a:p>
        </p:txBody>
      </p:sp>
      <p:grpSp>
        <p:nvGrpSpPr>
          <p:cNvPr id="113" name="Google Shape;113;p21"/>
          <p:cNvGrpSpPr/>
          <p:nvPr/>
        </p:nvGrpSpPr>
        <p:grpSpPr>
          <a:xfrm>
            <a:off x="249325" y="1569255"/>
            <a:ext cx="1834900" cy="2315200"/>
            <a:chOff x="1083025" y="1574025"/>
            <a:chExt cx="1834900" cy="2315200"/>
          </a:xfrm>
        </p:grpSpPr>
        <p:sp>
          <p:nvSpPr>
            <p:cNvPr id="114" name="Google Shape;114;p21"/>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rgbClr val="0C58D3"/>
                  </a:solidFill>
                  <a:latin typeface="Roboto"/>
                  <a:ea typeface="Roboto"/>
                  <a:cs typeface="Roboto"/>
                  <a:sym typeface="Roboto"/>
                </a:rPr>
                <a:t>Moday</a:t>
              </a:r>
              <a:endParaRPr sz="800">
                <a:solidFill>
                  <a:srgbClr val="0C58D3"/>
                </a:solidFill>
                <a:latin typeface="Roboto"/>
                <a:ea typeface="Roboto"/>
                <a:cs typeface="Roboto"/>
                <a:sym typeface="Roboto"/>
              </a:endParaRPr>
            </a:p>
          </p:txBody>
        </p:sp>
        <p:sp>
          <p:nvSpPr>
            <p:cNvPr id="115" name="Google Shape;115;p21"/>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0C58D3"/>
                  </a:solidFill>
                  <a:latin typeface="Roboto"/>
                  <a:ea typeface="Roboto"/>
                  <a:cs typeface="Roboto"/>
                  <a:sym typeface="Roboto"/>
                </a:rPr>
                <a:t>First Team Meeting</a:t>
              </a:r>
              <a:endParaRPr b="1" sz="1000">
                <a:solidFill>
                  <a:srgbClr val="0C58D3"/>
                </a:solidFill>
                <a:latin typeface="Roboto"/>
                <a:ea typeface="Roboto"/>
                <a:cs typeface="Roboto"/>
                <a:sym typeface="Roboto"/>
              </a:endParaRPr>
            </a:p>
          </p:txBody>
        </p:sp>
        <p:sp>
          <p:nvSpPr>
            <p:cNvPr id="116" name="Google Shape;116;p21"/>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800">
                  <a:solidFill>
                    <a:srgbClr val="0C58D3"/>
                  </a:solidFill>
                  <a:latin typeface="Roboto"/>
                  <a:ea typeface="Roboto"/>
                  <a:cs typeface="Roboto"/>
                  <a:sym typeface="Roboto"/>
                </a:rPr>
                <a:t>- </a:t>
              </a:r>
              <a:r>
                <a:rPr lang="en" sz="800">
                  <a:solidFill>
                    <a:srgbClr val="0C58D3"/>
                  </a:solidFill>
                  <a:latin typeface="Roboto"/>
                  <a:ea typeface="Roboto"/>
                  <a:cs typeface="Roboto"/>
                  <a:sym typeface="Roboto"/>
                </a:rPr>
                <a:t>Self-Introductions</a:t>
              </a:r>
              <a:endParaRPr sz="800">
                <a:solidFill>
                  <a:srgbClr val="0C58D3"/>
                </a:solidFill>
                <a:latin typeface="Roboto"/>
                <a:ea typeface="Roboto"/>
                <a:cs typeface="Roboto"/>
                <a:sym typeface="Roboto"/>
              </a:endParaRPr>
            </a:p>
            <a:p>
              <a:pPr indent="0" lvl="0" marL="0" rtl="0" algn="l">
                <a:lnSpc>
                  <a:spcPct val="150000"/>
                </a:lnSpc>
                <a:spcBef>
                  <a:spcPts val="0"/>
                </a:spcBef>
                <a:spcAft>
                  <a:spcPts val="0"/>
                </a:spcAft>
                <a:buNone/>
              </a:pPr>
              <a:r>
                <a:rPr lang="en" sz="800">
                  <a:solidFill>
                    <a:srgbClr val="0C58D3"/>
                  </a:solidFill>
                  <a:latin typeface="Roboto"/>
                  <a:ea typeface="Roboto"/>
                  <a:cs typeface="Roboto"/>
                  <a:sym typeface="Roboto"/>
                </a:rPr>
                <a:t>- Propose potential directions</a:t>
              </a:r>
              <a:endParaRPr sz="800">
                <a:solidFill>
                  <a:srgbClr val="0C58D3"/>
                </a:solidFill>
                <a:latin typeface="Roboto"/>
                <a:ea typeface="Roboto"/>
                <a:cs typeface="Roboto"/>
                <a:sym typeface="Roboto"/>
              </a:endParaRPr>
            </a:p>
            <a:p>
              <a:pPr indent="0" lvl="0" marL="0" rtl="0" algn="l">
                <a:lnSpc>
                  <a:spcPct val="150000"/>
                </a:lnSpc>
                <a:spcBef>
                  <a:spcPts val="0"/>
                </a:spcBef>
                <a:spcAft>
                  <a:spcPts val="0"/>
                </a:spcAft>
                <a:buNone/>
              </a:pPr>
              <a:r>
                <a:rPr lang="en" sz="800">
                  <a:solidFill>
                    <a:srgbClr val="0C58D3"/>
                  </a:solidFill>
                  <a:latin typeface="Roboto"/>
                  <a:ea typeface="Roboto"/>
                  <a:cs typeface="Roboto"/>
                  <a:sym typeface="Roboto"/>
                </a:rPr>
                <a:t>- Prepare overall structure on each direction</a:t>
              </a:r>
              <a:endParaRPr sz="800">
                <a:solidFill>
                  <a:srgbClr val="0C58D3"/>
                </a:solidFill>
                <a:latin typeface="Roboto"/>
                <a:ea typeface="Roboto"/>
                <a:cs typeface="Roboto"/>
                <a:sym typeface="Roboto"/>
              </a:endParaRPr>
            </a:p>
            <a:p>
              <a:pPr indent="0" lvl="0" marL="0" rtl="0" algn="l">
                <a:lnSpc>
                  <a:spcPct val="150000"/>
                </a:lnSpc>
                <a:spcBef>
                  <a:spcPts val="0"/>
                </a:spcBef>
                <a:spcAft>
                  <a:spcPts val="0"/>
                </a:spcAft>
                <a:buNone/>
              </a:pPr>
              <a:r>
                <a:t/>
              </a:r>
              <a:endParaRPr sz="800">
                <a:solidFill>
                  <a:srgbClr val="0C58D3"/>
                </a:solidFill>
                <a:latin typeface="Roboto"/>
                <a:ea typeface="Roboto"/>
                <a:cs typeface="Roboto"/>
                <a:sym typeface="Roboto"/>
              </a:endParaRPr>
            </a:p>
          </p:txBody>
        </p:sp>
        <p:cxnSp>
          <p:nvCxnSpPr>
            <p:cNvPr id="117" name="Google Shape;117;p21"/>
            <p:cNvCxnSpPr/>
            <p:nvPr/>
          </p:nvCxnSpPr>
          <p:spPr>
            <a:xfrm>
              <a:off x="2180202" y="1695421"/>
              <a:ext cx="718500" cy="741900"/>
            </a:xfrm>
            <a:prstGeom prst="straightConnector1">
              <a:avLst/>
            </a:prstGeom>
            <a:noFill/>
            <a:ln cap="flat" cmpd="sng" w="9525">
              <a:solidFill>
                <a:srgbClr val="0D5DDF"/>
              </a:solidFill>
              <a:prstDash val="solid"/>
              <a:round/>
              <a:headEnd len="sm" w="sm" type="none"/>
              <a:tailEnd len="sm" w="sm" type="none"/>
            </a:ln>
          </p:spPr>
        </p:cxnSp>
        <p:sp>
          <p:nvSpPr>
            <p:cNvPr id="118" name="Google Shape;118;p21"/>
            <p:cNvSpPr/>
            <p:nvPr/>
          </p:nvSpPr>
          <p:spPr>
            <a:xfrm flipH="1">
              <a:off x="1083025" y="2306625"/>
              <a:ext cx="18348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9" name="Google Shape;119;p21"/>
            <p:cNvSpPr/>
            <p:nvPr/>
          </p:nvSpPr>
          <p:spPr>
            <a:xfrm>
              <a:off x="1083125" y="2460449"/>
              <a:ext cx="18348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 name="Google Shape;120;p21"/>
          <p:cNvGrpSpPr/>
          <p:nvPr/>
        </p:nvGrpSpPr>
        <p:grpSpPr>
          <a:xfrm>
            <a:off x="1958274" y="1569255"/>
            <a:ext cx="1834900" cy="2315200"/>
            <a:chOff x="1083025" y="1574025"/>
            <a:chExt cx="1834900" cy="2315200"/>
          </a:xfrm>
        </p:grpSpPr>
        <p:sp>
          <p:nvSpPr>
            <p:cNvPr id="121" name="Google Shape;121;p21"/>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rgbClr val="0C58D3"/>
                  </a:solidFill>
                  <a:latin typeface="Roboto"/>
                  <a:ea typeface="Roboto"/>
                  <a:cs typeface="Roboto"/>
                  <a:sym typeface="Roboto"/>
                </a:rPr>
                <a:t>Tuesday</a:t>
              </a:r>
              <a:endParaRPr sz="800">
                <a:solidFill>
                  <a:srgbClr val="0C58D3"/>
                </a:solidFill>
                <a:latin typeface="Roboto"/>
                <a:ea typeface="Roboto"/>
                <a:cs typeface="Roboto"/>
                <a:sym typeface="Roboto"/>
              </a:endParaRPr>
            </a:p>
          </p:txBody>
        </p:sp>
        <p:sp>
          <p:nvSpPr>
            <p:cNvPr id="122" name="Google Shape;122;p21"/>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0C58D3"/>
                  </a:solidFill>
                  <a:latin typeface="Roboto"/>
                  <a:ea typeface="Roboto"/>
                  <a:cs typeface="Roboto"/>
                  <a:sym typeface="Roboto"/>
                </a:rPr>
                <a:t>Direction Proposal</a:t>
              </a:r>
              <a:endParaRPr b="1" sz="1000">
                <a:solidFill>
                  <a:srgbClr val="0C58D3"/>
                </a:solidFill>
                <a:latin typeface="Roboto"/>
                <a:ea typeface="Roboto"/>
                <a:cs typeface="Roboto"/>
                <a:sym typeface="Roboto"/>
              </a:endParaRPr>
            </a:p>
          </p:txBody>
        </p:sp>
        <p:sp>
          <p:nvSpPr>
            <p:cNvPr id="123" name="Google Shape;123;p21"/>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800">
                  <a:solidFill>
                    <a:srgbClr val="0C58D3"/>
                  </a:solidFill>
                  <a:latin typeface="Roboto"/>
                  <a:ea typeface="Roboto"/>
                  <a:cs typeface="Roboto"/>
                  <a:sym typeface="Roboto"/>
                </a:rPr>
                <a:t>- Sync-up with mentor on plans/overall structure for each direction</a:t>
              </a:r>
              <a:endParaRPr sz="800">
                <a:solidFill>
                  <a:srgbClr val="0C58D3"/>
                </a:solidFill>
                <a:latin typeface="Roboto"/>
                <a:ea typeface="Roboto"/>
                <a:cs typeface="Roboto"/>
                <a:sym typeface="Roboto"/>
              </a:endParaRPr>
            </a:p>
          </p:txBody>
        </p:sp>
        <p:cxnSp>
          <p:nvCxnSpPr>
            <p:cNvPr id="124" name="Google Shape;124;p21"/>
            <p:cNvCxnSpPr/>
            <p:nvPr/>
          </p:nvCxnSpPr>
          <p:spPr>
            <a:xfrm>
              <a:off x="2180202" y="1695421"/>
              <a:ext cx="718500" cy="741900"/>
            </a:xfrm>
            <a:prstGeom prst="straightConnector1">
              <a:avLst/>
            </a:prstGeom>
            <a:noFill/>
            <a:ln cap="flat" cmpd="sng" w="9525">
              <a:solidFill>
                <a:srgbClr val="0D5DDF"/>
              </a:solidFill>
              <a:prstDash val="solid"/>
              <a:round/>
              <a:headEnd len="sm" w="sm" type="none"/>
              <a:tailEnd len="sm" w="sm" type="none"/>
            </a:ln>
          </p:spPr>
        </p:cxnSp>
        <p:sp>
          <p:nvSpPr>
            <p:cNvPr id="125" name="Google Shape;125;p21"/>
            <p:cNvSpPr/>
            <p:nvPr/>
          </p:nvSpPr>
          <p:spPr>
            <a:xfrm flipH="1">
              <a:off x="1083025" y="2306625"/>
              <a:ext cx="18348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6" name="Google Shape;126;p21"/>
            <p:cNvSpPr/>
            <p:nvPr/>
          </p:nvSpPr>
          <p:spPr>
            <a:xfrm>
              <a:off x="1083125" y="2460449"/>
              <a:ext cx="18348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21"/>
          <p:cNvSpPr txBox="1"/>
          <p:nvPr/>
        </p:nvSpPr>
        <p:spPr>
          <a:xfrm>
            <a:off x="4097176" y="1569250"/>
            <a:ext cx="7185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rgbClr val="1155CC"/>
                </a:solidFill>
                <a:latin typeface="Roboto"/>
                <a:ea typeface="Roboto"/>
                <a:cs typeface="Roboto"/>
                <a:sym typeface="Roboto"/>
              </a:rPr>
              <a:t>Wednesday</a:t>
            </a:r>
            <a:endParaRPr sz="800">
              <a:solidFill>
                <a:srgbClr val="1155CC"/>
              </a:solidFill>
              <a:latin typeface="Roboto"/>
              <a:ea typeface="Roboto"/>
              <a:cs typeface="Roboto"/>
              <a:sym typeface="Roboto"/>
            </a:endParaRPr>
          </a:p>
        </p:txBody>
      </p:sp>
      <p:sp>
        <p:nvSpPr>
          <p:cNvPr id="128" name="Google Shape;128;p21"/>
          <p:cNvSpPr txBox="1"/>
          <p:nvPr/>
        </p:nvSpPr>
        <p:spPr>
          <a:xfrm>
            <a:off x="3822920" y="269025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1155CC"/>
                </a:solidFill>
                <a:latin typeface="Roboto"/>
                <a:ea typeface="Roboto"/>
                <a:cs typeface="Roboto"/>
                <a:sym typeface="Roboto"/>
              </a:rPr>
              <a:t>Midpoint Presentation</a:t>
            </a:r>
            <a:endParaRPr b="1" sz="1000">
              <a:solidFill>
                <a:srgbClr val="1155CC"/>
              </a:solidFill>
              <a:latin typeface="Roboto"/>
              <a:ea typeface="Roboto"/>
              <a:cs typeface="Roboto"/>
              <a:sym typeface="Roboto"/>
            </a:endParaRPr>
          </a:p>
        </p:txBody>
      </p:sp>
      <p:sp>
        <p:nvSpPr>
          <p:cNvPr id="129" name="Google Shape;129;p21"/>
          <p:cNvSpPr txBox="1"/>
          <p:nvPr/>
        </p:nvSpPr>
        <p:spPr>
          <a:xfrm>
            <a:off x="3802794" y="314705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800">
                <a:solidFill>
                  <a:srgbClr val="1155CC"/>
                </a:solidFill>
                <a:latin typeface="Roboto"/>
                <a:ea typeface="Roboto"/>
                <a:cs typeface="Roboto"/>
                <a:sym typeface="Roboto"/>
              </a:rPr>
              <a:t>- Present proposal</a:t>
            </a:r>
            <a:endParaRPr sz="800">
              <a:solidFill>
                <a:srgbClr val="1155CC"/>
              </a:solidFill>
              <a:latin typeface="Roboto"/>
              <a:ea typeface="Roboto"/>
              <a:cs typeface="Roboto"/>
              <a:sym typeface="Roboto"/>
            </a:endParaRPr>
          </a:p>
          <a:p>
            <a:pPr indent="0" lvl="0" marL="0" rtl="0" algn="l">
              <a:lnSpc>
                <a:spcPct val="150000"/>
              </a:lnSpc>
              <a:spcBef>
                <a:spcPts val="0"/>
              </a:spcBef>
              <a:spcAft>
                <a:spcPts val="0"/>
              </a:spcAft>
              <a:buNone/>
            </a:pPr>
            <a:r>
              <a:rPr lang="en" sz="800">
                <a:solidFill>
                  <a:srgbClr val="1155CC"/>
                </a:solidFill>
                <a:latin typeface="Roboto"/>
                <a:ea typeface="Roboto"/>
                <a:cs typeface="Roboto"/>
                <a:sym typeface="Roboto"/>
              </a:rPr>
              <a:t>- Data cleaning complete</a:t>
            </a:r>
            <a:endParaRPr sz="800">
              <a:solidFill>
                <a:srgbClr val="1155CC"/>
              </a:solidFill>
              <a:latin typeface="Roboto"/>
              <a:ea typeface="Roboto"/>
              <a:cs typeface="Roboto"/>
              <a:sym typeface="Roboto"/>
            </a:endParaRPr>
          </a:p>
        </p:txBody>
      </p:sp>
      <p:cxnSp>
        <p:nvCxnSpPr>
          <p:cNvPr id="130" name="Google Shape;130;p21"/>
          <p:cNvCxnSpPr/>
          <p:nvPr/>
        </p:nvCxnSpPr>
        <p:spPr>
          <a:xfrm>
            <a:off x="4767297" y="1690651"/>
            <a:ext cx="718500" cy="741900"/>
          </a:xfrm>
          <a:prstGeom prst="straightConnector1">
            <a:avLst/>
          </a:prstGeom>
          <a:noFill/>
          <a:ln cap="flat" cmpd="sng" w="9525">
            <a:solidFill>
              <a:srgbClr val="1155CC"/>
            </a:solidFill>
            <a:prstDash val="solid"/>
            <a:round/>
            <a:headEnd len="sm" w="sm" type="none"/>
            <a:tailEnd len="sm" w="sm" type="none"/>
          </a:ln>
        </p:spPr>
      </p:cxnSp>
      <p:sp>
        <p:nvSpPr>
          <p:cNvPr id="131" name="Google Shape;131;p21"/>
          <p:cNvSpPr/>
          <p:nvPr/>
        </p:nvSpPr>
        <p:spPr>
          <a:xfrm flipH="1">
            <a:off x="3670119" y="2301855"/>
            <a:ext cx="1834800" cy="143400"/>
          </a:xfrm>
          <a:prstGeom prst="parallelogram">
            <a:avLst>
              <a:gd fmla="val 96952" name="adj"/>
            </a:avLst>
          </a:prstGeom>
          <a:solidFill>
            <a:srgbClr val="115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2" name="Google Shape;132;p21"/>
          <p:cNvSpPr/>
          <p:nvPr/>
        </p:nvSpPr>
        <p:spPr>
          <a:xfrm>
            <a:off x="3670219" y="2455679"/>
            <a:ext cx="1834800" cy="143400"/>
          </a:xfrm>
          <a:prstGeom prst="parallelogram">
            <a:avLst>
              <a:gd fmla="val 96952" name="adj"/>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txBox="1"/>
          <p:nvPr/>
        </p:nvSpPr>
        <p:spPr>
          <a:xfrm>
            <a:off x="5904632" y="156925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rgbClr val="1155CC"/>
                </a:solidFill>
                <a:latin typeface="Roboto"/>
                <a:ea typeface="Roboto"/>
                <a:cs typeface="Roboto"/>
                <a:sym typeface="Roboto"/>
              </a:rPr>
              <a:t>Friday</a:t>
            </a:r>
            <a:endParaRPr sz="800">
              <a:solidFill>
                <a:srgbClr val="1155CC"/>
              </a:solidFill>
              <a:latin typeface="Roboto"/>
              <a:ea typeface="Roboto"/>
              <a:cs typeface="Roboto"/>
              <a:sym typeface="Roboto"/>
            </a:endParaRPr>
          </a:p>
        </p:txBody>
      </p:sp>
      <p:sp>
        <p:nvSpPr>
          <p:cNvPr id="134" name="Google Shape;134;p21"/>
          <p:cNvSpPr txBox="1"/>
          <p:nvPr/>
        </p:nvSpPr>
        <p:spPr>
          <a:xfrm>
            <a:off x="5536183" y="269025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1155CC"/>
                </a:solidFill>
                <a:latin typeface="Roboto"/>
                <a:ea typeface="Roboto"/>
                <a:cs typeface="Roboto"/>
                <a:sym typeface="Roboto"/>
              </a:rPr>
              <a:t>Final Check-in</a:t>
            </a:r>
            <a:endParaRPr b="1" sz="1000">
              <a:solidFill>
                <a:srgbClr val="1155CC"/>
              </a:solidFill>
              <a:latin typeface="Roboto"/>
              <a:ea typeface="Roboto"/>
              <a:cs typeface="Roboto"/>
              <a:sym typeface="Roboto"/>
            </a:endParaRPr>
          </a:p>
        </p:txBody>
      </p:sp>
      <p:sp>
        <p:nvSpPr>
          <p:cNvPr id="135" name="Google Shape;135;p21"/>
          <p:cNvSpPr txBox="1"/>
          <p:nvPr/>
        </p:nvSpPr>
        <p:spPr>
          <a:xfrm>
            <a:off x="5516058" y="314705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800">
                <a:solidFill>
                  <a:srgbClr val="1155CC"/>
                </a:solidFill>
                <a:latin typeface="Roboto"/>
                <a:ea typeface="Roboto"/>
                <a:cs typeface="Roboto"/>
                <a:sym typeface="Roboto"/>
              </a:rPr>
              <a:t>- Data analysis complete</a:t>
            </a:r>
            <a:endParaRPr sz="800">
              <a:solidFill>
                <a:srgbClr val="1155CC"/>
              </a:solidFill>
              <a:latin typeface="Roboto"/>
              <a:ea typeface="Roboto"/>
              <a:cs typeface="Roboto"/>
              <a:sym typeface="Roboto"/>
            </a:endParaRPr>
          </a:p>
          <a:p>
            <a:pPr indent="0" lvl="0" marL="0" rtl="0" algn="l">
              <a:lnSpc>
                <a:spcPct val="150000"/>
              </a:lnSpc>
              <a:spcBef>
                <a:spcPts val="0"/>
              </a:spcBef>
              <a:spcAft>
                <a:spcPts val="0"/>
              </a:spcAft>
              <a:buNone/>
            </a:pPr>
            <a:r>
              <a:rPr lang="en" sz="800">
                <a:solidFill>
                  <a:srgbClr val="1155CC"/>
                </a:solidFill>
                <a:latin typeface="Roboto"/>
                <a:ea typeface="Roboto"/>
                <a:cs typeface="Roboto"/>
                <a:sym typeface="Roboto"/>
              </a:rPr>
              <a:t>- Summarize project result</a:t>
            </a:r>
            <a:endParaRPr sz="800">
              <a:solidFill>
                <a:srgbClr val="1155CC"/>
              </a:solidFill>
              <a:latin typeface="Roboto"/>
              <a:ea typeface="Roboto"/>
              <a:cs typeface="Roboto"/>
              <a:sym typeface="Roboto"/>
            </a:endParaRPr>
          </a:p>
        </p:txBody>
      </p:sp>
      <p:cxnSp>
        <p:nvCxnSpPr>
          <p:cNvPr id="136" name="Google Shape;136;p21"/>
          <p:cNvCxnSpPr/>
          <p:nvPr/>
        </p:nvCxnSpPr>
        <p:spPr>
          <a:xfrm>
            <a:off x="6480560" y="1690651"/>
            <a:ext cx="718500" cy="741900"/>
          </a:xfrm>
          <a:prstGeom prst="straightConnector1">
            <a:avLst/>
          </a:prstGeom>
          <a:noFill/>
          <a:ln cap="flat" cmpd="sng" w="9525">
            <a:solidFill>
              <a:srgbClr val="1155CC"/>
            </a:solidFill>
            <a:prstDash val="solid"/>
            <a:round/>
            <a:headEnd len="sm" w="sm" type="none"/>
            <a:tailEnd len="sm" w="sm" type="none"/>
          </a:ln>
        </p:spPr>
      </p:cxnSp>
      <p:sp>
        <p:nvSpPr>
          <p:cNvPr id="137" name="Google Shape;137;p21"/>
          <p:cNvSpPr/>
          <p:nvPr/>
        </p:nvSpPr>
        <p:spPr>
          <a:xfrm flipH="1">
            <a:off x="5383383" y="2301855"/>
            <a:ext cx="1834800" cy="143400"/>
          </a:xfrm>
          <a:prstGeom prst="parallelogram">
            <a:avLst>
              <a:gd fmla="val 96952" name="adj"/>
            </a:avLst>
          </a:prstGeom>
          <a:solidFill>
            <a:srgbClr val="115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8" name="Google Shape;138;p21"/>
          <p:cNvSpPr/>
          <p:nvPr/>
        </p:nvSpPr>
        <p:spPr>
          <a:xfrm>
            <a:off x="5383483" y="2455679"/>
            <a:ext cx="1834800" cy="143400"/>
          </a:xfrm>
          <a:prstGeom prst="parallelogram">
            <a:avLst>
              <a:gd fmla="val 96952" name="adj"/>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txBox="1"/>
          <p:nvPr/>
        </p:nvSpPr>
        <p:spPr>
          <a:xfrm>
            <a:off x="7622920" y="156925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rgbClr val="1155CC"/>
                </a:solidFill>
                <a:latin typeface="Roboto"/>
                <a:ea typeface="Roboto"/>
                <a:cs typeface="Roboto"/>
                <a:sym typeface="Roboto"/>
              </a:rPr>
              <a:t>Saturday</a:t>
            </a:r>
            <a:endParaRPr sz="800">
              <a:solidFill>
                <a:srgbClr val="1155CC"/>
              </a:solidFill>
              <a:latin typeface="Roboto"/>
              <a:ea typeface="Roboto"/>
              <a:cs typeface="Roboto"/>
              <a:sym typeface="Roboto"/>
            </a:endParaRPr>
          </a:p>
        </p:txBody>
      </p:sp>
      <p:sp>
        <p:nvSpPr>
          <p:cNvPr id="140" name="Google Shape;140;p21"/>
          <p:cNvSpPr txBox="1"/>
          <p:nvPr/>
        </p:nvSpPr>
        <p:spPr>
          <a:xfrm>
            <a:off x="7254471" y="269025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1155CC"/>
                </a:solidFill>
                <a:latin typeface="Roboto"/>
                <a:ea typeface="Roboto"/>
                <a:cs typeface="Roboto"/>
                <a:sym typeface="Roboto"/>
              </a:rPr>
              <a:t>Final Presentation</a:t>
            </a:r>
            <a:endParaRPr b="1" sz="1000">
              <a:solidFill>
                <a:srgbClr val="1155CC"/>
              </a:solidFill>
              <a:latin typeface="Roboto"/>
              <a:ea typeface="Roboto"/>
              <a:cs typeface="Roboto"/>
              <a:sym typeface="Roboto"/>
            </a:endParaRPr>
          </a:p>
        </p:txBody>
      </p:sp>
      <p:sp>
        <p:nvSpPr>
          <p:cNvPr id="141" name="Google Shape;141;p21"/>
          <p:cNvSpPr txBox="1"/>
          <p:nvPr/>
        </p:nvSpPr>
        <p:spPr>
          <a:xfrm>
            <a:off x="7234346" y="314705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800">
                <a:solidFill>
                  <a:srgbClr val="1155CC"/>
                </a:solidFill>
                <a:latin typeface="Roboto"/>
                <a:ea typeface="Roboto"/>
                <a:cs typeface="Roboto"/>
                <a:sym typeface="Roboto"/>
              </a:rPr>
              <a:t>- Final presentation</a:t>
            </a:r>
            <a:endParaRPr sz="800">
              <a:solidFill>
                <a:srgbClr val="1155CC"/>
              </a:solidFill>
              <a:latin typeface="Roboto"/>
              <a:ea typeface="Roboto"/>
              <a:cs typeface="Roboto"/>
              <a:sym typeface="Roboto"/>
            </a:endParaRPr>
          </a:p>
          <a:p>
            <a:pPr indent="0" lvl="0" marL="0" rtl="0" algn="l">
              <a:lnSpc>
                <a:spcPct val="150000"/>
              </a:lnSpc>
              <a:spcBef>
                <a:spcPts val="0"/>
              </a:spcBef>
              <a:spcAft>
                <a:spcPts val="0"/>
              </a:spcAft>
              <a:buNone/>
            </a:pPr>
            <a:r>
              <a:rPr lang="en" sz="800">
                <a:solidFill>
                  <a:srgbClr val="1155CC"/>
                </a:solidFill>
                <a:latin typeface="Roboto"/>
                <a:ea typeface="Roboto"/>
                <a:cs typeface="Roboto"/>
                <a:sym typeface="Roboto"/>
              </a:rPr>
              <a:t>- Project complete!</a:t>
            </a:r>
            <a:endParaRPr sz="800">
              <a:solidFill>
                <a:srgbClr val="1155CC"/>
              </a:solidFill>
              <a:latin typeface="Roboto"/>
              <a:ea typeface="Roboto"/>
              <a:cs typeface="Roboto"/>
              <a:sym typeface="Roboto"/>
            </a:endParaRPr>
          </a:p>
        </p:txBody>
      </p:sp>
      <p:cxnSp>
        <p:nvCxnSpPr>
          <p:cNvPr id="142" name="Google Shape;142;p21"/>
          <p:cNvCxnSpPr/>
          <p:nvPr/>
        </p:nvCxnSpPr>
        <p:spPr>
          <a:xfrm>
            <a:off x="8198848" y="1690651"/>
            <a:ext cx="718500" cy="741900"/>
          </a:xfrm>
          <a:prstGeom prst="straightConnector1">
            <a:avLst/>
          </a:prstGeom>
          <a:noFill/>
          <a:ln cap="flat" cmpd="sng" w="9525">
            <a:solidFill>
              <a:srgbClr val="1155CC"/>
            </a:solidFill>
            <a:prstDash val="solid"/>
            <a:round/>
            <a:headEnd len="sm" w="sm" type="none"/>
            <a:tailEnd len="sm" w="sm" type="none"/>
          </a:ln>
        </p:spPr>
      </p:cxnSp>
      <p:sp>
        <p:nvSpPr>
          <p:cNvPr id="143" name="Google Shape;143;p21"/>
          <p:cNvSpPr/>
          <p:nvPr/>
        </p:nvSpPr>
        <p:spPr>
          <a:xfrm flipH="1">
            <a:off x="7101671" y="2301855"/>
            <a:ext cx="1834800" cy="143400"/>
          </a:xfrm>
          <a:prstGeom prst="parallelogram">
            <a:avLst>
              <a:gd fmla="val 96952" name="adj"/>
            </a:avLst>
          </a:prstGeom>
          <a:solidFill>
            <a:srgbClr val="115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4" name="Google Shape;144;p21"/>
          <p:cNvSpPr/>
          <p:nvPr/>
        </p:nvSpPr>
        <p:spPr>
          <a:xfrm>
            <a:off x="7101771" y="2455679"/>
            <a:ext cx="1834800" cy="143400"/>
          </a:xfrm>
          <a:prstGeom prst="parallelogram">
            <a:avLst>
              <a:gd fmla="val 96952" name="adj"/>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