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66" r:id="rId4"/>
    <p:sldId id="264" r:id="rId5"/>
    <p:sldId id="267" r:id="rId6"/>
    <p:sldId id="262" r:id="rId7"/>
    <p:sldId id="257" r:id="rId8"/>
    <p:sldId id="259" r:id="rId9"/>
    <p:sldId id="268" r:id="rId10"/>
    <p:sldId id="269" r:id="rId11"/>
    <p:sldId id="271" r:id="rId12"/>
    <p:sldId id="270" r:id="rId13"/>
    <p:sldId id="272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3A3DF0-34A1-455D-8943-26FA71ED3DCC}">
          <p14:sldIdLst>
            <p14:sldId id="256"/>
          </p14:sldIdLst>
        </p14:section>
        <p14:section name="Introduction" id="{B02D16C7-6FD9-4FF5-9199-179129663227}">
          <p14:sldIdLst>
            <p14:sldId id="258"/>
            <p14:sldId id="266"/>
            <p14:sldId id="264"/>
            <p14:sldId id="267"/>
          </p14:sldIdLst>
        </p14:section>
        <p14:section name="Methodology" id="{04ADD487-94DA-47EC-AF72-3116CF1CA6D9}">
          <p14:sldIdLst>
            <p14:sldId id="262"/>
            <p14:sldId id="257"/>
            <p14:sldId id="259"/>
            <p14:sldId id="268"/>
            <p14:sldId id="269"/>
            <p14:sldId id="271"/>
            <p14:sldId id="270"/>
          </p14:sldIdLst>
        </p14:section>
        <p14:section name="Results" id="{F06C6ECF-4606-4C14-8117-DA2D8675ACF3}">
          <p14:sldIdLst/>
        </p14:section>
        <p14:section name="Conclusion" id="{8D9BA467-BE11-41EB-8F5E-434DA548520F}">
          <p14:sldIdLst>
            <p14:sldId id="272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" y="6400800"/>
            <a:ext cx="1219198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347018"/>
            <a:ext cx="10058400" cy="1651819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27" y="3964008"/>
            <a:ext cx="10058400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6F88-EEB5-4979-9532-C99075E35C5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4F9D-C1BC-482F-ACE4-604A1ED4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1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6F88-EEB5-4979-9532-C99075E35C5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4F9D-C1BC-482F-ACE4-604A1ED4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27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6F88-EEB5-4979-9532-C99075E35C5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4F9D-C1BC-482F-ACE4-604A1ED4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60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5750" indent="-227013"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6F88-EEB5-4979-9532-C99075E35C5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4F9D-C1BC-482F-ACE4-604A1ED4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30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6F88-EEB5-4979-9532-C99075E35C5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4F9D-C1BC-482F-ACE4-604A1ED49A8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700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6F88-EEB5-4979-9532-C99075E35C5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4F9D-C1BC-482F-ACE4-604A1ED4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0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6F88-EEB5-4979-9532-C99075E35C5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4F9D-C1BC-482F-ACE4-604A1ED4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2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6F88-EEB5-4979-9532-C99075E35C5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4F9D-C1BC-482F-ACE4-604A1ED4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38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6F88-EEB5-4979-9532-C99075E35C5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4F9D-C1BC-482F-ACE4-604A1ED4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1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A586F88-EEB5-4979-9532-C99075E35C5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7C4F9D-C1BC-482F-ACE4-604A1ED4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1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6F88-EEB5-4979-9532-C99075E35C5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4F9D-C1BC-482F-ACE4-604A1ED4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64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A586F88-EEB5-4979-9532-C99075E35C5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97C4F9D-C1BC-482F-ACE4-604A1ED49A8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772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5425" indent="-166688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movies matrix code system failure Wallpaper HD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33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Developer-Module Networks &amp; Failure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8582" y="3983673"/>
            <a:ext cx="10058400" cy="90295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Bryan J Muscedere</a:t>
            </a:r>
          </a:p>
          <a:p>
            <a:r>
              <a:rPr lang="en-US" dirty="0">
                <a:solidFill>
                  <a:schemeClr val="tx1"/>
                </a:solidFill>
              </a:rPr>
              <a:t>Rafi </a:t>
            </a:r>
            <a:r>
              <a:rPr lang="en-US" dirty="0" err="1">
                <a:solidFill>
                  <a:schemeClr val="tx1"/>
                </a:solidFill>
              </a:rPr>
              <a:t>Turas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65227" y="3106994"/>
            <a:ext cx="10058400" cy="5907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Can They Really Be Valid Defect Predictors?</a:t>
            </a:r>
          </a:p>
        </p:txBody>
      </p:sp>
      <p:pic>
        <p:nvPicPr>
          <p:cNvPr id="1028" name="Picture 4" descr="https://uwaterloo.ca/brand-guidelines/sites/ca.brand-guidelines/files/resize/uploads/images/universityofwaterloo_logo_horiz_rgb_0-300x12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4799750"/>
            <a:ext cx="4594568" cy="1837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577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Didn’t Do It By Hand!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9280"/>
            <a:ext cx="3975684" cy="234082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5152103"/>
            <a:ext cx="5087210" cy="716990"/>
          </a:xfrm>
        </p:spPr>
        <p:txBody>
          <a:bodyPr anchor="ctr"/>
          <a:lstStyle/>
          <a:p>
            <a:pPr marL="58737" indent="0" algn="ctr">
              <a:buNone/>
            </a:pPr>
            <a:r>
              <a:rPr lang="en-US" dirty="0"/>
              <a:t>Boa Software Miner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68470" y="5152103"/>
            <a:ext cx="5087210" cy="71699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285750" indent="-22701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8737" indent="0" algn="ctr">
              <a:buFont typeface="Arial" panose="020B0604020202020204" pitchFamily="34" charset="0"/>
              <a:buNone/>
            </a:pPr>
            <a:r>
              <a:rPr lang="en-US" dirty="0"/>
              <a:t>Boa Software Miner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184" y="3274124"/>
            <a:ext cx="3189583" cy="1877979"/>
          </a:xfrm>
          <a:prstGeom prst="rect">
            <a:avLst/>
          </a:prstGeom>
        </p:spPr>
      </p:pic>
      <p:pic>
        <p:nvPicPr>
          <p:cNvPr id="1026" name="Picture 2" descr="http://spark.apache.org/images/spark-logo-trademar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200" y="1891064"/>
            <a:ext cx="2571750" cy="130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r="59410"/>
          <a:stretch/>
        </p:blipFill>
        <p:spPr>
          <a:xfrm>
            <a:off x="6289193" y="3349694"/>
            <a:ext cx="4866487" cy="184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00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Steps: </a:t>
            </a:r>
            <a:r>
              <a:rPr lang="en-US" i="1" dirty="0"/>
              <a:t>Software Tool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608" y="1825848"/>
            <a:ext cx="9955530" cy="434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267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Steps: </a:t>
            </a:r>
            <a:r>
              <a:rPr lang="en-US" i="1" dirty="0"/>
              <a:t>Software Tool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608" y="1825848"/>
            <a:ext cx="9955530" cy="43493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79871" y="1845734"/>
            <a:ext cx="3087329" cy="2028176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34814" y="3993931"/>
            <a:ext cx="2785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the future, we will look at additional data sources.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79870" y="1845734"/>
            <a:ext cx="3087329" cy="2028176"/>
          </a:xfrm>
          <a:prstGeom prst="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689512" y="2538513"/>
            <a:ext cx="2505496" cy="1192659"/>
          </a:xfrm>
          <a:prstGeom prst="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353558" y="4311840"/>
            <a:ext cx="2505496" cy="1951807"/>
          </a:xfrm>
          <a:prstGeom prst="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690704" y="4293872"/>
            <a:ext cx="2505496" cy="1951807"/>
          </a:xfrm>
          <a:prstGeom prst="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3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 animBg="1"/>
      <p:bldP spid="16" grpId="0" animBg="1"/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39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movies matrix code system failure Wallpaper HD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33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1982018"/>
            <a:ext cx="12192000" cy="1651819"/>
          </a:xfrm>
        </p:spPr>
        <p:txBody>
          <a:bodyPr/>
          <a:lstStyle/>
          <a:p>
            <a:r>
              <a:rPr lang="en-US" dirty="0"/>
              <a:t>Thanks For Listening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3633837"/>
            <a:ext cx="121920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248569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 we’ve seen in the course, they are many advantages to </a:t>
            </a:r>
            <a:r>
              <a:rPr lang="en-US" b="1" dirty="0"/>
              <a:t>early </a:t>
            </a:r>
            <a:r>
              <a:rPr lang="en-US" dirty="0"/>
              <a:t>defect prediction.</a:t>
            </a:r>
          </a:p>
          <a:p>
            <a:r>
              <a:rPr lang="en-US" dirty="0"/>
              <a:t>Many studies have been published looking at whether </a:t>
            </a:r>
            <a:r>
              <a:rPr lang="en-US" b="1" dirty="0"/>
              <a:t>internal metrics</a:t>
            </a:r>
            <a:r>
              <a:rPr lang="en-US" dirty="0"/>
              <a:t> can be used as failure predictors.</a:t>
            </a:r>
          </a:p>
          <a:p>
            <a:endParaRPr lang="en-US" dirty="0"/>
          </a:p>
          <a:p>
            <a:r>
              <a:rPr lang="en-US" dirty="0"/>
              <a:t>Studies have looked at: </a:t>
            </a:r>
          </a:p>
          <a:p>
            <a:pPr lvl="1"/>
            <a:r>
              <a:rPr lang="en-US" i="1" dirty="0"/>
              <a:t>Code measures</a:t>
            </a:r>
            <a:endParaRPr lang="en-US" dirty="0"/>
          </a:p>
          <a:p>
            <a:pPr lvl="1"/>
            <a:r>
              <a:rPr lang="en-US" i="1" dirty="0"/>
              <a:t>People and organizational metrics</a:t>
            </a:r>
          </a:p>
          <a:p>
            <a:pPr lvl="1"/>
            <a:r>
              <a:rPr lang="en-US" sz="2600" b="1" i="1" dirty="0"/>
              <a:t>Social networks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151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Developer-Module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2800" y="2032000"/>
            <a:ext cx="6113780" cy="40402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Social network.</a:t>
            </a:r>
          </a:p>
          <a:p>
            <a:r>
              <a:rPr lang="en-US" dirty="0"/>
              <a:t>Contains </a:t>
            </a:r>
            <a:r>
              <a:rPr lang="en-US" b="1" dirty="0"/>
              <a:t>actors.</a:t>
            </a:r>
          </a:p>
          <a:p>
            <a:pPr lvl="1"/>
            <a:r>
              <a:rPr lang="en-US" dirty="0"/>
              <a:t>Files and developers.</a:t>
            </a:r>
          </a:p>
          <a:p>
            <a:r>
              <a:rPr lang="en-US" dirty="0"/>
              <a:t>Contains </a:t>
            </a:r>
            <a:r>
              <a:rPr lang="en-US" b="1" dirty="0"/>
              <a:t>ties.</a:t>
            </a:r>
          </a:p>
          <a:p>
            <a:pPr lvl="1"/>
            <a:r>
              <a:rPr lang="en-US" dirty="0"/>
              <a:t>Commits between files and developers.</a:t>
            </a:r>
          </a:p>
          <a:p>
            <a:r>
              <a:rPr lang="en-US" dirty="0"/>
              <a:t>Can compute social network metrics like </a:t>
            </a:r>
            <a:r>
              <a:rPr lang="en-US" dirty="0" err="1"/>
              <a:t>betweenness</a:t>
            </a:r>
            <a:r>
              <a:rPr lang="en-US" dirty="0"/>
              <a:t> centrality.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2572"/>
            <a:ext cx="559117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73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Developers-Module Networks Predict Failures?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Published by Pingzer et al. in 2009</a:t>
            </a:r>
          </a:p>
          <a:p>
            <a:r>
              <a:rPr lang="en-US" dirty="0"/>
              <a:t>Study of Windows Vista and its associated binaries and developers.</a:t>
            </a:r>
          </a:p>
          <a:p>
            <a:pPr marL="58737" indent="0">
              <a:buNone/>
            </a:pPr>
            <a:endParaRPr lang="en-US" dirty="0"/>
          </a:p>
          <a:p>
            <a:r>
              <a:rPr lang="en-US" dirty="0"/>
              <a:t>Looked at whether the developer-module network for Windows Vista could predict </a:t>
            </a:r>
            <a:r>
              <a:rPr lang="en-US" b="1" dirty="0"/>
              <a:t>failure-prone binaries.</a:t>
            </a:r>
          </a:p>
          <a:p>
            <a:pPr lvl="1"/>
            <a:r>
              <a:rPr lang="en-US" dirty="0"/>
              <a:t>Used centrality metrics to predict.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30064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with Previous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Windows Vista is a great start.</a:t>
            </a:r>
          </a:p>
          <a:p>
            <a:pPr lvl="1"/>
            <a:r>
              <a:rPr lang="en-US" dirty="0"/>
              <a:t>Large software project with lots of developers and binaries.</a:t>
            </a:r>
          </a:p>
          <a:p>
            <a:pPr lvl="1"/>
            <a:endParaRPr lang="en-US" dirty="0"/>
          </a:p>
          <a:p>
            <a:r>
              <a:rPr lang="en-US" dirty="0"/>
              <a:t>However, </a:t>
            </a:r>
            <a:r>
              <a:rPr lang="en-US" b="1" dirty="0"/>
              <a:t>extrapolating results to other software domains can be dangerous.</a:t>
            </a:r>
          </a:p>
          <a:p>
            <a:endParaRPr lang="en-US" b="1" dirty="0"/>
          </a:p>
          <a:p>
            <a:r>
              <a:rPr lang="en-US" dirty="0"/>
              <a:t>With large repositories of software data, can we test the results discovered by Pingzer, et al. in other domains?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753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Vista is a massive software project with thousands of developers and binaries.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865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Boa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that aims to develop a </a:t>
            </a:r>
            <a:r>
              <a:rPr lang="en-US" b="1" dirty="0"/>
              <a:t>high-level </a:t>
            </a:r>
            <a:r>
              <a:rPr lang="en-US" dirty="0"/>
              <a:t>language for mining code version repositories.</a:t>
            </a:r>
          </a:p>
          <a:p>
            <a:r>
              <a:rPr lang="en-US" dirty="0"/>
              <a:t>Comprised of two elements:</a:t>
            </a:r>
          </a:p>
          <a:p>
            <a:pPr lvl="1"/>
            <a:r>
              <a:rPr lang="en-US" dirty="0"/>
              <a:t>Domain specific language for mining code repositories.</a:t>
            </a:r>
          </a:p>
          <a:p>
            <a:pPr lvl="1"/>
            <a:r>
              <a:rPr lang="en-US" dirty="0"/>
              <a:t>Large online dataset from GitHub and </a:t>
            </a:r>
            <a:r>
              <a:rPr lang="en-US" dirty="0" err="1"/>
              <a:t>Surgeforge</a:t>
            </a:r>
            <a:r>
              <a:rPr lang="en-US" dirty="0"/>
              <a:t> (</a:t>
            </a:r>
            <a:r>
              <a:rPr lang="en-US" i="1" dirty="0"/>
              <a:t>September 2013</a:t>
            </a:r>
            <a:r>
              <a:rPr lang="en-US" dirty="0"/>
              <a:t>)</a:t>
            </a:r>
          </a:p>
          <a:p>
            <a:r>
              <a:rPr lang="en-US" dirty="0"/>
              <a:t>Has an Eclipse plugin and Java API.</a:t>
            </a:r>
          </a:p>
        </p:txBody>
      </p:sp>
    </p:spTree>
    <p:extLst>
      <p:ext uri="{BB962C8B-B14F-4D97-AF65-F5344CB8AC3E}">
        <p14:creationId xmlns:p14="http://schemas.microsoft.com/office/powerpoint/2010/main" val="1762729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Boa: </a:t>
            </a:r>
            <a:r>
              <a:rPr lang="en-US" i="1" dirty="0"/>
              <a:t>Number of Committers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975" y="2158949"/>
            <a:ext cx="8321009" cy="352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59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3087" indent="-514350">
              <a:buFont typeface="+mj-lt"/>
              <a:buAutoNum type="arabicPeriod"/>
            </a:pPr>
            <a:r>
              <a:rPr lang="en-US" dirty="0"/>
              <a:t>Determine adequate projects stored in Boa.</a:t>
            </a:r>
          </a:p>
          <a:p>
            <a:pPr marL="573087" indent="-514350">
              <a:buFont typeface="+mj-lt"/>
              <a:buAutoNum type="arabicPeriod"/>
            </a:pPr>
            <a:r>
              <a:rPr lang="en-US" dirty="0"/>
              <a:t>Pull associated file, user, and commit information for a desired project.</a:t>
            </a:r>
          </a:p>
          <a:p>
            <a:pPr marL="573087" indent="-514350">
              <a:buFont typeface="+mj-lt"/>
              <a:buAutoNum type="arabicPeriod"/>
            </a:pPr>
            <a:r>
              <a:rPr lang="en-US" dirty="0"/>
              <a:t>Build contribution network from the project data.</a:t>
            </a:r>
          </a:p>
          <a:p>
            <a:pPr marL="573087" indent="-514350">
              <a:buFont typeface="+mj-lt"/>
              <a:buAutoNum type="arabicPeriod"/>
            </a:pPr>
            <a:r>
              <a:rPr lang="en-US" dirty="0"/>
              <a:t>Compute </a:t>
            </a:r>
            <a:r>
              <a:rPr lang="en-US" dirty="0" err="1"/>
              <a:t>betweenness</a:t>
            </a:r>
            <a:r>
              <a:rPr lang="en-US" dirty="0"/>
              <a:t>, closeness, and degree centrality.</a:t>
            </a:r>
          </a:p>
          <a:p>
            <a:pPr marL="573087" indent="-514350">
              <a:buFont typeface="+mj-lt"/>
              <a:buAutoNum type="arabicPeriod"/>
            </a:pPr>
            <a:r>
              <a:rPr lang="en-US" dirty="0"/>
              <a:t>Run logical regression on the social network and determine </a:t>
            </a:r>
            <a:r>
              <a:rPr lang="en-US" b="1" dirty="0"/>
              <a:t>precision</a:t>
            </a:r>
            <a:r>
              <a:rPr lang="en-US" dirty="0"/>
              <a:t> and </a:t>
            </a:r>
            <a:r>
              <a:rPr lang="en-US" b="1" dirty="0"/>
              <a:t>recall</a:t>
            </a:r>
            <a:r>
              <a:rPr lang="en-US" dirty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8663160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88</TotalTime>
  <Words>362</Words>
  <Application>Microsoft Office PowerPoint</Application>
  <PresentationFormat>Widescreen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Retrospect</vt:lpstr>
      <vt:lpstr>Developer-Module Networks &amp; Failure Prediction</vt:lpstr>
      <vt:lpstr>Introduction</vt:lpstr>
      <vt:lpstr>Developer-Module Networks</vt:lpstr>
      <vt:lpstr>Can Developers-Module Networks Predict Failures?</vt:lpstr>
      <vt:lpstr>Limitations with Previous Work</vt:lpstr>
      <vt:lpstr>Our Project</vt:lpstr>
      <vt:lpstr>The Boa Project</vt:lpstr>
      <vt:lpstr>Example of Boa: Number of Committers</vt:lpstr>
      <vt:lpstr>Methodology</vt:lpstr>
      <vt:lpstr>We Didn’t Do It By Hand!</vt:lpstr>
      <vt:lpstr>Next Steps: Software Tool</vt:lpstr>
      <vt:lpstr>Next Steps: Software Tool</vt:lpstr>
      <vt:lpstr>Conclusion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Muscedere</dc:creator>
  <cp:lastModifiedBy>Bryan Muscedere</cp:lastModifiedBy>
  <cp:revision>13</cp:revision>
  <dcterms:created xsi:type="dcterms:W3CDTF">2016-03-19T21:26:24Z</dcterms:created>
  <dcterms:modified xsi:type="dcterms:W3CDTF">2016-03-22T22:31:30Z</dcterms:modified>
</cp:coreProperties>
</file>