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58" r:id="rId3"/>
    <p:sldId id="266" r:id="rId4"/>
    <p:sldId id="264" r:id="rId5"/>
    <p:sldId id="267" r:id="rId6"/>
    <p:sldId id="262" r:id="rId7"/>
    <p:sldId id="276" r:id="rId8"/>
    <p:sldId id="280" r:id="rId9"/>
    <p:sldId id="257" r:id="rId10"/>
    <p:sldId id="259" r:id="rId11"/>
    <p:sldId id="268" r:id="rId12"/>
    <p:sldId id="271" r:id="rId13"/>
    <p:sldId id="269" r:id="rId14"/>
    <p:sldId id="281" r:id="rId15"/>
    <p:sldId id="273" r:id="rId16"/>
    <p:sldId id="274" r:id="rId17"/>
    <p:sldId id="278" r:id="rId18"/>
    <p:sldId id="275" r:id="rId19"/>
    <p:sldId id="282" r:id="rId20"/>
    <p:sldId id="277" r:id="rId21"/>
    <p:sldId id="272" r:id="rId22"/>
    <p:sldId id="265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93A3DF0-34A1-455D-8943-26FA71ED3DCC}">
          <p14:sldIdLst>
            <p14:sldId id="256"/>
          </p14:sldIdLst>
        </p14:section>
        <p14:section name="Introduction" id="{B02D16C7-6FD9-4FF5-9199-179129663227}">
          <p14:sldIdLst>
            <p14:sldId id="258"/>
            <p14:sldId id="266"/>
            <p14:sldId id="264"/>
            <p14:sldId id="267"/>
            <p14:sldId id="262"/>
            <p14:sldId id="276"/>
          </p14:sldIdLst>
        </p14:section>
        <p14:section name="Methodology" id="{04ADD487-94DA-47EC-AF72-3116CF1CA6D9}">
          <p14:sldIdLst>
            <p14:sldId id="280"/>
            <p14:sldId id="257"/>
            <p14:sldId id="259"/>
            <p14:sldId id="268"/>
            <p14:sldId id="271"/>
            <p14:sldId id="269"/>
          </p14:sldIdLst>
        </p14:section>
        <p14:section name="Results" id="{F06C6ECF-4606-4C14-8117-DA2D8675ACF3}">
          <p14:sldIdLst>
            <p14:sldId id="281"/>
            <p14:sldId id="273"/>
            <p14:sldId id="274"/>
            <p14:sldId id="278"/>
            <p14:sldId id="275"/>
            <p14:sldId id="282"/>
            <p14:sldId id="277"/>
          </p14:sldIdLst>
        </p14:section>
        <p14:section name="Conclusion" id="{8D9BA467-BE11-41EB-8F5E-434DA548520F}">
          <p14:sldIdLst>
            <p14:sldId id="272"/>
            <p14:sldId id="265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260" autoAdjust="0"/>
  </p:normalViewPr>
  <p:slideViewPr>
    <p:cSldViewPr snapToGrid="0">
      <p:cViewPr varScale="1">
        <p:scale>
          <a:sx n="48" d="100"/>
          <a:sy n="48" d="100"/>
        </p:scale>
        <p:origin x="7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OneDrive\School%20Work\CS846\cs846-project\Output\final_outpu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OneDrive\School%20Work\CS846\cs846-project\Output\final_outpu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Precision</a:t>
            </a:r>
            <a:r>
              <a:rPr lang="en-US" sz="2400" baseline="0"/>
              <a:t> By Split Number</a:t>
            </a: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28575">
                <a:solidFill>
                  <a:srgbClr val="FF0000"/>
                </a:solidFill>
              </a:ln>
              <a:effectLst/>
            </c:spPr>
          </c:marker>
          <c:yVal>
            <c:numRef>
              <c:f>final_output!$B$137:$B$236</c:f>
              <c:numCache>
                <c:formatCode>General</c:formatCode>
                <c:ptCount val="100"/>
                <c:pt idx="0">
                  <c:v>0.75691699604743001</c:v>
                </c:pt>
                <c:pt idx="1">
                  <c:v>0.73320537428023003</c:v>
                </c:pt>
                <c:pt idx="2">
                  <c:v>0.79166666666666596</c:v>
                </c:pt>
                <c:pt idx="3">
                  <c:v>0.74947807933194099</c:v>
                </c:pt>
                <c:pt idx="4">
                  <c:v>0.77987421383647804</c:v>
                </c:pt>
                <c:pt idx="5">
                  <c:v>0.74947368421052596</c:v>
                </c:pt>
                <c:pt idx="6">
                  <c:v>0.74949083503054903</c:v>
                </c:pt>
                <c:pt idx="7">
                  <c:v>0.72564612326043698</c:v>
                </c:pt>
                <c:pt idx="8">
                  <c:v>0.75670103092783503</c:v>
                </c:pt>
                <c:pt idx="9">
                  <c:v>0.76400000000000001</c:v>
                </c:pt>
                <c:pt idx="10">
                  <c:v>0.77973568281938299</c:v>
                </c:pt>
                <c:pt idx="11">
                  <c:v>0.72</c:v>
                </c:pt>
                <c:pt idx="12">
                  <c:v>0.75763747454175101</c:v>
                </c:pt>
                <c:pt idx="13">
                  <c:v>0.73104693140794197</c:v>
                </c:pt>
                <c:pt idx="14">
                  <c:v>0.707317073170731</c:v>
                </c:pt>
                <c:pt idx="15">
                  <c:v>0.75</c:v>
                </c:pt>
                <c:pt idx="16">
                  <c:v>0.74081632653061202</c:v>
                </c:pt>
                <c:pt idx="17">
                  <c:v>0.73599999999999999</c:v>
                </c:pt>
                <c:pt idx="18">
                  <c:v>0.73469387755102</c:v>
                </c:pt>
                <c:pt idx="19">
                  <c:v>0.77207392197125202</c:v>
                </c:pt>
                <c:pt idx="20">
                  <c:v>0.77911646586345296</c:v>
                </c:pt>
                <c:pt idx="21">
                  <c:v>0.73265306122448903</c:v>
                </c:pt>
                <c:pt idx="22">
                  <c:v>0.77983539094650201</c:v>
                </c:pt>
                <c:pt idx="23">
                  <c:v>0.69961240310077499</c:v>
                </c:pt>
                <c:pt idx="24">
                  <c:v>0.75784753363228696</c:v>
                </c:pt>
                <c:pt idx="25">
                  <c:v>0.78158458244111295</c:v>
                </c:pt>
                <c:pt idx="26">
                  <c:v>0.73345588235294101</c:v>
                </c:pt>
                <c:pt idx="27">
                  <c:v>0.79374999999999996</c:v>
                </c:pt>
                <c:pt idx="28">
                  <c:v>0.73833671399594303</c:v>
                </c:pt>
                <c:pt idx="29">
                  <c:v>0.74840085287846403</c:v>
                </c:pt>
                <c:pt idx="30">
                  <c:v>0.76470588235294101</c:v>
                </c:pt>
                <c:pt idx="31">
                  <c:v>0.74596774193548299</c:v>
                </c:pt>
                <c:pt idx="32">
                  <c:v>0.72144288577154303</c:v>
                </c:pt>
                <c:pt idx="33">
                  <c:v>0.72967479674796698</c:v>
                </c:pt>
                <c:pt idx="34">
                  <c:v>0.78749999999999998</c:v>
                </c:pt>
                <c:pt idx="35">
                  <c:v>0.75692963752665199</c:v>
                </c:pt>
                <c:pt idx="36">
                  <c:v>0.76290630975143403</c:v>
                </c:pt>
                <c:pt idx="37">
                  <c:v>0.74505928853754899</c:v>
                </c:pt>
                <c:pt idx="38">
                  <c:v>0.740667976424361</c:v>
                </c:pt>
                <c:pt idx="39">
                  <c:v>0.740079365079365</c:v>
                </c:pt>
                <c:pt idx="40">
                  <c:v>0.72344689378757498</c:v>
                </c:pt>
                <c:pt idx="41">
                  <c:v>0.73346303501945498</c:v>
                </c:pt>
                <c:pt idx="42">
                  <c:v>0.74852652259331998</c:v>
                </c:pt>
                <c:pt idx="43">
                  <c:v>0.721518987341772</c:v>
                </c:pt>
                <c:pt idx="44">
                  <c:v>0.70242914979756998</c:v>
                </c:pt>
                <c:pt idx="45">
                  <c:v>0.75883575883575805</c:v>
                </c:pt>
                <c:pt idx="46">
                  <c:v>0.77870563674321502</c:v>
                </c:pt>
                <c:pt idx="47">
                  <c:v>0.74226804123711299</c:v>
                </c:pt>
                <c:pt idx="48">
                  <c:v>0.75614754098360604</c:v>
                </c:pt>
                <c:pt idx="49">
                  <c:v>0.73052631578947302</c:v>
                </c:pt>
                <c:pt idx="50">
                  <c:v>0.776842105263157</c:v>
                </c:pt>
                <c:pt idx="51">
                  <c:v>0.75052410901467503</c:v>
                </c:pt>
                <c:pt idx="52">
                  <c:v>0.77754677754677703</c:v>
                </c:pt>
                <c:pt idx="53">
                  <c:v>0.78313253012048101</c:v>
                </c:pt>
                <c:pt idx="54">
                  <c:v>0.72580645161290303</c:v>
                </c:pt>
                <c:pt idx="55">
                  <c:v>0.74573055028462998</c:v>
                </c:pt>
                <c:pt idx="56">
                  <c:v>0.77505112474437599</c:v>
                </c:pt>
                <c:pt idx="57">
                  <c:v>0.76008064516129004</c:v>
                </c:pt>
                <c:pt idx="58">
                  <c:v>0.75633528265107197</c:v>
                </c:pt>
                <c:pt idx="59">
                  <c:v>0.75099601593625498</c:v>
                </c:pt>
                <c:pt idx="60">
                  <c:v>0.78435114503816705</c:v>
                </c:pt>
                <c:pt idx="61">
                  <c:v>0.75049115913555997</c:v>
                </c:pt>
                <c:pt idx="62">
                  <c:v>0.75374732334047101</c:v>
                </c:pt>
                <c:pt idx="63">
                  <c:v>0.73307543520309404</c:v>
                </c:pt>
                <c:pt idx="64">
                  <c:v>0.75665399239543696</c:v>
                </c:pt>
                <c:pt idx="65">
                  <c:v>0.77639751552795</c:v>
                </c:pt>
                <c:pt idx="66">
                  <c:v>0.73673870333988201</c:v>
                </c:pt>
                <c:pt idx="67">
                  <c:v>0.737354085603112</c:v>
                </c:pt>
                <c:pt idx="68">
                  <c:v>0.74108818011257005</c:v>
                </c:pt>
                <c:pt idx="69">
                  <c:v>0.73346303501945498</c:v>
                </c:pt>
                <c:pt idx="70">
                  <c:v>0.77618069815195001</c:v>
                </c:pt>
                <c:pt idx="71">
                  <c:v>0.75975359342915805</c:v>
                </c:pt>
                <c:pt idx="72">
                  <c:v>0.78131212723657995</c:v>
                </c:pt>
                <c:pt idx="73">
                  <c:v>0.78048780487804803</c:v>
                </c:pt>
                <c:pt idx="74">
                  <c:v>0.77400000000000002</c:v>
                </c:pt>
                <c:pt idx="75">
                  <c:v>0.75245579567779897</c:v>
                </c:pt>
                <c:pt idx="76">
                  <c:v>0.75</c:v>
                </c:pt>
                <c:pt idx="77">
                  <c:v>0.73015873015873001</c:v>
                </c:pt>
                <c:pt idx="78">
                  <c:v>0.77844311377245501</c:v>
                </c:pt>
                <c:pt idx="79">
                  <c:v>0.77555110220440804</c:v>
                </c:pt>
                <c:pt idx="80">
                  <c:v>0.77301927194860798</c:v>
                </c:pt>
                <c:pt idx="81">
                  <c:v>0.73415132924335302</c:v>
                </c:pt>
                <c:pt idx="82">
                  <c:v>0.76024590163934402</c:v>
                </c:pt>
                <c:pt idx="83">
                  <c:v>0.754201680672268</c:v>
                </c:pt>
                <c:pt idx="84">
                  <c:v>0.781052631578947</c:v>
                </c:pt>
                <c:pt idx="85">
                  <c:v>0.75356415478615002</c:v>
                </c:pt>
                <c:pt idx="86">
                  <c:v>0.76267748478701802</c:v>
                </c:pt>
                <c:pt idx="87">
                  <c:v>0.748987854251012</c:v>
                </c:pt>
                <c:pt idx="88">
                  <c:v>0.75368421052631496</c:v>
                </c:pt>
                <c:pt idx="89">
                  <c:v>0.77712031558185402</c:v>
                </c:pt>
                <c:pt idx="90">
                  <c:v>0.77461706783369799</c:v>
                </c:pt>
                <c:pt idx="91">
                  <c:v>0.72763419483101299</c:v>
                </c:pt>
                <c:pt idx="92">
                  <c:v>0.75659229208924905</c:v>
                </c:pt>
                <c:pt idx="93">
                  <c:v>0.75</c:v>
                </c:pt>
                <c:pt idx="94">
                  <c:v>0.74798387096774099</c:v>
                </c:pt>
                <c:pt idx="95">
                  <c:v>0.758762886597938</c:v>
                </c:pt>
                <c:pt idx="96">
                  <c:v>0.72709551656920002</c:v>
                </c:pt>
                <c:pt idx="97">
                  <c:v>0.75717439293598199</c:v>
                </c:pt>
                <c:pt idx="98">
                  <c:v>0.73940677966101698</c:v>
                </c:pt>
                <c:pt idx="99">
                  <c:v>0.76284584980237102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9F-4362-B76E-59573C1CA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823448"/>
        <c:axId val="312820168"/>
      </c:scatterChart>
      <c:valAx>
        <c:axId val="31282344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Split </a:t>
                </a:r>
                <a:r>
                  <a:rPr lang="en-US" sz="1600" baseline="0"/>
                  <a:t>Number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820168"/>
        <c:crosses val="autoZero"/>
        <c:crossBetween val="midCat"/>
      </c:valAx>
      <c:valAx>
        <c:axId val="3128201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823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Recall</a:t>
            </a:r>
            <a:r>
              <a:rPr lang="en-US" sz="2400" baseline="0"/>
              <a:t> By Split Number</a:t>
            </a: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964813876354945E-2"/>
          <c:y val="0.16131086482406587"/>
          <c:w val="0.90191486035681356"/>
          <c:h val="0.6428075197864971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28575">
                <a:solidFill>
                  <a:srgbClr val="0070C0"/>
                </a:solidFill>
              </a:ln>
              <a:effectLst/>
            </c:spPr>
          </c:marker>
          <c:yVal>
            <c:numRef>
              <c:f>final_output!$C$137:$C$239</c:f>
              <c:numCache>
                <c:formatCode>General</c:formatCode>
                <c:ptCount val="103"/>
                <c:pt idx="0">
                  <c:v>0.81316348195329002</c:v>
                </c:pt>
                <c:pt idx="1">
                  <c:v>0.84888888888888803</c:v>
                </c:pt>
                <c:pt idx="2">
                  <c:v>0.82608695652173902</c:v>
                </c:pt>
                <c:pt idx="3">
                  <c:v>0.80133928571428503</c:v>
                </c:pt>
                <c:pt idx="4">
                  <c:v>0.79657387580299699</c:v>
                </c:pt>
                <c:pt idx="5">
                  <c:v>0.82407407407407396</c:v>
                </c:pt>
                <c:pt idx="6">
                  <c:v>0.78800856531049202</c:v>
                </c:pt>
                <c:pt idx="7">
                  <c:v>0.822072072072072</c:v>
                </c:pt>
                <c:pt idx="8">
                  <c:v>0.80659340659340595</c:v>
                </c:pt>
                <c:pt idx="9">
                  <c:v>0.83406113537117899</c:v>
                </c:pt>
                <c:pt idx="10">
                  <c:v>0.78666666666666596</c:v>
                </c:pt>
                <c:pt idx="11">
                  <c:v>0.84753363228699496</c:v>
                </c:pt>
                <c:pt idx="12">
                  <c:v>0.8</c:v>
                </c:pt>
                <c:pt idx="13">
                  <c:v>0.81983805668016196</c:v>
                </c:pt>
                <c:pt idx="14">
                  <c:v>0.83453237410071901</c:v>
                </c:pt>
                <c:pt idx="15">
                  <c:v>0.83035714285714202</c:v>
                </c:pt>
                <c:pt idx="16">
                  <c:v>0.81573033707865095</c:v>
                </c:pt>
                <c:pt idx="17">
                  <c:v>0.863849765258216</c:v>
                </c:pt>
                <c:pt idx="18">
                  <c:v>0.80898876404494302</c:v>
                </c:pt>
                <c:pt idx="19">
                  <c:v>0.80341880341880301</c:v>
                </c:pt>
                <c:pt idx="20">
                  <c:v>0.81002087682672197</c:v>
                </c:pt>
                <c:pt idx="21">
                  <c:v>0.81590909090909003</c:v>
                </c:pt>
                <c:pt idx="22">
                  <c:v>0.83480176211453705</c:v>
                </c:pt>
                <c:pt idx="23">
                  <c:v>0.81859410430838997</c:v>
                </c:pt>
                <c:pt idx="24">
                  <c:v>0.8125</c:v>
                </c:pt>
                <c:pt idx="25">
                  <c:v>0.79347826086956497</c:v>
                </c:pt>
                <c:pt idx="26">
                  <c:v>0.854389721627409</c:v>
                </c:pt>
                <c:pt idx="27">
                  <c:v>0.79874213836477903</c:v>
                </c:pt>
                <c:pt idx="28">
                  <c:v>0.82915717539863298</c:v>
                </c:pt>
                <c:pt idx="29">
                  <c:v>0.82588235294117596</c:v>
                </c:pt>
                <c:pt idx="30">
                  <c:v>0.78541666666666599</c:v>
                </c:pt>
                <c:pt idx="31">
                  <c:v>0.81858407079646001</c:v>
                </c:pt>
                <c:pt idx="32">
                  <c:v>0.83140877598152396</c:v>
                </c:pt>
                <c:pt idx="33">
                  <c:v>0.83682983682983603</c:v>
                </c:pt>
                <c:pt idx="34">
                  <c:v>0.79915433403805403</c:v>
                </c:pt>
                <c:pt idx="35">
                  <c:v>0.78193832599118895</c:v>
                </c:pt>
                <c:pt idx="36">
                  <c:v>0.80933062880324502</c:v>
                </c:pt>
                <c:pt idx="37">
                  <c:v>0.84340044742729303</c:v>
                </c:pt>
                <c:pt idx="38">
                  <c:v>0.84340044742729303</c:v>
                </c:pt>
                <c:pt idx="39">
                  <c:v>0.82158590308370005</c:v>
                </c:pt>
                <c:pt idx="40">
                  <c:v>0.82608695652173902</c:v>
                </c:pt>
                <c:pt idx="41">
                  <c:v>0.79872881355932202</c:v>
                </c:pt>
                <c:pt idx="42">
                  <c:v>0.84855233853006595</c:v>
                </c:pt>
                <c:pt idx="43">
                  <c:v>0.79534883720930205</c:v>
                </c:pt>
                <c:pt idx="44">
                  <c:v>0.79770114942528703</c:v>
                </c:pt>
                <c:pt idx="45">
                  <c:v>0.80931263858093105</c:v>
                </c:pt>
                <c:pt idx="46">
                  <c:v>0.77870563674321502</c:v>
                </c:pt>
                <c:pt idx="47">
                  <c:v>0.81264108352144404</c:v>
                </c:pt>
                <c:pt idx="48">
                  <c:v>0.82735426008968604</c:v>
                </c:pt>
                <c:pt idx="49">
                  <c:v>0.79953917050691203</c:v>
                </c:pt>
                <c:pt idx="50">
                  <c:v>0.80043383947939195</c:v>
                </c:pt>
                <c:pt idx="51">
                  <c:v>0.80269058295964102</c:v>
                </c:pt>
                <c:pt idx="52">
                  <c:v>0.80777537796976195</c:v>
                </c:pt>
                <c:pt idx="53">
                  <c:v>0.81589958158995801</c:v>
                </c:pt>
                <c:pt idx="54">
                  <c:v>0.81081081081080997</c:v>
                </c:pt>
                <c:pt idx="55">
                  <c:v>0.81874999999999998</c:v>
                </c:pt>
                <c:pt idx="56">
                  <c:v>0.802966101694915</c:v>
                </c:pt>
                <c:pt idx="57">
                  <c:v>0.80728051391862898</c:v>
                </c:pt>
                <c:pt idx="58">
                  <c:v>0.81856540084388096</c:v>
                </c:pt>
                <c:pt idx="59">
                  <c:v>0.81778741865509696</c:v>
                </c:pt>
                <c:pt idx="60">
                  <c:v>0.809055118110236</c:v>
                </c:pt>
                <c:pt idx="61">
                  <c:v>0.82683982683982604</c:v>
                </c:pt>
                <c:pt idx="62">
                  <c:v>0.807339449541284</c:v>
                </c:pt>
                <c:pt idx="63">
                  <c:v>0.85168539325842696</c:v>
                </c:pt>
                <c:pt idx="64">
                  <c:v>0.84143763213530598</c:v>
                </c:pt>
                <c:pt idx="65">
                  <c:v>0.79449152542372803</c:v>
                </c:pt>
                <c:pt idx="66">
                  <c:v>0.83892617449664397</c:v>
                </c:pt>
                <c:pt idx="67">
                  <c:v>0.83114035087719296</c:v>
                </c:pt>
                <c:pt idx="68">
                  <c:v>0.82291666666666596</c:v>
                </c:pt>
                <c:pt idx="69">
                  <c:v>0.82857142857142796</c:v>
                </c:pt>
                <c:pt idx="70">
                  <c:v>0.809421841541755</c:v>
                </c:pt>
                <c:pt idx="71">
                  <c:v>0.78891257995735597</c:v>
                </c:pt>
                <c:pt idx="72">
                  <c:v>0.78600000000000003</c:v>
                </c:pt>
                <c:pt idx="73">
                  <c:v>0.80503144654087999</c:v>
                </c:pt>
                <c:pt idx="74">
                  <c:v>0.80124223602484401</c:v>
                </c:pt>
                <c:pt idx="75">
                  <c:v>0.81663113006396504</c:v>
                </c:pt>
                <c:pt idx="76">
                  <c:v>0.82045929018789099</c:v>
                </c:pt>
                <c:pt idx="77">
                  <c:v>0.863849765258216</c:v>
                </c:pt>
                <c:pt idx="78">
                  <c:v>0.82802547770700596</c:v>
                </c:pt>
                <c:pt idx="79">
                  <c:v>0.82692307692307598</c:v>
                </c:pt>
                <c:pt idx="80">
                  <c:v>0.80222222222222195</c:v>
                </c:pt>
                <c:pt idx="81">
                  <c:v>0.83101851851851805</c:v>
                </c:pt>
                <c:pt idx="82">
                  <c:v>0.79784946236559096</c:v>
                </c:pt>
                <c:pt idx="83">
                  <c:v>0.80313199105145405</c:v>
                </c:pt>
                <c:pt idx="84">
                  <c:v>0.79784946236559096</c:v>
                </c:pt>
                <c:pt idx="85">
                  <c:v>0.82959641255605299</c:v>
                </c:pt>
                <c:pt idx="86">
                  <c:v>0.82096069868995603</c:v>
                </c:pt>
                <c:pt idx="87">
                  <c:v>0.80786026200873295</c:v>
                </c:pt>
                <c:pt idx="88">
                  <c:v>0.81179138321995403</c:v>
                </c:pt>
                <c:pt idx="89">
                  <c:v>0.812371134020618</c:v>
                </c:pt>
                <c:pt idx="90">
                  <c:v>0.77631578947368396</c:v>
                </c:pt>
                <c:pt idx="91">
                  <c:v>0.79738562091503196</c:v>
                </c:pt>
                <c:pt idx="92">
                  <c:v>0.80911062906724496</c:v>
                </c:pt>
                <c:pt idx="93">
                  <c:v>0.82112068965517204</c:v>
                </c:pt>
                <c:pt idx="94">
                  <c:v>0.81718061674008802</c:v>
                </c:pt>
                <c:pt idx="95">
                  <c:v>0.80349344978165904</c:v>
                </c:pt>
                <c:pt idx="96">
                  <c:v>0.841986455981941</c:v>
                </c:pt>
                <c:pt idx="97">
                  <c:v>0.79214780600461898</c:v>
                </c:pt>
                <c:pt idx="98">
                  <c:v>0.81351981351981295</c:v>
                </c:pt>
                <c:pt idx="99">
                  <c:v>0.83549783549783496</c:v>
                </c:pt>
                <c:pt idx="100">
                  <c:v>0.65552264500000001</c:v>
                </c:pt>
                <c:pt idx="101">
                  <c:v>0.64336113800000005</c:v>
                </c:pt>
                <c:pt idx="102">
                  <c:v>0.14625711699999999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F13-4C38-90C5-4C966EA9E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823448"/>
        <c:axId val="312820168"/>
      </c:scatterChart>
      <c:valAx>
        <c:axId val="31282344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Split </a:t>
                </a:r>
                <a:r>
                  <a:rPr lang="en-US" sz="1600" baseline="0"/>
                  <a:t>Number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820168"/>
        <c:crosses val="autoZero"/>
        <c:crossBetween val="midCat"/>
      </c:valAx>
      <c:valAx>
        <c:axId val="312820168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12823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F244E-039A-43E3-AD5A-60009F1CEEC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4076F-80FB-43C3-B01C-7E9762528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13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4076F-80FB-43C3-B01C-7E97625287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85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Rafi talk</a:t>
            </a:r>
            <a:r>
              <a:rPr lang="en-US" b="1" baseline="0" dirty="0"/>
              <a:t>s here.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4076F-80FB-43C3-B01C-7E97625287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0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Bryan talks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4076F-80FB-43C3-B01C-7E97625287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5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" y="6400800"/>
            <a:ext cx="1219198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347018"/>
            <a:ext cx="10058400" cy="1651819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27" y="3964008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3E-9369-48C5-BD30-F4637F5C5449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Developer-Module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7EE4-4199-4CE9-9177-69ED3C4422BB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2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6918-B1D9-4F3C-896C-95E1E2CB9CA4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6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27013"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1895407B-6C67-41B4-A620-3F8A303D0A78}" type="datetime2">
              <a:rPr lang="en-US" smtClean="0"/>
              <a:pPr/>
              <a:t>Monday, March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/>
              <a:t>Developer-Module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97C4F9D-C1BC-482F-ACE4-604A1ED49A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3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img.gawkerassets.com/img/18efmtxt7i5nvjpg/original.jp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33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371F-C4DB-40A8-B4A9-973632389B47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0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79F4-E291-494F-AA6B-7E44809559C8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E635-31A6-4B0B-9ACB-BAA074FEED97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1053-4DF6-4006-B1BB-F4CAC66DFFFA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3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ED6A-9EA0-48BB-A070-C7BE3749297A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Developer-Module Networks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1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2D15EE-638C-4B89-82FD-FF00F880831F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Developer-Module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3EA4-54EE-4BE5-B6A6-5D76D7A99D30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E749BB-E07B-4250-BB85-9F4672F6ED80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Developer-Module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7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5425" indent="-166688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ovies matrix code system failure Wallpaper HD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Developer-Module Networks &amp; Failure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582" y="3983673"/>
            <a:ext cx="10058400" cy="90295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Bryan J Muscedere</a:t>
            </a:r>
          </a:p>
          <a:p>
            <a:r>
              <a:rPr lang="en-US" dirty="0">
                <a:solidFill>
                  <a:schemeClr val="tx1"/>
                </a:solidFill>
              </a:rPr>
              <a:t>Rafi </a:t>
            </a:r>
            <a:r>
              <a:rPr lang="en-US" dirty="0" err="1">
                <a:solidFill>
                  <a:schemeClr val="tx1"/>
                </a:solidFill>
              </a:rPr>
              <a:t>Turas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5227" y="3106994"/>
            <a:ext cx="10058400" cy="590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Can Network Centrality Be A Valid Defect Predictor?</a:t>
            </a:r>
          </a:p>
        </p:txBody>
      </p:sp>
      <p:pic>
        <p:nvPicPr>
          <p:cNvPr id="1028" name="Picture 4" descr="https://uwaterloo.ca/brand-guidelines/sites/ca.brand-guidelines/files/resize/uploads/images/universityofwaterloo_logo_horiz_rgb_0-300x1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4799750"/>
            <a:ext cx="4594568" cy="183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BEF5-9A7E-4199-B653-A1E14FCF9ADE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77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Boa: </a:t>
            </a:r>
            <a:r>
              <a:rPr lang="en-US" i="1" dirty="0"/>
              <a:t>Number of Committers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75" y="2158949"/>
            <a:ext cx="8321009" cy="352973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1AEA-5717-4462-8B4D-697411D28EB1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5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3087" indent="-514350">
              <a:buFont typeface="+mj-lt"/>
              <a:buAutoNum type="arabicPeriod"/>
            </a:pPr>
            <a:r>
              <a:rPr lang="en-US" dirty="0"/>
              <a:t>Pull associated file, user, and commit information for a desired project from Boa.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Build contribution network from the project data.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Compute betweenness, closeness, and degree centrality.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Calculate </a:t>
            </a:r>
            <a:r>
              <a:rPr lang="en-US" b="1" dirty="0"/>
              <a:t>Spearman correlation</a:t>
            </a:r>
            <a:r>
              <a:rPr lang="en-US" dirty="0"/>
              <a:t> for each metric.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Run logistical regression on the social network and determine </a:t>
            </a:r>
            <a:r>
              <a:rPr lang="en-US" b="1" dirty="0"/>
              <a:t>precision</a:t>
            </a:r>
            <a:r>
              <a:rPr lang="en-US" dirty="0"/>
              <a:t> and </a:t>
            </a:r>
            <a:r>
              <a:rPr lang="en-US" b="1" dirty="0"/>
              <a:t>recall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AE6D-4D56-424A-981A-1F5A051D8557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3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Tool: </a:t>
            </a:r>
            <a:r>
              <a:rPr lang="en-US" i="1" dirty="0" err="1"/>
              <a:t>NetworkMine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08" y="1825848"/>
            <a:ext cx="9955530" cy="434931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C08D-9286-4AED-A2AB-3B5387E24D51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6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Tool: </a:t>
            </a:r>
            <a:r>
              <a:rPr lang="en-US" i="1" dirty="0" err="1"/>
              <a:t>NetworkMine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9280"/>
            <a:ext cx="3975684" cy="23408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152103"/>
            <a:ext cx="5087210" cy="716990"/>
          </a:xfrm>
        </p:spPr>
        <p:txBody>
          <a:bodyPr anchor="ctr"/>
          <a:lstStyle/>
          <a:p>
            <a:pPr marL="58737" indent="0" algn="ctr">
              <a:buNone/>
            </a:pPr>
            <a:r>
              <a:rPr lang="en-US" dirty="0"/>
              <a:t>Boa Software Miner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68470" y="5152103"/>
            <a:ext cx="5087210" cy="71699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285750" indent="-22701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737" indent="0" algn="ctr">
              <a:buFont typeface="Arial" panose="020B0604020202020204" pitchFamily="34" charset="0"/>
              <a:buNone/>
            </a:pPr>
            <a:r>
              <a:rPr lang="en-US" dirty="0"/>
              <a:t>Social Network Builder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184" y="3274124"/>
            <a:ext cx="3189583" cy="1877979"/>
          </a:xfrm>
          <a:prstGeom prst="rect">
            <a:avLst/>
          </a:prstGeom>
        </p:spPr>
      </p:pic>
      <p:pic>
        <p:nvPicPr>
          <p:cNvPr id="1026" name="Picture 2" descr="http://spark.apache.org/images/spark-logo-tradema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200" y="1891064"/>
            <a:ext cx="25717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59410"/>
          <a:stretch/>
        </p:blipFill>
        <p:spPr>
          <a:xfrm>
            <a:off x="6289193" y="3349694"/>
            <a:ext cx="4866487" cy="1849561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D801-4221-4D45-9AE5-731C10777F13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0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Results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AB0D-796A-4821-88C7-DDB8F994C55F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7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Used in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737" indent="0">
              <a:buNone/>
            </a:pPr>
            <a:r>
              <a:rPr lang="en-US" b="1" dirty="0"/>
              <a:t>Project Statistics:</a:t>
            </a:r>
          </a:p>
          <a:p>
            <a:pPr marL="58737" indent="0">
              <a:buNone/>
            </a:pP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20035"/>
              </p:ext>
            </p:extLst>
          </p:nvPr>
        </p:nvGraphicFramePr>
        <p:xfrm>
          <a:off x="1793240" y="2526307"/>
          <a:ext cx="866647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826">
                  <a:extLst>
                    <a:ext uri="{9D8B030D-6E8A-4147-A177-3AD203B41FA5}">
                      <a16:colId xmlns:a16="http://schemas.microsoft.com/office/drawing/2014/main" val="643314803"/>
                    </a:ext>
                  </a:extLst>
                </a:gridCol>
                <a:gridCol w="2888826">
                  <a:extLst>
                    <a:ext uri="{9D8B030D-6E8A-4147-A177-3AD203B41FA5}">
                      <a16:colId xmlns:a16="http://schemas.microsoft.com/office/drawing/2014/main" val="1177950111"/>
                    </a:ext>
                  </a:extLst>
                </a:gridCol>
                <a:gridCol w="2888826">
                  <a:extLst>
                    <a:ext uri="{9D8B030D-6E8A-4147-A177-3AD203B41FA5}">
                      <a16:colId xmlns:a16="http://schemas.microsoft.com/office/drawing/2014/main" val="104661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Max Contributors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Min Contributors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</a:t>
                      </a:r>
                      <a:r>
                        <a:rPr lang="en-US" sz="2400" baseline="0" dirty="0"/>
                        <a:t> Contributors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66042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38645"/>
              </p:ext>
            </p:extLst>
          </p:nvPr>
        </p:nvGraphicFramePr>
        <p:xfrm>
          <a:off x="2920971" y="3780993"/>
          <a:ext cx="641101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490">
                  <a:extLst>
                    <a:ext uri="{9D8B030D-6E8A-4147-A177-3AD203B41FA5}">
                      <a16:colId xmlns:a16="http://schemas.microsoft.com/office/drawing/2014/main" val="2296600065"/>
                    </a:ext>
                  </a:extLst>
                </a:gridCol>
                <a:gridCol w="2103949">
                  <a:extLst>
                    <a:ext uri="{9D8B030D-6E8A-4147-A177-3AD203B41FA5}">
                      <a16:colId xmlns:a16="http://schemas.microsoft.com/office/drawing/2014/main" val="2275269473"/>
                    </a:ext>
                  </a:extLst>
                </a:gridCol>
                <a:gridCol w="2492577">
                  <a:extLst>
                    <a:ext uri="{9D8B030D-6E8A-4147-A177-3AD203B41FA5}">
                      <a16:colId xmlns:a16="http://schemas.microsoft.com/office/drawing/2014/main" val="1429109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Max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Min</a:t>
                      </a:r>
                      <a:r>
                        <a:rPr lang="en-US" sz="2400" baseline="0" dirty="0"/>
                        <a:t> Files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6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6,683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3,268.47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22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37387"/>
              </p:ext>
            </p:extLst>
          </p:nvPr>
        </p:nvGraphicFramePr>
        <p:xfrm>
          <a:off x="2208282" y="5035679"/>
          <a:ext cx="783639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6323">
                  <a:extLst>
                    <a:ext uri="{9D8B030D-6E8A-4147-A177-3AD203B41FA5}">
                      <a16:colId xmlns:a16="http://schemas.microsoft.com/office/drawing/2014/main" val="273718634"/>
                    </a:ext>
                  </a:extLst>
                </a:gridCol>
                <a:gridCol w="3980071">
                  <a:extLst>
                    <a:ext uri="{9D8B030D-6E8A-4147-A177-3AD203B41FA5}">
                      <a16:colId xmlns:a16="http://schemas.microsoft.com/office/drawing/2014/main" val="229992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 Commits Per</a:t>
                      </a:r>
                      <a:r>
                        <a:rPr lang="en-US" sz="2400" baseline="0" dirty="0"/>
                        <a:t> File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 Bug Fixes Per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4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255093"/>
                  </a:ext>
                </a:extLst>
              </a:tr>
            </a:tbl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A3A0-7EA1-49F6-B159-50FA85814F43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2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 Correlation: </a:t>
            </a:r>
            <a:r>
              <a:rPr lang="en-US" i="1" dirty="0"/>
              <a:t>All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Determines how data metrics correlate with each other.</a:t>
            </a:r>
          </a:p>
          <a:p>
            <a:r>
              <a:rPr lang="en-US" dirty="0"/>
              <a:t>Values +/-0.7 are considered to be strongly correlated.</a:t>
            </a:r>
          </a:p>
          <a:p>
            <a:pPr marL="58737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44281"/>
              </p:ext>
            </p:extLst>
          </p:nvPr>
        </p:nvGraphicFramePr>
        <p:xfrm>
          <a:off x="1428804" y="3217115"/>
          <a:ext cx="9395351" cy="2377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07454">
                  <a:extLst>
                    <a:ext uri="{9D8B030D-6E8A-4147-A177-3AD203B41FA5}">
                      <a16:colId xmlns:a16="http://schemas.microsoft.com/office/drawing/2014/main" val="1197910584"/>
                    </a:ext>
                  </a:extLst>
                </a:gridCol>
                <a:gridCol w="1424329">
                  <a:extLst>
                    <a:ext uri="{9D8B030D-6E8A-4147-A177-3AD203B41FA5}">
                      <a16:colId xmlns:a16="http://schemas.microsoft.com/office/drawing/2014/main" val="4077819383"/>
                    </a:ext>
                  </a:extLst>
                </a:gridCol>
                <a:gridCol w="1432791">
                  <a:extLst>
                    <a:ext uri="{9D8B030D-6E8A-4147-A177-3AD203B41FA5}">
                      <a16:colId xmlns:a16="http://schemas.microsoft.com/office/drawing/2014/main" val="1854535"/>
                    </a:ext>
                  </a:extLst>
                </a:gridCol>
                <a:gridCol w="1698993">
                  <a:extLst>
                    <a:ext uri="{9D8B030D-6E8A-4147-A177-3AD203B41FA5}">
                      <a16:colId xmlns:a16="http://schemas.microsoft.com/office/drawing/2014/main" val="2762140783"/>
                    </a:ext>
                  </a:extLst>
                </a:gridCol>
                <a:gridCol w="1565892">
                  <a:extLst>
                    <a:ext uri="{9D8B030D-6E8A-4147-A177-3AD203B41FA5}">
                      <a16:colId xmlns:a16="http://schemas.microsoft.com/office/drawing/2014/main" val="3246837622"/>
                    </a:ext>
                  </a:extLst>
                </a:gridCol>
                <a:gridCol w="1565892">
                  <a:extLst>
                    <a:ext uri="{9D8B030D-6E8A-4147-A177-3AD203B41FA5}">
                      <a16:colId xmlns:a16="http://schemas.microsoft.com/office/drawing/2014/main" val="3082632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Commits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Bug</a:t>
                      </a:r>
                      <a:r>
                        <a:rPr lang="en-US" sz="2000" baseline="0" dirty="0"/>
                        <a:t> Fixes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Betweenness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Closeness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9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Commits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9558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Bug Fixes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280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Betweenness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5962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Closeness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702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Degree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0558882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96232" y="5594554"/>
            <a:ext cx="5327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Values are significant at the 0.01 level (2-tailed).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86FF-F26E-4585-A0CD-9B66B82A62A9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51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12310"/>
            <a:ext cx="12192000" cy="5499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Spearman: </a:t>
            </a:r>
            <a:r>
              <a:rPr lang="en-US" i="1" dirty="0"/>
              <a:t>MarkUs vs </a:t>
            </a:r>
            <a:r>
              <a:rPr lang="en-US" i="1" dirty="0" err="1"/>
              <a:t>Caf</a:t>
            </a:r>
            <a:r>
              <a:rPr lang="en-US" i="1" dirty="0"/>
              <a:t>-Platform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9595"/>
              </p:ext>
            </p:extLst>
          </p:nvPr>
        </p:nvGraphicFramePr>
        <p:xfrm>
          <a:off x="161576" y="1976325"/>
          <a:ext cx="9340234" cy="2377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97438">
                  <a:extLst>
                    <a:ext uri="{9D8B030D-6E8A-4147-A177-3AD203B41FA5}">
                      <a16:colId xmlns:a16="http://schemas.microsoft.com/office/drawing/2014/main" val="1197910584"/>
                    </a:ext>
                  </a:extLst>
                </a:gridCol>
                <a:gridCol w="1415973">
                  <a:extLst>
                    <a:ext uri="{9D8B030D-6E8A-4147-A177-3AD203B41FA5}">
                      <a16:colId xmlns:a16="http://schemas.microsoft.com/office/drawing/2014/main" val="4077819383"/>
                    </a:ext>
                  </a:extLst>
                </a:gridCol>
                <a:gridCol w="1332112">
                  <a:extLst>
                    <a:ext uri="{9D8B030D-6E8A-4147-A177-3AD203B41FA5}">
                      <a16:colId xmlns:a16="http://schemas.microsoft.com/office/drawing/2014/main" val="1854535"/>
                    </a:ext>
                  </a:extLst>
                </a:gridCol>
                <a:gridCol w="1781299">
                  <a:extLst>
                    <a:ext uri="{9D8B030D-6E8A-4147-A177-3AD203B41FA5}">
                      <a16:colId xmlns:a16="http://schemas.microsoft.com/office/drawing/2014/main" val="2762140783"/>
                    </a:ext>
                  </a:extLst>
                </a:gridCol>
                <a:gridCol w="1556706">
                  <a:extLst>
                    <a:ext uri="{9D8B030D-6E8A-4147-A177-3AD203B41FA5}">
                      <a16:colId xmlns:a16="http://schemas.microsoft.com/office/drawing/2014/main" val="3246837622"/>
                    </a:ext>
                  </a:extLst>
                </a:gridCol>
                <a:gridCol w="1556706">
                  <a:extLst>
                    <a:ext uri="{9D8B030D-6E8A-4147-A177-3AD203B41FA5}">
                      <a16:colId xmlns:a16="http://schemas.microsoft.com/office/drawing/2014/main" val="3082632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Commits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Bug</a:t>
                      </a:r>
                      <a:r>
                        <a:rPr lang="en-US" sz="2000" baseline="0" dirty="0"/>
                        <a:t> Fixes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Betweenness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Closeness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9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Commits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558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Bug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 Fixes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280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Betweenness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962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Closeness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702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Degree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558882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919115"/>
              </p:ext>
            </p:extLst>
          </p:nvPr>
        </p:nvGraphicFramePr>
        <p:xfrm>
          <a:off x="2716696" y="4454723"/>
          <a:ext cx="9274454" cy="2377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85483">
                  <a:extLst>
                    <a:ext uri="{9D8B030D-6E8A-4147-A177-3AD203B41FA5}">
                      <a16:colId xmlns:a16="http://schemas.microsoft.com/office/drawing/2014/main" val="1197910584"/>
                    </a:ext>
                  </a:extLst>
                </a:gridCol>
                <a:gridCol w="1406002">
                  <a:extLst>
                    <a:ext uri="{9D8B030D-6E8A-4147-A177-3AD203B41FA5}">
                      <a16:colId xmlns:a16="http://schemas.microsoft.com/office/drawing/2014/main" val="4077819383"/>
                    </a:ext>
                  </a:extLst>
                </a:gridCol>
                <a:gridCol w="1427131">
                  <a:extLst>
                    <a:ext uri="{9D8B030D-6E8A-4147-A177-3AD203B41FA5}">
                      <a16:colId xmlns:a16="http://schemas.microsoft.com/office/drawing/2014/main" val="1854535"/>
                    </a:ext>
                  </a:extLst>
                </a:gridCol>
                <a:gridCol w="1664354">
                  <a:extLst>
                    <a:ext uri="{9D8B030D-6E8A-4147-A177-3AD203B41FA5}">
                      <a16:colId xmlns:a16="http://schemas.microsoft.com/office/drawing/2014/main" val="2762140783"/>
                    </a:ext>
                  </a:extLst>
                </a:gridCol>
                <a:gridCol w="1545742">
                  <a:extLst>
                    <a:ext uri="{9D8B030D-6E8A-4147-A177-3AD203B41FA5}">
                      <a16:colId xmlns:a16="http://schemas.microsoft.com/office/drawing/2014/main" val="3246837622"/>
                    </a:ext>
                  </a:extLst>
                </a:gridCol>
                <a:gridCol w="1545742">
                  <a:extLst>
                    <a:ext uri="{9D8B030D-6E8A-4147-A177-3AD203B41FA5}">
                      <a16:colId xmlns:a16="http://schemas.microsoft.com/office/drawing/2014/main" val="3082632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Commits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Bug</a:t>
                      </a:r>
                      <a:r>
                        <a:rPr lang="en-US" sz="2000" baseline="0" dirty="0"/>
                        <a:t> Fixe</a:t>
                      </a:r>
                      <a:r>
                        <a:rPr lang="en-US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Betweenness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Closeness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9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Commits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0.9711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558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Bug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 Fixes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280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Betweenness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962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Closeness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702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Degree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558882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47583" y="2840196"/>
            <a:ext cx="2343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MarkUs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576" y="5525619"/>
            <a:ext cx="244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Caf</a:t>
            </a:r>
            <a:r>
              <a:rPr lang="en-US" sz="3200" b="1" dirty="0"/>
              <a:t>-Platform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021-2659-4531-8C4E-E41E6B8D7E18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64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Logistical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100 times on the data.</a:t>
            </a:r>
          </a:p>
          <a:p>
            <a:r>
              <a:rPr lang="en-US" dirty="0"/>
              <a:t>Each time, 60% of the graph was placed in a training set and 40% was placed in a test set. </a:t>
            </a:r>
          </a:p>
          <a:p>
            <a:r>
              <a:rPr lang="en-US" dirty="0"/>
              <a:t>Labelled </a:t>
            </a:r>
            <a:r>
              <a:rPr lang="en-US" i="1" dirty="0"/>
              <a:t>0</a:t>
            </a:r>
            <a:r>
              <a:rPr lang="en-US" dirty="0"/>
              <a:t> for non-bug-prone and </a:t>
            </a:r>
            <a:r>
              <a:rPr lang="en-US" i="1" dirty="0"/>
              <a:t>1</a:t>
            </a:r>
            <a:r>
              <a:rPr lang="en-US" dirty="0"/>
              <a:t> for bug-prone.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1A9C-5F40-4949-8706-3D2F66D30FFB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3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Logistical Regression: </a:t>
            </a:r>
            <a:r>
              <a:rPr lang="en-US" i="1" dirty="0"/>
              <a:t>All Projects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94179"/>
              </p:ext>
            </p:extLst>
          </p:nvPr>
        </p:nvGraphicFramePr>
        <p:xfrm>
          <a:off x="1320359" y="2678854"/>
          <a:ext cx="9612684" cy="210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228">
                  <a:extLst>
                    <a:ext uri="{9D8B030D-6E8A-4147-A177-3AD203B41FA5}">
                      <a16:colId xmlns:a16="http://schemas.microsoft.com/office/drawing/2014/main" val="319367461"/>
                    </a:ext>
                  </a:extLst>
                </a:gridCol>
                <a:gridCol w="3204228">
                  <a:extLst>
                    <a:ext uri="{9D8B030D-6E8A-4147-A177-3AD203B41FA5}">
                      <a16:colId xmlns:a16="http://schemas.microsoft.com/office/drawing/2014/main" val="1169438278"/>
                    </a:ext>
                  </a:extLst>
                </a:gridCol>
                <a:gridCol w="3204228">
                  <a:extLst>
                    <a:ext uri="{9D8B030D-6E8A-4147-A177-3AD203B41FA5}">
                      <a16:colId xmlns:a16="http://schemas.microsoft.com/office/drawing/2014/main" val="863087891"/>
                    </a:ext>
                  </a:extLst>
                </a:gridCol>
              </a:tblGrid>
              <a:tr h="52629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Precision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352893"/>
                  </a:ext>
                </a:extLst>
              </a:tr>
              <a:tr h="526295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Average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(Mean)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4732511"/>
                  </a:ext>
                </a:extLst>
              </a:tr>
              <a:tr h="526295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Median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68752752"/>
                  </a:ext>
                </a:extLst>
              </a:tr>
              <a:tr h="526295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Standard Deviation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3321492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F9A5-2A0D-401E-BE76-12EDBE8C8D7A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0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we’ve seen in the course, they are many advantages to </a:t>
            </a:r>
            <a:r>
              <a:rPr lang="en-US" b="1" dirty="0"/>
              <a:t>early </a:t>
            </a:r>
            <a:r>
              <a:rPr lang="en-US" dirty="0"/>
              <a:t>defect prediction.</a:t>
            </a:r>
          </a:p>
          <a:p>
            <a:r>
              <a:rPr lang="en-US" dirty="0"/>
              <a:t>Many studies have been published looking at whether </a:t>
            </a:r>
            <a:r>
              <a:rPr lang="en-US" b="1" dirty="0"/>
              <a:t>internal metrics</a:t>
            </a:r>
            <a:r>
              <a:rPr lang="en-US" dirty="0"/>
              <a:t> can be used as failure predictors.</a:t>
            </a:r>
          </a:p>
          <a:p>
            <a:endParaRPr lang="en-US" dirty="0"/>
          </a:p>
          <a:p>
            <a:r>
              <a:rPr lang="en-US" dirty="0"/>
              <a:t>Studies have looked at: </a:t>
            </a:r>
          </a:p>
          <a:p>
            <a:pPr lvl="1"/>
            <a:r>
              <a:rPr lang="en-US" i="1" dirty="0"/>
              <a:t>Code measures</a:t>
            </a:r>
            <a:endParaRPr lang="en-US" dirty="0"/>
          </a:p>
          <a:p>
            <a:pPr lvl="1"/>
            <a:r>
              <a:rPr lang="en-US" i="1" dirty="0"/>
              <a:t>People and organizational metrics</a:t>
            </a:r>
          </a:p>
          <a:p>
            <a:pPr lvl="1"/>
            <a:r>
              <a:rPr lang="en-US" sz="2600" b="1" i="1" dirty="0"/>
              <a:t>Social networks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6EAC-440C-4028-9019-6A0EC51228BF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51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Recall: </a:t>
            </a:r>
            <a:r>
              <a:rPr lang="en-US" i="1" dirty="0" err="1"/>
              <a:t>Caf</a:t>
            </a:r>
            <a:r>
              <a:rPr lang="en-US" i="1" dirty="0"/>
              <a:t>-Platform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124664"/>
              </p:ext>
            </p:extLst>
          </p:nvPr>
        </p:nvGraphicFramePr>
        <p:xfrm>
          <a:off x="93406" y="1955876"/>
          <a:ext cx="6464710" cy="4195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993714"/>
              </p:ext>
            </p:extLst>
          </p:nvPr>
        </p:nvGraphicFramePr>
        <p:xfrm>
          <a:off x="5948516" y="1955875"/>
          <a:ext cx="6243484" cy="4195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01678"/>
              </p:ext>
            </p:extLst>
          </p:nvPr>
        </p:nvGraphicFramePr>
        <p:xfrm>
          <a:off x="1378482" y="4160956"/>
          <a:ext cx="3894558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47279">
                  <a:extLst>
                    <a:ext uri="{9D8B030D-6E8A-4147-A177-3AD203B41FA5}">
                      <a16:colId xmlns:a16="http://schemas.microsoft.com/office/drawing/2014/main" val="91774006"/>
                    </a:ext>
                  </a:extLst>
                </a:gridCol>
                <a:gridCol w="1947279">
                  <a:extLst>
                    <a:ext uri="{9D8B030D-6E8A-4147-A177-3AD203B41FA5}">
                      <a16:colId xmlns:a16="http://schemas.microsoft.com/office/drawing/2014/main" val="1732019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013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859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Standard</a:t>
                      </a:r>
                      <a:r>
                        <a:rPr lang="en-US" b="1" baseline="0" dirty="0"/>
                        <a:t> Dev.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143783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69274"/>
              </p:ext>
            </p:extLst>
          </p:nvPr>
        </p:nvGraphicFramePr>
        <p:xfrm>
          <a:off x="7233592" y="4160956"/>
          <a:ext cx="3894558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47279">
                  <a:extLst>
                    <a:ext uri="{9D8B030D-6E8A-4147-A177-3AD203B41FA5}">
                      <a16:colId xmlns:a16="http://schemas.microsoft.com/office/drawing/2014/main" val="91774006"/>
                    </a:ext>
                  </a:extLst>
                </a:gridCol>
                <a:gridCol w="1947279">
                  <a:extLst>
                    <a:ext uri="{9D8B030D-6E8A-4147-A177-3AD203B41FA5}">
                      <a16:colId xmlns:a16="http://schemas.microsoft.com/office/drawing/2014/main" val="1732019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013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859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Standard</a:t>
                      </a:r>
                      <a:r>
                        <a:rPr lang="en-US" b="1" baseline="0" dirty="0"/>
                        <a:t> Dev.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1437834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45E-F16B-474E-AC86-9E9052D2C706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84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show that, for </a:t>
            </a:r>
            <a:r>
              <a:rPr lang="en-US" b="1" dirty="0"/>
              <a:t>some</a:t>
            </a:r>
            <a:r>
              <a:rPr lang="en-US" dirty="0"/>
              <a:t> GitHub projects, we can predict the presence of bug-prone files using centrality.</a:t>
            </a:r>
          </a:p>
          <a:p>
            <a:pPr marL="58737" indent="0">
              <a:buNone/>
            </a:pPr>
            <a:endParaRPr lang="en-US" dirty="0"/>
          </a:p>
          <a:p>
            <a:r>
              <a:rPr lang="en-US" dirty="0"/>
              <a:t>Lots of future work!</a:t>
            </a:r>
          </a:p>
          <a:p>
            <a:pPr lvl="1"/>
            <a:r>
              <a:rPr lang="en-US" dirty="0"/>
              <a:t>Check larger projects.</a:t>
            </a:r>
          </a:p>
          <a:p>
            <a:pPr lvl="1"/>
            <a:r>
              <a:rPr lang="en-US" dirty="0"/>
              <a:t>Use linear regression to predict </a:t>
            </a:r>
            <a:r>
              <a:rPr lang="en-US" b="1" dirty="0"/>
              <a:t>number</a:t>
            </a:r>
            <a:r>
              <a:rPr lang="en-US" dirty="0"/>
              <a:t> of bugs.</a:t>
            </a:r>
          </a:p>
          <a:p>
            <a:pPr lvl="1"/>
            <a:r>
              <a:rPr lang="en-US" dirty="0"/>
              <a:t>Tool improvements.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82F1-EFC9-4037-B4DF-03A054BEC438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3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movies matrix code system failure Wallpaper HD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982018"/>
            <a:ext cx="12192000" cy="1651819"/>
          </a:xfrm>
        </p:spPr>
        <p:txBody>
          <a:bodyPr/>
          <a:lstStyle/>
          <a:p>
            <a:r>
              <a:rPr lang="en-US" dirty="0"/>
              <a:t>Thanks For Listening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633837"/>
            <a:ext cx="121920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Any Questions?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2D51-23E6-44E3-BC3F-E35CE5C80B18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9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[1] Matrix: http://ecx.images-amazon.com/images/I/61lpwViZjpL._SX466_.jpg</a:t>
            </a:r>
          </a:p>
          <a:p>
            <a:r>
              <a:rPr lang="en-US" dirty="0"/>
              <a:t>[2] GitHub Image: http://img.gawkerassets.com/img/18efmtxt7i5nvjpg/original.jpg</a:t>
            </a:r>
          </a:p>
          <a:p>
            <a:r>
              <a:rPr lang="en-US" dirty="0"/>
              <a:t>[3] Developer Module Network: </a:t>
            </a:r>
            <a:r>
              <a:rPr lang="en-CA" dirty="0"/>
              <a:t>M. Pingzer, N. </a:t>
            </a:r>
            <a:r>
              <a:rPr lang="en-CA" dirty="0" err="1"/>
              <a:t>Nagappan</a:t>
            </a:r>
            <a:r>
              <a:rPr lang="en-CA" dirty="0"/>
              <a:t> and B. Murphy, "Can Developer-Module Networks Predict Failures?," in Special Interest Group on Software Engineering (SIGSOFT), Atlanta, Georgia, 2008.</a:t>
            </a:r>
            <a:r>
              <a:rPr lang="en-US" dirty="0"/>
              <a:t>   </a:t>
            </a:r>
          </a:p>
          <a:p>
            <a:r>
              <a:rPr lang="en-US" dirty="0"/>
              <a:t>[4] Apache Spark Logo: http://spark.apache.org/images/spark-logo-trademark.png</a:t>
            </a:r>
          </a:p>
          <a:p>
            <a:pPr marL="58737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6648-3D45-4699-805F-18A1033193EB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4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Developer-Module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2800" y="2032000"/>
            <a:ext cx="6113780" cy="4040294"/>
          </a:xfrm>
        </p:spPr>
        <p:txBody>
          <a:bodyPr>
            <a:normAutofit/>
          </a:bodyPr>
          <a:lstStyle/>
          <a:p>
            <a:r>
              <a:rPr lang="en-US" dirty="0"/>
              <a:t>Social network.</a:t>
            </a:r>
          </a:p>
          <a:p>
            <a:r>
              <a:rPr lang="en-US" dirty="0"/>
              <a:t>Contains </a:t>
            </a:r>
            <a:r>
              <a:rPr lang="en-US" b="1" dirty="0"/>
              <a:t>actors.</a:t>
            </a:r>
          </a:p>
          <a:p>
            <a:pPr lvl="1"/>
            <a:r>
              <a:rPr lang="en-US" dirty="0"/>
              <a:t>Files and developers.</a:t>
            </a:r>
          </a:p>
          <a:p>
            <a:r>
              <a:rPr lang="en-US" dirty="0"/>
              <a:t>Contains </a:t>
            </a:r>
            <a:r>
              <a:rPr lang="en-US" b="1" dirty="0"/>
              <a:t>ties.</a:t>
            </a:r>
          </a:p>
          <a:p>
            <a:pPr lvl="1"/>
            <a:r>
              <a:rPr lang="en-US" dirty="0"/>
              <a:t>Commits between files and developers.</a:t>
            </a:r>
          </a:p>
          <a:p>
            <a:r>
              <a:rPr lang="en-US" dirty="0"/>
              <a:t>Betweenness, closeness, degree centrality.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2572"/>
            <a:ext cx="5591175" cy="295275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5C13-403D-41D7-BBC7-46EE80CD6213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Developers-Module Networks Predict Failures?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Published by Pingzer et al. in 2009</a:t>
            </a:r>
          </a:p>
          <a:p>
            <a:r>
              <a:rPr lang="en-US" dirty="0"/>
              <a:t>Study of Windows Vista and its associated binaries and developers.</a:t>
            </a:r>
          </a:p>
          <a:p>
            <a:pPr marL="58737" indent="0">
              <a:buNone/>
            </a:pPr>
            <a:endParaRPr lang="en-US" dirty="0"/>
          </a:p>
          <a:p>
            <a:r>
              <a:rPr lang="en-US" dirty="0"/>
              <a:t>Looked at whether the developer-module network for Windows Vista could predict </a:t>
            </a:r>
            <a:r>
              <a:rPr lang="en-US" b="1" dirty="0"/>
              <a:t>failure-prone binaries.</a:t>
            </a:r>
          </a:p>
          <a:p>
            <a:pPr lvl="1"/>
            <a:r>
              <a:rPr lang="en-US" dirty="0"/>
              <a:t>Used centrality metrics to predict.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4F47-3DEC-4375-8E40-6E94B0FEF18D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6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with 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Windows Vista is a great start.</a:t>
            </a:r>
          </a:p>
          <a:p>
            <a:pPr lvl="1"/>
            <a:r>
              <a:rPr lang="en-US" dirty="0"/>
              <a:t>Large software project with lots of developers and binaries.</a:t>
            </a:r>
          </a:p>
          <a:p>
            <a:pPr lvl="1"/>
            <a:endParaRPr lang="en-US" dirty="0"/>
          </a:p>
          <a:p>
            <a:r>
              <a:rPr lang="en-US" dirty="0"/>
              <a:t>However, </a:t>
            </a:r>
            <a:r>
              <a:rPr lang="en-US" b="1" dirty="0"/>
              <a:t>extrapolating results to other software domains can be dangerous.</a:t>
            </a:r>
          </a:p>
          <a:p>
            <a:endParaRPr lang="en-US" b="1" dirty="0"/>
          </a:p>
          <a:p>
            <a:r>
              <a:rPr lang="en-US" dirty="0"/>
              <a:t>Are developer-module networks valid predictors of failures in other domains?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C224-D3DD-488F-A351-C2F025EE3EBC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5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 hosts tens of thousands of different projects:</a:t>
            </a:r>
          </a:p>
          <a:p>
            <a:pPr lvl="1"/>
            <a:r>
              <a:rPr lang="en-US" i="1" dirty="0"/>
              <a:t>Open-source</a:t>
            </a:r>
          </a:p>
          <a:p>
            <a:pPr lvl="1"/>
            <a:r>
              <a:rPr lang="en-US" i="1" dirty="0"/>
              <a:t>Hobbyist.</a:t>
            </a:r>
          </a:p>
          <a:p>
            <a:pPr lvl="1"/>
            <a:endParaRPr lang="en-US" b="1" dirty="0"/>
          </a:p>
          <a:p>
            <a:r>
              <a:rPr lang="en-US" dirty="0"/>
              <a:t>GitHub contains a wealth of data.</a:t>
            </a:r>
          </a:p>
          <a:p>
            <a:pPr marL="58737" indent="0">
              <a:buNone/>
            </a:pPr>
            <a:endParaRPr lang="en-US" dirty="0"/>
          </a:p>
          <a:p>
            <a:r>
              <a:rPr lang="en-US" b="1" dirty="0"/>
              <a:t>Why don’t we build developer-module networks for a slew of GitHub projects?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F3CD-8E27-498A-B6F8-9E911CAAC7A7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25212"/>
            <a:ext cx="10058400" cy="25268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RQ1: </a:t>
            </a:r>
            <a:r>
              <a:rPr lang="en-US" i="1" dirty="0"/>
              <a:t>Is the centrality of a file related to the number of commits and bug fixes in a file?</a:t>
            </a:r>
          </a:p>
          <a:p>
            <a:pPr marL="58737" indent="0">
              <a:buNone/>
            </a:pPr>
            <a:endParaRPr lang="en-US" i="1" dirty="0"/>
          </a:p>
          <a:p>
            <a:r>
              <a:rPr lang="en-US" b="1" dirty="0"/>
              <a:t>RQ2: </a:t>
            </a:r>
            <a:r>
              <a:rPr lang="en-US" i="1" dirty="0"/>
              <a:t>Can centrality be used as a valid predictor for defects?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D84-CFBC-4EB9-AB27-F57CB9A75E8B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233E-A306-48BC-A7A3-B687242C91A3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9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that aims to develop a </a:t>
            </a:r>
            <a:r>
              <a:rPr lang="en-US" b="1" dirty="0"/>
              <a:t>high-level </a:t>
            </a:r>
            <a:r>
              <a:rPr lang="en-US" dirty="0"/>
              <a:t>language for mining code version repositories.</a:t>
            </a:r>
          </a:p>
          <a:p>
            <a:r>
              <a:rPr lang="en-US" dirty="0"/>
              <a:t>Comprised of two elements:</a:t>
            </a:r>
          </a:p>
          <a:p>
            <a:pPr lvl="1"/>
            <a:r>
              <a:rPr lang="en-US" dirty="0"/>
              <a:t>Domain specific language for mining code repositories.</a:t>
            </a:r>
          </a:p>
          <a:p>
            <a:pPr lvl="1"/>
            <a:r>
              <a:rPr lang="en-US" dirty="0"/>
              <a:t>Large online dataset from GitHub and </a:t>
            </a:r>
            <a:r>
              <a:rPr lang="en-US" dirty="0" err="1"/>
              <a:t>Surgeforge</a:t>
            </a:r>
            <a:r>
              <a:rPr lang="en-US" dirty="0"/>
              <a:t> (</a:t>
            </a:r>
            <a:r>
              <a:rPr lang="en-US" i="1" dirty="0"/>
              <a:t>September 2015</a:t>
            </a:r>
            <a:r>
              <a:rPr lang="en-US" dirty="0"/>
              <a:t>)</a:t>
            </a:r>
          </a:p>
          <a:p>
            <a:r>
              <a:rPr lang="en-US" dirty="0"/>
              <a:t>Has an Eclipse plugin and Java API.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3814-7F0C-4B5C-87E5-A12841E8F747}" type="datetime2">
              <a:rPr lang="en-US" smtClean="0"/>
              <a:t>Monday, March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Developer-Module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94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1558</TotalTime>
  <Words>860</Words>
  <Application>Microsoft Office PowerPoint</Application>
  <PresentationFormat>Widescreen</PresentationFormat>
  <Paragraphs>284</Paragraphs>
  <Slides>23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Retrospect</vt:lpstr>
      <vt:lpstr>Developer-Module Networks &amp; Failure Prediction</vt:lpstr>
      <vt:lpstr>Introduction</vt:lpstr>
      <vt:lpstr>Developer-Module Networks</vt:lpstr>
      <vt:lpstr>Can Developers-Module Networks Predict Failures?</vt:lpstr>
      <vt:lpstr>Limitations with Previous Work</vt:lpstr>
      <vt:lpstr>Our Project</vt:lpstr>
      <vt:lpstr>Research Questions</vt:lpstr>
      <vt:lpstr>Methodology</vt:lpstr>
      <vt:lpstr>The Boa Project</vt:lpstr>
      <vt:lpstr>Example of Boa: Number of Committers</vt:lpstr>
      <vt:lpstr>Methodology</vt:lpstr>
      <vt:lpstr>Software Tool: NetworkMine</vt:lpstr>
      <vt:lpstr>Software Tool: NetworkMine</vt:lpstr>
      <vt:lpstr>Study Results</vt:lpstr>
      <vt:lpstr>Projects Used in Study</vt:lpstr>
      <vt:lpstr>Spearman Correlation: All Projects</vt:lpstr>
      <vt:lpstr>Spearman: MarkUs vs Caf-Platform</vt:lpstr>
      <vt:lpstr>Logistical Regression</vt:lpstr>
      <vt:lpstr>Logistical Regression: All Projects</vt:lpstr>
      <vt:lpstr>Precision and Recall: Caf-Platform</vt:lpstr>
      <vt:lpstr>Conclusion</vt:lpstr>
      <vt:lpstr>Thanks For Listening</vt:lpstr>
      <vt:lpstr>Image 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Muscedere</dc:creator>
  <cp:lastModifiedBy>Bryan Muscedere</cp:lastModifiedBy>
  <cp:revision>56</cp:revision>
  <dcterms:created xsi:type="dcterms:W3CDTF">2016-03-19T21:26:24Z</dcterms:created>
  <dcterms:modified xsi:type="dcterms:W3CDTF">2016-03-28T23:48:56Z</dcterms:modified>
</cp:coreProperties>
</file>