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0" r:id="rId5"/>
    <p:sldId id="264" r:id="rId6"/>
    <p:sldId id="262" r:id="rId7"/>
    <p:sldId id="263" r:id="rId8"/>
    <p:sldId id="257" r:id="rId9"/>
    <p:sldId id="259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3A3DF0-34A1-455D-8943-26FA71ED3DCC}">
          <p14:sldIdLst>
            <p14:sldId id="256"/>
          </p14:sldIdLst>
        </p14:section>
        <p14:section name="Introduction" id="{B02D16C7-6FD9-4FF5-9199-179129663227}">
          <p14:sldIdLst>
            <p14:sldId id="258"/>
            <p14:sldId id="266"/>
            <p14:sldId id="260"/>
            <p14:sldId id="264"/>
          </p14:sldIdLst>
        </p14:section>
        <p14:section name="Implementation" id="{04ADD487-94DA-47EC-AF72-3116CF1CA6D9}">
          <p14:sldIdLst>
            <p14:sldId id="262"/>
            <p14:sldId id="263"/>
            <p14:sldId id="257"/>
            <p14:sldId id="259"/>
            <p14:sldId id="261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" y="6400800"/>
            <a:ext cx="1219198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347018"/>
            <a:ext cx="10058400" cy="1651819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27" y="3964008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2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6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27013"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3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0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3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1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7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5425" indent="-166688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ovies matrix code system failure Wallpaper HD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Developer-Module Networks &amp; Failure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582" y="3983673"/>
            <a:ext cx="10058400" cy="90295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Bryan J Muscedere</a:t>
            </a:r>
          </a:p>
          <a:p>
            <a:r>
              <a:rPr lang="en-US" dirty="0">
                <a:solidFill>
                  <a:schemeClr val="tx1"/>
                </a:solidFill>
              </a:rPr>
              <a:t>Rafi </a:t>
            </a:r>
            <a:r>
              <a:rPr lang="en-US" dirty="0" err="1">
                <a:solidFill>
                  <a:schemeClr val="tx1"/>
                </a:solidFill>
              </a:rPr>
              <a:t>Turas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5227" y="3106994"/>
            <a:ext cx="10058400" cy="590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Can They Really Be Valid Defect Predictors?</a:t>
            </a:r>
          </a:p>
        </p:txBody>
      </p:sp>
      <p:pic>
        <p:nvPicPr>
          <p:cNvPr id="1028" name="Picture 4" descr="https://uwaterloo.ca/brand-guidelines/sites/ca.brand-guidelines/files/resize/uploads/images/universityofwaterloo_logo_horiz_rgb_0-300x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4799750"/>
            <a:ext cx="4594568" cy="183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7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extra component that we started working on is a software tool.</a:t>
            </a:r>
          </a:p>
          <a:p>
            <a:pPr marL="58737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5" y="1845734"/>
            <a:ext cx="9955530" cy="43493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79871" y="1845734"/>
            <a:ext cx="3087329" cy="202817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34814" y="3993931"/>
            <a:ext cx="278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future, we will look at additional data sources.</a:t>
            </a:r>
          </a:p>
        </p:txBody>
      </p:sp>
    </p:spTree>
    <p:extLst>
      <p:ext uri="{BB962C8B-B14F-4D97-AF65-F5344CB8AC3E}">
        <p14:creationId xmlns:p14="http://schemas.microsoft.com/office/powerpoint/2010/main" val="238385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movies matrix code system failure Wallpaper HD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982018"/>
            <a:ext cx="12192000" cy="1651819"/>
          </a:xfrm>
        </p:spPr>
        <p:txBody>
          <a:bodyPr/>
          <a:lstStyle/>
          <a:p>
            <a:r>
              <a:rPr lang="en-US" dirty="0"/>
              <a:t>Thanks For Listening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633837"/>
            <a:ext cx="121920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4856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we’ve seen in the course, they are many advantages to </a:t>
            </a:r>
            <a:r>
              <a:rPr lang="en-US" b="1" dirty="0"/>
              <a:t>early </a:t>
            </a:r>
            <a:r>
              <a:rPr lang="en-US" dirty="0"/>
              <a:t>defect prediction.</a:t>
            </a:r>
          </a:p>
          <a:p>
            <a:r>
              <a:rPr lang="en-US" dirty="0"/>
              <a:t>Many studies have been published looking at whether </a:t>
            </a:r>
            <a:r>
              <a:rPr lang="en-US" b="1" dirty="0"/>
              <a:t>internal metrics</a:t>
            </a:r>
            <a:r>
              <a:rPr lang="en-US" dirty="0"/>
              <a:t> can be used as failure predictors.</a:t>
            </a:r>
          </a:p>
          <a:p>
            <a:endParaRPr lang="en-US" dirty="0"/>
          </a:p>
          <a:p>
            <a:r>
              <a:rPr lang="en-US" dirty="0"/>
              <a:t>Studies have looked at: </a:t>
            </a:r>
          </a:p>
          <a:p>
            <a:pPr lvl="1"/>
            <a:r>
              <a:rPr lang="en-US" i="1" dirty="0"/>
              <a:t>Code measures</a:t>
            </a:r>
            <a:endParaRPr lang="en-US" dirty="0"/>
          </a:p>
          <a:p>
            <a:pPr lvl="1"/>
            <a:r>
              <a:rPr lang="en-US" i="1" dirty="0"/>
              <a:t>People and organizational metrics</a:t>
            </a:r>
          </a:p>
          <a:p>
            <a:pPr lvl="1"/>
            <a:r>
              <a:rPr lang="en-US" sz="2600" b="1" i="1" dirty="0"/>
              <a:t>Social networks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Developer-Module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2800" y="2032000"/>
            <a:ext cx="6113780" cy="40402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Social network.</a:t>
            </a:r>
          </a:p>
          <a:p>
            <a:r>
              <a:rPr lang="en-US" dirty="0"/>
              <a:t>Contains </a:t>
            </a:r>
            <a:r>
              <a:rPr lang="en-US" b="1" dirty="0"/>
              <a:t>actors.</a:t>
            </a:r>
          </a:p>
          <a:p>
            <a:pPr lvl="1"/>
            <a:r>
              <a:rPr lang="en-US" dirty="0"/>
              <a:t>Files and developers.</a:t>
            </a:r>
          </a:p>
          <a:p>
            <a:r>
              <a:rPr lang="en-US" dirty="0"/>
              <a:t>Contains </a:t>
            </a:r>
            <a:r>
              <a:rPr lang="en-US" b="1" dirty="0"/>
              <a:t>ties.</a:t>
            </a:r>
          </a:p>
          <a:p>
            <a:pPr lvl="1"/>
            <a:r>
              <a:rPr lang="en-US" dirty="0"/>
              <a:t>Commits between files and developers.</a:t>
            </a:r>
          </a:p>
          <a:p>
            <a:r>
              <a:rPr lang="en-US" dirty="0"/>
              <a:t>Can compute social network metrics like </a:t>
            </a:r>
            <a:r>
              <a:rPr lang="en-US" dirty="0" err="1"/>
              <a:t>betweenness</a:t>
            </a:r>
            <a:r>
              <a:rPr lang="en-US" dirty="0"/>
              <a:t> centrality.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2572"/>
            <a:ext cx="55911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7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9300" y="1075481"/>
            <a:ext cx="10934700" cy="1388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70" y="1075481"/>
            <a:ext cx="7729220" cy="525075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696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Developers-Module Networks Predict Failures?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of Windows Vista.</a:t>
            </a:r>
          </a:p>
          <a:p>
            <a:r>
              <a:rPr lang="en-US" dirty="0"/>
              <a:t>Looked at whether the developer-module network for Windows Vista could predict </a:t>
            </a:r>
            <a:r>
              <a:rPr lang="en-US" b="1" dirty="0"/>
              <a:t>failure-prone binaries.</a:t>
            </a:r>
          </a:p>
          <a:p>
            <a:r>
              <a:rPr lang="en-US" dirty="0"/>
              <a:t>Hypothesized that </a:t>
            </a:r>
          </a:p>
          <a:p>
            <a:endParaRPr lang="en-US" dirty="0"/>
          </a:p>
          <a:p>
            <a:r>
              <a:rPr lang="en-US" dirty="0"/>
              <a:t>Found that, with </a:t>
            </a:r>
          </a:p>
        </p:txBody>
      </p:sp>
    </p:spTree>
    <p:extLst>
      <p:ext uri="{BB962C8B-B14F-4D97-AF65-F5344CB8AC3E}">
        <p14:creationId xmlns:p14="http://schemas.microsoft.com/office/powerpoint/2010/main" val="113006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Vista is a massive software project with thousands of developers and binaries.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6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8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that aims to develop a </a:t>
            </a:r>
            <a:r>
              <a:rPr lang="en-US" b="1" dirty="0"/>
              <a:t>high-level </a:t>
            </a:r>
            <a:r>
              <a:rPr lang="en-US" dirty="0"/>
              <a:t>language for mining code version repositories.</a:t>
            </a:r>
          </a:p>
          <a:p>
            <a:r>
              <a:rPr lang="en-US" dirty="0"/>
              <a:t>Comprised of two elements:</a:t>
            </a:r>
          </a:p>
          <a:p>
            <a:pPr lvl="1"/>
            <a:r>
              <a:rPr lang="en-US" dirty="0"/>
              <a:t>Domain specific language for mining code repositories.</a:t>
            </a:r>
          </a:p>
          <a:p>
            <a:pPr lvl="1"/>
            <a:r>
              <a:rPr lang="en-US" dirty="0"/>
              <a:t>Large online dataset from GitHub and </a:t>
            </a:r>
            <a:r>
              <a:rPr lang="en-US" dirty="0" err="1"/>
              <a:t>Surgeforge</a:t>
            </a:r>
            <a:r>
              <a:rPr lang="en-US" dirty="0"/>
              <a:t> (</a:t>
            </a:r>
            <a:r>
              <a:rPr lang="en-US" i="1" dirty="0"/>
              <a:t>September 2013</a:t>
            </a:r>
            <a:r>
              <a:rPr lang="en-US" dirty="0"/>
              <a:t>)</a:t>
            </a:r>
          </a:p>
          <a:p>
            <a:r>
              <a:rPr lang="en-US" dirty="0"/>
              <a:t>Has an Eclipse plugin and Java API.</a:t>
            </a:r>
          </a:p>
        </p:txBody>
      </p:sp>
    </p:spTree>
    <p:extLst>
      <p:ext uri="{BB962C8B-B14F-4D97-AF65-F5344CB8AC3E}">
        <p14:creationId xmlns:p14="http://schemas.microsoft.com/office/powerpoint/2010/main" val="176272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Boa: </a:t>
            </a:r>
            <a:r>
              <a:rPr lang="en-US" i="1" dirty="0"/>
              <a:t>Number of Committers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75" y="2158949"/>
            <a:ext cx="8321009" cy="35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595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233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Developer-Module Networks &amp; Failure Prediction</vt:lpstr>
      <vt:lpstr>Introduction</vt:lpstr>
      <vt:lpstr>Developer-Module Networks</vt:lpstr>
      <vt:lpstr>PowerPoint Presentation</vt:lpstr>
      <vt:lpstr>Can Developers-Module Networks Predict Failures?</vt:lpstr>
      <vt:lpstr>Our Project</vt:lpstr>
      <vt:lpstr>Our Project </vt:lpstr>
      <vt:lpstr>The Boa Project</vt:lpstr>
      <vt:lpstr>Example of Boa: Number of Committers</vt:lpstr>
      <vt:lpstr>Software Tool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Muscedere</dc:creator>
  <cp:lastModifiedBy>Bryan Muscedere</cp:lastModifiedBy>
  <cp:revision>8</cp:revision>
  <dcterms:created xsi:type="dcterms:W3CDTF">2016-03-19T21:26:24Z</dcterms:created>
  <dcterms:modified xsi:type="dcterms:W3CDTF">2016-03-19T22:26:57Z</dcterms:modified>
</cp:coreProperties>
</file>