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2" r:id="rId4"/>
    <p:sldId id="277" r:id="rId5"/>
    <p:sldId id="264" r:id="rId6"/>
    <p:sldId id="259" r:id="rId7"/>
    <p:sldId id="274" r:id="rId8"/>
    <p:sldId id="268" r:id="rId9"/>
    <p:sldId id="263" r:id="rId10"/>
    <p:sldId id="275" r:id="rId11"/>
    <p:sldId id="270" r:id="rId12"/>
    <p:sldId id="272" r:id="rId13"/>
    <p:sldId id="271" r:id="rId14"/>
    <p:sldId id="273" r:id="rId15"/>
    <p:sldId id="279" r:id="rId16"/>
    <p:sldId id="278" r:id="rId17"/>
    <p:sldId id="280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721FF-9B68-5EA3-3C56-2F2437962F1C}" v="758" dt="2022-11-14T01:22:13.635"/>
    <p1510:client id="{08C3DF44-FA8C-F5EE-CF4A-B62B7B1618AA}" v="1" dt="2022-12-08T23:27:05.550"/>
    <p1510:client id="{1619DC58-99F7-3CF7-E215-BB1D86EF8187}" v="5" dt="2022-12-08T04:21:25.358"/>
    <p1510:client id="{16B61323-E779-2182-E359-AC97F16004EE}" v="5" dt="2022-12-08T00:11:28.127"/>
    <p1510:client id="{1C4C341D-7FEA-B759-C90A-B2FA0AA625C5}" v="308" dt="2022-12-04T20:33:06.142"/>
    <p1510:client id="{1E1DC825-7AF4-43BC-AFEB-1DF39190F3E0}" v="87" dt="2022-11-13T16:35:18.747"/>
    <p1510:client id="{20AC9CB7-2BB7-8EBA-E51F-0F9A6AEEF1B5}" v="27" dt="2022-11-14T06:52:01.153"/>
    <p1510:client id="{2B5E6BC2-E276-A9FA-E536-B09AF063550E}" v="15" dt="2022-11-21T00:15:58.076"/>
    <p1510:client id="{32386D38-9760-EF5B-DE3D-A386B1B5231F}" v="15" dt="2022-12-09T02:58:42.936"/>
    <p1510:client id="{3A832769-6228-9FCE-73C8-8F1547F93082}" v="70" dt="2022-12-06T04:02:56.405"/>
    <p1510:client id="{4561FC59-21BC-C58C-A4CA-680FAFF7B680}" v="1" dt="2022-12-09T02:00:27.279"/>
    <p1510:client id="{46AA8F2A-3FC6-CC02-E768-B22AEA670957}" v="13" dt="2022-12-07T13:53:22.904"/>
    <p1510:client id="{46D23FD7-A410-6ED6-169F-BA763CA6545C}" v="123" dt="2022-12-09T02:53:02.555"/>
    <p1510:client id="{5F94B6C5-BB74-497A-942C-D64E19E93DDC}" v="4" dt="2022-12-08T18:38:41.740"/>
    <p1510:client id="{69DAB15F-D43E-4AC5-8D94-B346D6CDDBA5}" v="120" dt="2022-12-09T02:52:34.820"/>
    <p1510:client id="{71D8F7A9-703E-C828-7E57-DC2468278A81}" v="5" dt="2022-11-16T22:13:31.381"/>
    <p1510:client id="{88633F3B-AB48-D91E-9C05-3B6D630A8723}" v="112" dt="2022-12-07T23:58:25.963"/>
    <p1510:client id="{9C1A0520-2B57-D65F-3B76-EDB9DB8F2AFA}" v="159" dt="2022-12-08T22:36:12.977"/>
    <p1510:client id="{9F525FAD-9FAA-A1F2-C7E1-AE4B9688D32F}" v="170" dt="2022-11-21T00:52:53.348"/>
    <p1510:client id="{DB2AF8AC-9547-B808-990A-609B25415B6A}" v="122" dt="2022-11-17T03:44:55.258"/>
    <p1510:client id="{E64D9F78-137D-EADD-5F4B-9D3F44E252A3}" v="246" dt="2022-12-07T23:16:33.866"/>
    <p1510:client id="{F1BAE08A-1384-4AFF-A692-199AE2ACC424}" v="62" dt="2022-12-04T18:06:46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95E4-44FB-C5B6-5C5F-F042F812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FA2CF-BF50-E4B4-F3F7-26285570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7F94-F314-52CB-563C-BDE9C282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00DA-8C0E-C0E6-90D7-34134E26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2230C-C52D-45B4-150E-7E87B5F6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6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68DD-147E-E008-AA6C-DBF3C0D1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D0D1-9583-B182-6CA1-9AFEE1C3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49768-8D51-F6AA-EA5C-2161555C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E340-5986-B5F1-CF21-673EBC7E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B6C1-FBB3-E212-F6BA-F4BD8B37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4489-5CC0-85C7-FB87-CE9D2484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D067-957E-1CEF-31E1-8A577ECD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3565-0C32-3012-DFA4-73F3ECC5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EF96-C1E5-FDB4-D408-7DF6A0D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3971-B101-6DCE-6F48-BCC4E271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D8E-0ADD-A33D-FF5B-018CCBB5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D068-EA08-71A7-734E-8CDC54A84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03E44-DC82-CF93-39FA-2A5C8728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B81A6-71D9-230C-3C2C-3FCFDA1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A5E35-3087-827A-F8ED-CC330585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24CF5-295F-77E4-2240-56B933D1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6540-BD1A-4658-39F3-652E3794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75E-530E-C739-E266-D19EE5AA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BF4E-ADF0-AF42-4E26-534B3367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1A786-3D8F-BD0D-1C88-56F7B1A6D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F9DC7-FF92-127D-6968-CA8634FE3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83C9D-3A55-A671-488B-4A9F7429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B551B-338D-6F8B-AC66-D4D4EE74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4E5D-BD94-48FA-5CA6-8821995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8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5BAD-0892-04DD-2F39-652487B1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9D23-4A31-811E-97FD-314CEF0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44465-BE45-C4E2-9444-C33234D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35F7-AA61-1E6C-BF77-904C033C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3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9F5C-AA0D-5ADE-498C-0860196C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38669-3CA8-9C5B-BB25-EA34F6A1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CBD32-3E9D-6CD6-2D50-97B45FE8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7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F634-B5E6-8DE0-AFDB-20153458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A825-410B-1035-2106-2C7ED468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068CF-F954-D490-3C44-B77C9B24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8127-E86C-9E1F-A010-51C18BA7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3FF59-DCE5-7C3F-FA99-3279A4D5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42A6-8C43-83B6-77EF-8E7AF252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0C6C-9A80-EF94-0BF9-4ECC5607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C8DE4-C3E5-73E2-2823-C6FCD4D6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3DD3-B549-02DA-5318-DC57A4FA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554F-2B91-37B3-EBB5-034E7147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22399-9958-1877-19A5-CCA4A237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E83C-2F27-2E1B-227A-B291082C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6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B23C-4DFD-DBA5-8F43-620ECA07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0C26B-CA3B-62EE-C8E7-6610403A2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8427-609E-34D0-4C5C-5173FEF2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4A3D-34F7-289C-E00B-285B0BAC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08DB-E87E-0970-717A-9B978BF9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F8915-DE87-7F58-D144-4153F183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E5C0-8971-53C9-D9A4-47642C40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B081-B465-8757-8C32-1A195A73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C2BB-9844-9E90-9969-48D3E0E6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8A68-C8A7-34F7-30DA-F2D1215D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0DAC9-9488-D62D-E190-8B6FDB9B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10954-60F0-CF7C-7B1E-9873B93C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3267-82A1-CE29-67B5-73BD45B64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4685-2224-AC42-91CA-A60D1EA89A8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3B82-93D7-858D-0DC1-CC8701563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8FE5-33C7-24AB-46C6-558D8EEC8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Free Images : motor vehicle, commercial vehicle, mode of transport ...">
            <a:extLst>
              <a:ext uri="{FF2B5EF4-FFF2-40B4-BE49-F238E27FC236}">
                <a16:creationId xmlns:a16="http://schemas.microsoft.com/office/drawing/2014/main" id="{3328D75D-5E33-5A36-7A15-6FAA64D5D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511" b="12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662" y="1122362"/>
            <a:ext cx="10700197" cy="2900518"/>
          </a:xfrm>
        </p:spPr>
        <p:txBody>
          <a:bodyPr>
            <a:normAutofit/>
          </a:bodyPr>
          <a:lstStyle/>
          <a:p>
            <a:r>
              <a:rPr lang="en-US" sz="5100" b="1">
                <a:solidFill>
                  <a:srgbClr val="FFFFFF"/>
                </a:solidFill>
                <a:latin typeface="Bahnschrift"/>
                <a:cs typeface="Calibri Light"/>
              </a:rPr>
              <a:t>Az National Trucking Risk Analysis </a:t>
            </a:r>
            <a:br>
              <a:rPr lang="en-US" sz="5100" b="1">
                <a:latin typeface="Bahnschrift"/>
                <a:cs typeface="Calibri Light"/>
              </a:rPr>
            </a:br>
            <a:r>
              <a:rPr lang="en-US" sz="5100" i="1">
                <a:solidFill>
                  <a:srgbClr val="FFFFFF"/>
                </a:solidFill>
                <a:latin typeface="Bahnschrift"/>
                <a:cs typeface="Calibri Light"/>
              </a:rPr>
              <a:t>Prof. Rami El-Youssef</a:t>
            </a:r>
            <a:br>
              <a:rPr lang="en-US" sz="5100" i="1">
                <a:latin typeface="Bahnschrift"/>
                <a:cs typeface="Calibri Light"/>
              </a:rPr>
            </a:br>
            <a:r>
              <a:rPr lang="en-US" sz="4000" i="1">
                <a:latin typeface="Bahnschrift"/>
                <a:cs typeface="Calibri Light"/>
              </a:rPr>
              <a:t>Group 5</a:t>
            </a:r>
            <a:br>
              <a:rPr lang="en-US" sz="5100" b="1">
                <a:latin typeface="Bahnschrift"/>
                <a:cs typeface="Calibri Light"/>
              </a:rPr>
            </a:br>
            <a:endParaRPr lang="en-US" sz="5100" b="1">
              <a:solidFill>
                <a:srgbClr val="FFFFFF"/>
              </a:solidFill>
              <a:latin typeface="Bahnschrif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5770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Kavya Prakash Hathwar, Bindu Musham,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Shubham Dharmendra </a:t>
            </a:r>
            <a:r>
              <a:rPr lang="en-US">
                <a:solidFill>
                  <a:srgbClr val="FFFFFF"/>
                </a:solidFill>
              </a:rPr>
              <a:t>Tripathi, Srinikethan Pusthay, Prachi Gaur, Kevin Vinod Chauhan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7BDE87F4-B35B-EEC9-1433-D8823123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37" y="1024547"/>
            <a:ext cx="9610969" cy="539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DC560-7477-84D6-4B81-A5175A5F51F1}"/>
              </a:ext>
            </a:extLst>
          </p:cNvPr>
          <p:cNvSpPr txBox="1"/>
          <p:nvPr/>
        </p:nvSpPr>
        <p:spPr>
          <a:xfrm>
            <a:off x="960760" y="379491"/>
            <a:ext cx="3950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Events Dashboard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E493EE6-2F9E-77B8-0ED5-FA48FB30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3" y="954673"/>
            <a:ext cx="9472411" cy="5310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8446C1-CCE4-1E3A-27D7-143D1A188022}"/>
              </a:ext>
            </a:extLst>
          </p:cNvPr>
          <p:cNvSpPr txBox="1"/>
          <p:nvPr/>
        </p:nvSpPr>
        <p:spPr>
          <a:xfrm>
            <a:off x="685426" y="319223"/>
            <a:ext cx="5070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Events at zero velocity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8258F564-4A36-6D42-3278-D553AEEA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96" y="1025342"/>
            <a:ext cx="9688296" cy="54277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9A3CB-9780-6C20-D17E-AA2955E61DD9}"/>
              </a:ext>
            </a:extLst>
          </p:cNvPr>
          <p:cNvSpPr txBox="1"/>
          <p:nvPr/>
        </p:nvSpPr>
        <p:spPr>
          <a:xfrm>
            <a:off x="610217" y="333230"/>
            <a:ext cx="4874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Riskiest driver based on events</a:t>
            </a:r>
          </a:p>
        </p:txBody>
      </p:sp>
    </p:spTree>
    <p:extLst>
      <p:ext uri="{BB962C8B-B14F-4D97-AF65-F5344CB8AC3E}">
        <p14:creationId xmlns:p14="http://schemas.microsoft.com/office/powerpoint/2010/main" val="114153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AE76B-87F2-A50F-9CF3-285891E8E8A9}"/>
              </a:ext>
            </a:extLst>
          </p:cNvPr>
          <p:cNvSpPr txBox="1"/>
          <p:nvPr/>
        </p:nvSpPr>
        <p:spPr>
          <a:xfrm>
            <a:off x="782184" y="461165"/>
            <a:ext cx="5140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Individual Event Analysis</a:t>
            </a:r>
            <a:endParaRPr lang="en-US"/>
          </a:p>
        </p:txBody>
      </p:sp>
      <p:pic>
        <p:nvPicPr>
          <p:cNvPr id="8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EFBEA997-D221-47EA-22E4-C764E8B7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84" y="915189"/>
            <a:ext cx="9599037" cy="55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FF1992A5-5C06-18C2-0C94-74FD3810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1" y="541730"/>
            <a:ext cx="9580265" cy="53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08445CF-40CA-CDF0-E31E-2622445B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9" y="485012"/>
            <a:ext cx="9567070" cy="53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B56923BE-148E-0F97-4AF5-C5686A95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482773"/>
            <a:ext cx="9556034" cy="53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4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91B4E-D6C3-B2C1-BE14-0917FF95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C646-9205-120C-DFBE-2CBA9BB1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Santa Rosa</a:t>
            </a:r>
            <a:r>
              <a:rPr lang="en-US" sz="1800">
                <a:ea typeface="+mn-lt"/>
                <a:cs typeface="+mn-lt"/>
              </a:rPr>
              <a:t> had the highest number of events(862) and a total of</a:t>
            </a:r>
            <a:r>
              <a:rPr lang="en-US" sz="1800" b="1">
                <a:ea typeface="+mn-lt"/>
                <a:cs typeface="+mn-lt"/>
              </a:rPr>
              <a:t> 53</a:t>
            </a:r>
            <a:r>
              <a:rPr lang="en-US" sz="1800">
                <a:ea typeface="+mn-lt"/>
                <a:cs typeface="+mn-lt"/>
              </a:rPr>
              <a:t> dangerous truck drivers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Based on the Top 10 risky drivers, we can conclude that drivers with </a:t>
            </a:r>
            <a:r>
              <a:rPr lang="en-US" sz="1800" b="1">
                <a:ea typeface="+mn-lt"/>
                <a:cs typeface="+mn-lt"/>
              </a:rPr>
              <a:t>Peterbilt</a:t>
            </a:r>
            <a:r>
              <a:rPr lang="en-US" sz="1800">
                <a:ea typeface="+mn-lt"/>
                <a:cs typeface="+mn-lt"/>
              </a:rPr>
              <a:t> model truck and high </a:t>
            </a:r>
            <a:r>
              <a:rPr lang="en-US" sz="1800" b="1">
                <a:ea typeface="+mn-lt"/>
                <a:cs typeface="+mn-lt"/>
              </a:rPr>
              <a:t>unsafe following distance</a:t>
            </a:r>
            <a:r>
              <a:rPr lang="en-US" sz="1800">
                <a:ea typeface="+mn-lt"/>
                <a:cs typeface="+mn-lt"/>
              </a:rPr>
              <a:t> events may indicate risky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Risk is high when number of events are more and risk factor is high for </a:t>
            </a:r>
            <a:r>
              <a:rPr lang="en-US" sz="1800" b="1">
                <a:ea typeface="+mn-lt"/>
                <a:cs typeface="+mn-lt"/>
              </a:rPr>
              <a:t>lane departure</a:t>
            </a:r>
            <a:r>
              <a:rPr lang="en-US" sz="1800">
                <a:ea typeface="+mn-lt"/>
                <a:cs typeface="+mn-lt"/>
              </a:rPr>
              <a:t> events(90.55%)</a:t>
            </a:r>
          </a:p>
          <a:p>
            <a:r>
              <a:rPr lang="en-US" sz="1800">
                <a:cs typeface="Calibri"/>
              </a:rPr>
              <a:t>Risk factor is high for </a:t>
            </a:r>
            <a:r>
              <a:rPr lang="en-US" sz="1800" b="1">
                <a:cs typeface="Calibri"/>
              </a:rPr>
              <a:t>Oshkosh</a:t>
            </a:r>
            <a:r>
              <a:rPr lang="en-US" sz="1800">
                <a:cs typeface="Calibri"/>
              </a:rPr>
              <a:t>,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Crane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Hino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model trucks and discontinuing these models can mitigate the risk</a:t>
            </a:r>
            <a:endParaRPr lang="en-US" sz="180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r>
              <a:rPr lang="en-US" sz="1800" b="1">
                <a:cs typeface="Calibri"/>
              </a:rPr>
              <a:t>Lane Departure</a:t>
            </a:r>
            <a:r>
              <a:rPr lang="en-US" sz="1800">
                <a:cs typeface="Calibri"/>
              </a:rPr>
              <a:t> and </a:t>
            </a:r>
            <a:r>
              <a:rPr lang="en-US" sz="1800" b="1">
                <a:cs typeface="Calibri"/>
              </a:rPr>
              <a:t>Unsafe following distance</a:t>
            </a:r>
            <a:r>
              <a:rPr lang="en-US" sz="1800">
                <a:cs typeface="Calibri"/>
              </a:rPr>
              <a:t> were among major reason for accidents with 152 and 150 records for each. </a:t>
            </a:r>
          </a:p>
          <a:p>
            <a:r>
              <a:rPr lang="en-US" sz="1800" b="1">
                <a:cs typeface="Calibri"/>
              </a:rPr>
              <a:t>Ford, Peterbilt</a:t>
            </a:r>
            <a:r>
              <a:rPr lang="en-US" sz="1800">
                <a:cs typeface="Calibri"/>
              </a:rPr>
              <a:t> and </a:t>
            </a:r>
            <a:r>
              <a:rPr lang="en-US" sz="1800" b="1">
                <a:cs typeface="Calibri"/>
              </a:rPr>
              <a:t>Caterpillar</a:t>
            </a:r>
            <a:r>
              <a:rPr lang="en-US" sz="1800">
                <a:cs typeface="Calibri"/>
              </a:rPr>
              <a:t> recorded numbers of accidents with </a:t>
            </a:r>
            <a:r>
              <a:rPr lang="en-US" sz="1800" b="1">
                <a:cs typeface="Calibri"/>
              </a:rPr>
              <a:t>Crane</a:t>
            </a:r>
            <a:r>
              <a:rPr lang="en-US" sz="1800">
                <a:cs typeface="Calibri"/>
              </a:rPr>
              <a:t> and </a:t>
            </a:r>
            <a:r>
              <a:rPr lang="en-US" sz="1800" b="1">
                <a:cs typeface="Calibri"/>
              </a:rPr>
              <a:t>Western Star</a:t>
            </a:r>
            <a:r>
              <a:rPr lang="en-US" sz="1800">
                <a:cs typeface="Calibri"/>
              </a:rPr>
              <a:t> among the lowest number of event in California 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32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18F5-1507-6456-3B92-C61F3826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5"/>
            <a:ext cx="5167311" cy="1946274"/>
          </a:xfrm>
        </p:spPr>
        <p:txBody>
          <a:bodyPr anchor="b">
            <a:normAutofit/>
          </a:bodyPr>
          <a:lstStyle/>
          <a:p>
            <a:r>
              <a:rPr lang="en-US" sz="3600" b="1"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C6FA-7B2B-F34A-E7C6-35B18A37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4" y="2614613"/>
            <a:ext cx="5167311" cy="3590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>
                <a:cs typeface="Calibri"/>
              </a:rPr>
              <a:t>Identifying dangerous truck drivers to meet organizational goal to better understand risk </a:t>
            </a:r>
            <a:endParaRPr lang="en-US" sz="1800">
              <a:cs typeface="Calibri"/>
            </a:endParaRPr>
          </a:p>
        </p:txBody>
      </p:sp>
      <p:pic>
        <p:nvPicPr>
          <p:cNvPr id="15" name="Picture 4" descr="SUV car driving at sunset">
            <a:extLst>
              <a:ext uri="{FF2B5EF4-FFF2-40B4-BE49-F238E27FC236}">
                <a16:creationId xmlns:a16="http://schemas.microsoft.com/office/drawing/2014/main" id="{FE229165-1F93-2BC5-E94D-B8A2172A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1" r="28950" b="-1"/>
          <a:stretch/>
        </p:blipFill>
        <p:spPr>
          <a:xfrm>
            <a:off x="5721536" y="1"/>
            <a:ext cx="6470464" cy="6856412"/>
          </a:xfrm>
          <a:custGeom>
            <a:avLst/>
            <a:gdLst/>
            <a:ahLst/>
            <a:cxnLst/>
            <a:rect l="l" t="t" r="r" b="b"/>
            <a:pathLst>
              <a:path w="6470464" h="6856412">
                <a:moveTo>
                  <a:pt x="0" y="0"/>
                </a:moveTo>
                <a:lnTo>
                  <a:pt x="6470464" y="0"/>
                </a:lnTo>
                <a:lnTo>
                  <a:pt x="6470464" y="6856412"/>
                </a:lnTo>
                <a:lnTo>
                  <a:pt x="753" y="6856412"/>
                </a:lnTo>
                <a:lnTo>
                  <a:pt x="83736" y="6682434"/>
                </a:lnTo>
                <a:cubicBezTo>
                  <a:pt x="534353" y="5654674"/>
                  <a:pt x="777103" y="4561946"/>
                  <a:pt x="777103" y="3428997"/>
                </a:cubicBezTo>
                <a:cubicBezTo>
                  <a:pt x="777103" y="2296047"/>
                  <a:pt x="534353" y="1203318"/>
                  <a:pt x="83736" y="1755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492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C10B8-C5E8-EC54-C0D5-D7421FA8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 Flow</a:t>
            </a:r>
          </a:p>
        </p:txBody>
      </p:sp>
      <p:cxnSp>
        <p:nvCxnSpPr>
          <p:cNvPr id="41" name="Straight Connector 2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520C2E4-EE4B-66CF-DE94-5D4B4307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829170"/>
            <a:ext cx="11496821" cy="11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1CF9D0-7BFC-1155-EE50-288D5A4DDE8A}"/>
              </a:ext>
            </a:extLst>
          </p:cNvPr>
          <p:cNvSpPr txBox="1"/>
          <p:nvPr/>
        </p:nvSpPr>
        <p:spPr>
          <a:xfrm>
            <a:off x="473725" y="1861851"/>
            <a:ext cx="362454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The top 10 cities based on the events are represented in the Visualization.</a:t>
            </a:r>
            <a:r>
              <a:rPr lang="en-US" b="1"/>
              <a:t> Santa Rosa</a:t>
            </a:r>
            <a:r>
              <a:rPr lang="en-US"/>
              <a:t> had the highest number of events(862) followed by </a:t>
            </a:r>
            <a:r>
              <a:rPr lang="en-US" b="1"/>
              <a:t>Willits</a:t>
            </a:r>
            <a:r>
              <a:rPr lang="en-US"/>
              <a:t>(778).</a:t>
            </a:r>
          </a:p>
        </p:txBody>
      </p:sp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92219A48-B26F-585D-FA5E-446283E5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760" y="197772"/>
            <a:ext cx="7788674" cy="62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33A4110-92B7-24A8-D42E-233753CFF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4" b="-1"/>
          <a:stretch/>
        </p:blipFill>
        <p:spPr>
          <a:xfrm>
            <a:off x="20" y="1282"/>
            <a:ext cx="8306855" cy="466731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8D68E28-ABC1-4E9F-0347-46A29BA8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3" y="4883372"/>
            <a:ext cx="2743200" cy="1405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D5223-E350-11DE-F603-BFFECC604E13}"/>
              </a:ext>
            </a:extLst>
          </p:cNvPr>
          <p:cNvSpPr txBox="1"/>
          <p:nvPr/>
        </p:nvSpPr>
        <p:spPr>
          <a:xfrm>
            <a:off x="4427113" y="5258873"/>
            <a:ext cx="71772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A total of</a:t>
            </a:r>
            <a:r>
              <a:rPr lang="en-US" b="1">
                <a:cs typeface="Calibri" panose="020F0502020204030204"/>
              </a:rPr>
              <a:t> 53</a:t>
            </a:r>
            <a:r>
              <a:rPr lang="en-US">
                <a:cs typeface="Calibri" panose="020F0502020204030204"/>
              </a:rPr>
              <a:t> drivers have a risk factor &gt; 7 who are considered risky drivers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More than </a:t>
            </a:r>
            <a:r>
              <a:rPr lang="en-US" b="1">
                <a:cs typeface="Calibri" panose="020F0502020204030204"/>
              </a:rPr>
              <a:t>50%</a:t>
            </a:r>
            <a:r>
              <a:rPr lang="en-US">
                <a:cs typeface="Calibri" panose="020F0502020204030204"/>
              </a:rPr>
              <a:t> of drivers have a risk factor &gt; 7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96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76AA67F-0724-39D8-3483-70889A1D2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0" y="643466"/>
            <a:ext cx="9229452" cy="4909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8F53-922D-126A-D33B-F821C6DC0F7C}"/>
              </a:ext>
            </a:extLst>
          </p:cNvPr>
          <p:cNvSpPr txBox="1"/>
          <p:nvPr/>
        </p:nvSpPr>
        <p:spPr>
          <a:xfrm>
            <a:off x="1008529" y="5602941"/>
            <a:ext cx="102533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Top 5 Driver Id's  with the highest risk are same  across all the events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 five Id's are </a:t>
            </a:r>
            <a:r>
              <a:rPr lang="en-US" b="1">
                <a:cs typeface="Calibri"/>
              </a:rPr>
              <a:t>A97, A73, A35, A50, A5</a:t>
            </a:r>
          </a:p>
        </p:txBody>
      </p:sp>
    </p:spTree>
    <p:extLst>
      <p:ext uri="{BB962C8B-B14F-4D97-AF65-F5344CB8AC3E}">
        <p14:creationId xmlns:p14="http://schemas.microsoft.com/office/powerpoint/2010/main" val="335123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3910238E-8F7C-14B5-5190-637BF3735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" b="-2"/>
          <a:stretch/>
        </p:blipFill>
        <p:spPr>
          <a:xfrm>
            <a:off x="4798667" y="10"/>
            <a:ext cx="7632032" cy="6857990"/>
          </a:xfrm>
          <a:prstGeom prst="rect">
            <a:avLst/>
          </a:prstGeom>
        </p:spPr>
      </p:pic>
      <p:sp useBgFill="1">
        <p:nvSpPr>
          <p:cNvPr id="47" name="Freeform: Shape 1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1408D90-1C4E-3D08-C6B8-DF2AD703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Model VS Risk Factor </a:t>
            </a:r>
            <a:endParaRPr lang="en-US"/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A31099B6-A250-4716-954D-E63B7ADB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4092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Observation:</a:t>
            </a:r>
          </a:p>
          <a:p>
            <a:r>
              <a:rPr lang="en-US" sz="1800">
                <a:cs typeface="Calibri"/>
              </a:rPr>
              <a:t>From the bubble chart we can conclude that </a:t>
            </a:r>
            <a:r>
              <a:rPr lang="en-US" sz="1800" b="1">
                <a:cs typeface="Calibri"/>
              </a:rPr>
              <a:t>Oshkosh</a:t>
            </a:r>
            <a:r>
              <a:rPr lang="en-US" sz="1800">
                <a:cs typeface="Calibri"/>
              </a:rPr>
              <a:t>, </a:t>
            </a:r>
            <a:r>
              <a:rPr lang="en-US" sz="1800" b="1">
                <a:cs typeface="Calibri"/>
              </a:rPr>
              <a:t>Crane</a:t>
            </a:r>
            <a:r>
              <a:rPr lang="en-US" sz="1800">
                <a:cs typeface="Calibri"/>
              </a:rPr>
              <a:t> and </a:t>
            </a:r>
            <a:r>
              <a:rPr lang="en-US" sz="1800" b="1">
                <a:cs typeface="Calibri"/>
              </a:rPr>
              <a:t>Hino</a:t>
            </a:r>
            <a:r>
              <a:rPr lang="en-US" sz="1800">
                <a:cs typeface="Calibri"/>
              </a:rPr>
              <a:t> are the models with highest risk factor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Recommendation:</a:t>
            </a:r>
          </a:p>
          <a:p>
            <a:r>
              <a:rPr lang="en-US" sz="1800">
                <a:cs typeface="Calibri"/>
              </a:rPr>
              <a:t>Discontinuing the models with high risk factor like Oshkosh and Crane models</a:t>
            </a:r>
          </a:p>
        </p:txBody>
      </p:sp>
    </p:spTree>
    <p:extLst>
      <p:ext uri="{BB962C8B-B14F-4D97-AF65-F5344CB8AC3E}">
        <p14:creationId xmlns:p14="http://schemas.microsoft.com/office/powerpoint/2010/main" val="363639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06B1F3-073B-B50E-3517-28CB10743DC5}"/>
              </a:ext>
            </a:extLst>
          </p:cNvPr>
          <p:cNvSpPr txBox="1"/>
          <p:nvPr/>
        </p:nvSpPr>
        <p:spPr>
          <a:xfrm>
            <a:off x="6411816" y="1509311"/>
            <a:ext cx="486945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High-risk drivers are having high percentages of events for </a:t>
            </a:r>
            <a:r>
              <a:rPr lang="en-US" b="1"/>
              <a:t>unsafe following distance</a:t>
            </a:r>
            <a:r>
              <a:rPr lang="en-US"/>
              <a:t> events and for </a:t>
            </a:r>
            <a:r>
              <a:rPr lang="en-US" b="1"/>
              <a:t>Peterbilt model</a:t>
            </a:r>
            <a:r>
              <a:rPr lang="en-US"/>
              <a:t> trucks. So, drivers with high unsafe following distance events with Peterbilt model trucks may indicate risky.</a:t>
            </a:r>
            <a:endParaRPr lang="en-US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F42D7-7C9D-A262-3219-B88102E9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75" y="0"/>
            <a:ext cx="4881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90DA369-C39B-01EC-3ADF-27BC8304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9" y="1383741"/>
            <a:ext cx="6725072" cy="4229622"/>
          </a:xfrm>
          <a:prstGeom prst="rect">
            <a:avLst/>
          </a:prstGeom>
        </p:spPr>
      </p:pic>
      <p:grpSp>
        <p:nvGrpSpPr>
          <p:cNvPr id="48" name="Group 35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4D47AE-523D-6E51-890B-4B0115193A8F}"/>
              </a:ext>
            </a:extLst>
          </p:cNvPr>
          <p:cNvSpPr txBox="1"/>
          <p:nvPr/>
        </p:nvSpPr>
        <p:spPr>
          <a:xfrm>
            <a:off x="7057081" y="1386487"/>
            <a:ext cx="5136412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Alarming number of events for velocity &lt; 5</a:t>
            </a:r>
            <a:endParaRPr lang="en-US" sz="2000" i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Number of events are high when velocity is between 0-5</a:t>
            </a:r>
            <a:endParaRPr lang="en-US" sz="2000" i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cs typeface="Calibri"/>
              </a:rPr>
              <a:t>Velocity is </a:t>
            </a:r>
            <a:r>
              <a:rPr lang="en-US" sz="2000" b="1" i="1" dirty="0">
                <a:cs typeface="Calibri"/>
              </a:rPr>
              <a:t>not</a:t>
            </a:r>
            <a:r>
              <a:rPr lang="en-US" sz="2000" i="1" dirty="0">
                <a:cs typeface="Calibri"/>
              </a:rPr>
              <a:t> contributing considerably to risk factor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i="1" dirty="0">
              <a:cs typeface="Calibri"/>
            </a:endParaRPr>
          </a:p>
        </p:txBody>
      </p:sp>
      <p:grpSp>
        <p:nvGrpSpPr>
          <p:cNvPr id="50" name="Group 39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56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382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office theme</vt:lpstr>
      <vt:lpstr>Office Theme</vt:lpstr>
      <vt:lpstr>Az National Trucking Risk Analysis  Prof. Rami El-Youssef Group 5 </vt:lpstr>
      <vt:lpstr>Objective</vt:lpstr>
      <vt:lpstr>Data Process Flow</vt:lpstr>
      <vt:lpstr>PowerPoint Presentation</vt:lpstr>
      <vt:lpstr>PowerPoint Presentation</vt:lpstr>
      <vt:lpstr>PowerPoint Presentation</vt:lpstr>
      <vt:lpstr>Model VS Risk Factor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Prakash Hathwar, Kavya</cp:lastModifiedBy>
  <cp:revision>3</cp:revision>
  <dcterms:created xsi:type="dcterms:W3CDTF">2022-11-13T16:28:15Z</dcterms:created>
  <dcterms:modified xsi:type="dcterms:W3CDTF">2022-12-09T16:27:05Z</dcterms:modified>
</cp:coreProperties>
</file>