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89"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63" d="100"/>
          <a:sy n="63"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605308" y="2084129"/>
            <a:ext cx="11307649" cy="3816429"/>
          </a:xfrm>
          <a:prstGeom prst="rect">
            <a:avLst/>
          </a:prstGeom>
          <a:solidFill>
            <a:srgbClr val="3B3B3B"/>
          </a:solidFill>
        </p:spPr>
        <p:txBody>
          <a:bodyPr wrap="square" rtlCol="0">
            <a:spAutoFit/>
          </a:bodyPr>
          <a:lstStyle/>
          <a:p>
            <a:r>
              <a:rPr lang="en-US" sz="6600" dirty="0">
                <a:solidFill>
                  <a:srgbClr val="FF6600"/>
                </a:solidFill>
                <a:latin typeface="Times New Roman" panose="02020603050405020304" pitchFamily="18" charset="0"/>
                <a:cs typeface="Times New Roman" panose="02020603050405020304" pitchFamily="18" charset="0"/>
              </a:rPr>
              <a:t>Exploratory Data Analysis</a:t>
            </a:r>
          </a:p>
          <a:p>
            <a:r>
              <a:rPr lang="en-US" sz="4000" dirty="0" smtClean="0">
                <a:latin typeface="Times New Roman" panose="02020603050405020304" pitchFamily="18" charset="0"/>
                <a:cs typeface="Times New Roman" panose="02020603050405020304" pitchFamily="18" charset="0"/>
              </a:rPr>
              <a:t>Healthcare - Persistency of </a:t>
            </a:r>
            <a:r>
              <a:rPr lang="en-US" sz="4000" dirty="0">
                <a:latin typeface="Times New Roman" panose="02020603050405020304" pitchFamily="18" charset="0"/>
                <a:cs typeface="Times New Roman" panose="02020603050405020304" pitchFamily="18" charset="0"/>
              </a:rPr>
              <a:t>A</a:t>
            </a:r>
            <a:r>
              <a:rPr lang="en-US" sz="4000" dirty="0" smtClean="0">
                <a:latin typeface="Times New Roman" panose="02020603050405020304" pitchFamily="18" charset="0"/>
                <a:cs typeface="Times New Roman" panose="02020603050405020304" pitchFamily="18" charset="0"/>
              </a:rPr>
              <a:t> Drug</a:t>
            </a:r>
          </a:p>
          <a:p>
            <a:r>
              <a:rPr lang="en-US" sz="4000" dirty="0" smtClean="0">
                <a:latin typeface="Times New Roman" panose="02020603050405020304" pitchFamily="18" charset="0"/>
                <a:cs typeface="Times New Roman" panose="02020603050405020304" pitchFamily="18" charset="0"/>
              </a:rPr>
              <a:t>Week 11 Deliverables</a:t>
            </a:r>
          </a:p>
          <a:p>
            <a:r>
              <a:rPr lang="en-US" sz="4000" dirty="0">
                <a:latin typeface="Times New Roman" panose="02020603050405020304" pitchFamily="18" charset="0"/>
                <a:cs typeface="Times New Roman" panose="02020603050405020304" pitchFamily="18" charset="0"/>
              </a:rPr>
              <a:t>Batch code</a:t>
            </a:r>
            <a:r>
              <a:rPr lang="en-US" sz="4000">
                <a:latin typeface="Times New Roman" panose="02020603050405020304" pitchFamily="18" charset="0"/>
                <a:cs typeface="Times New Roman" panose="02020603050405020304" pitchFamily="18" charset="0"/>
              </a:rPr>
              <a:t>: </a:t>
            </a:r>
            <a:r>
              <a:rPr lang="en-US" sz="4000" smtClean="0">
                <a:latin typeface="Times New Roman" panose="02020603050405020304" pitchFamily="18" charset="0"/>
                <a:cs typeface="Times New Roman" panose="02020603050405020304" pitchFamily="18" charset="0"/>
              </a:rPr>
              <a:t>LISUM20</a:t>
            </a:r>
            <a:endParaRPr lang="en-US" dirty="0"/>
          </a:p>
          <a:p>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16</a:t>
            </a:r>
            <a:r>
              <a:rPr lang="en-US" sz="2800" b="1" baseline="30000" dirty="0" smtClean="0">
                <a:latin typeface="Times New Roman" panose="02020603050405020304" pitchFamily="18" charset="0"/>
                <a:cs typeface="Times New Roman" panose="02020603050405020304" pitchFamily="18" charset="0"/>
              </a:rPr>
              <a:t>th</a:t>
            </a:r>
            <a:r>
              <a:rPr lang="en-US" sz="2800" b="1" dirty="0" smtClean="0">
                <a:latin typeface="Times New Roman" panose="02020603050405020304" pitchFamily="18" charset="0"/>
                <a:cs typeface="Times New Roman" panose="02020603050405020304" pitchFamily="18" charset="0"/>
              </a:rPr>
              <a:t> June 2023</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Count of Risks Frequency</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015873" cy="4285109"/>
          </a:xfrm>
        </p:spPr>
      </p:pic>
      <p:graphicFrame>
        <p:nvGraphicFramePr>
          <p:cNvPr id="5" name="Table 4"/>
          <p:cNvGraphicFramePr>
            <a:graphicFrameLocks noGrp="1"/>
          </p:cNvGraphicFramePr>
          <p:nvPr>
            <p:extLst>
              <p:ext uri="{D42A27DB-BD31-4B8C-83A1-F6EECF244321}">
                <p14:modId xmlns:p14="http://schemas.microsoft.com/office/powerpoint/2010/main" val="3913400799"/>
              </p:ext>
            </p:extLst>
          </p:nvPr>
        </p:nvGraphicFramePr>
        <p:xfrm>
          <a:off x="838200" y="1690687"/>
          <a:ext cx="11216424" cy="4285109"/>
        </p:xfrm>
        <a:graphic>
          <a:graphicData uri="http://schemas.openxmlformats.org/drawingml/2006/table">
            <a:tbl>
              <a:tblPr firstRow="1" bandRow="1">
                <a:tableStyleId>{5C22544A-7EE6-4342-B048-85BDC9FD1C3A}</a:tableStyleId>
              </a:tblPr>
              <a:tblGrid>
                <a:gridCol w="5189113">
                  <a:extLst>
                    <a:ext uri="{9D8B030D-6E8A-4147-A177-3AD203B41FA5}">
                      <a16:colId xmlns:a16="http://schemas.microsoft.com/office/drawing/2014/main" val="518776559"/>
                    </a:ext>
                  </a:extLst>
                </a:gridCol>
                <a:gridCol w="6027311">
                  <a:extLst>
                    <a:ext uri="{9D8B030D-6E8A-4147-A177-3AD203B41FA5}">
                      <a16:colId xmlns:a16="http://schemas.microsoft.com/office/drawing/2014/main" val="1100666725"/>
                    </a:ext>
                  </a:extLst>
                </a:gridCol>
              </a:tblGrid>
              <a:tr h="4285109">
                <a:tc>
                  <a:txBody>
                    <a:bodyPr/>
                    <a:lstStyle/>
                    <a:p>
                      <a:endParaRPr lang="en-US" dirty="0"/>
                    </a:p>
                  </a:txBody>
                  <a:tcPr>
                    <a:noFill/>
                  </a:tcPr>
                </a:tc>
                <a:tc>
                  <a:txBody>
                    <a:bodyPr/>
                    <a:lstStyle/>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In practical terms, a positive skewness value of 0.92 suggests that the data is not perfectly symmetrical. It indicates that the distribution has a longer tail on the right side and may have some outliers or extreme values on the higher end. However, the skewness is not significantly large, indicating a relatively mild departure from symmetry.</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2506381"/>
                  </a:ext>
                </a:extLst>
              </a:tr>
            </a:tbl>
          </a:graphicData>
        </a:graphic>
      </p:graphicFrame>
    </p:spTree>
    <p:extLst>
      <p:ext uri="{BB962C8B-B14F-4D97-AF65-F5344CB8AC3E}">
        <p14:creationId xmlns:p14="http://schemas.microsoft.com/office/powerpoint/2010/main" val="364231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Persistency Percentage Distribution</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042"/>
            <a:ext cx="4802746" cy="4238984"/>
          </a:xfrm>
        </p:spPr>
      </p:pic>
      <p:graphicFrame>
        <p:nvGraphicFramePr>
          <p:cNvPr id="8" name="Table 7"/>
          <p:cNvGraphicFramePr>
            <a:graphicFrameLocks noGrp="1"/>
          </p:cNvGraphicFramePr>
          <p:nvPr>
            <p:extLst>
              <p:ext uri="{D42A27DB-BD31-4B8C-83A1-F6EECF244321}">
                <p14:modId xmlns:p14="http://schemas.microsoft.com/office/powerpoint/2010/main" val="34120892"/>
              </p:ext>
            </p:extLst>
          </p:nvPr>
        </p:nvGraphicFramePr>
        <p:xfrm>
          <a:off x="306946" y="1689827"/>
          <a:ext cx="11578108" cy="4465413"/>
        </p:xfrm>
        <a:graphic>
          <a:graphicData uri="http://schemas.openxmlformats.org/drawingml/2006/table">
            <a:tbl>
              <a:tblPr firstRow="1" bandRow="1">
                <a:tableStyleId>{5C22544A-7EE6-4342-B048-85BDC9FD1C3A}</a:tableStyleId>
              </a:tblPr>
              <a:tblGrid>
                <a:gridCol w="5396249">
                  <a:extLst>
                    <a:ext uri="{9D8B030D-6E8A-4147-A177-3AD203B41FA5}">
                      <a16:colId xmlns:a16="http://schemas.microsoft.com/office/drawing/2014/main" val="1176788280"/>
                    </a:ext>
                  </a:extLst>
                </a:gridCol>
                <a:gridCol w="6181859">
                  <a:extLst>
                    <a:ext uri="{9D8B030D-6E8A-4147-A177-3AD203B41FA5}">
                      <a16:colId xmlns:a16="http://schemas.microsoft.com/office/drawing/2014/main" val="1805602007"/>
                    </a:ext>
                  </a:extLst>
                </a:gridCol>
              </a:tblGrid>
              <a:tr h="4465413">
                <a:tc>
                  <a:txBody>
                    <a:bodyPr/>
                    <a:lstStyle/>
                    <a:p>
                      <a:endParaRPr lang="en-US" dirty="0"/>
                    </a:p>
                  </a:txBody>
                  <a:tcPr>
                    <a:noFill/>
                  </a:tcPr>
                </a:tc>
                <a:tc>
                  <a:txBody>
                    <a:bodyPr/>
                    <a:lstStyle/>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From the pie chart, it can be deduced that the percentage of non-persistent patients is more than the percentage of persistent patients with values of 69.5% and 30.5% respectively</a:t>
                      </a:r>
                      <a:r>
                        <a:rPr lang="en-US" sz="1800" b="0" i="0" kern="1200" dirty="0" smtClean="0">
                          <a:solidFill>
                            <a:schemeClr val="tx1"/>
                          </a:solidFill>
                          <a:effectLst/>
                          <a:latin typeface="+mn-lt"/>
                          <a:ea typeface="+mn-ea"/>
                          <a:cs typeface="+mn-cs"/>
                        </a:rPr>
                        <a:t>.</a:t>
                      </a:r>
                      <a:endParaRPr lang="en-US" dirty="0">
                        <a:solidFill>
                          <a:schemeClr val="tx1"/>
                        </a:solidFill>
                      </a:endParaRPr>
                    </a:p>
                  </a:txBody>
                  <a:tcPr>
                    <a:noFill/>
                  </a:tcPr>
                </a:tc>
                <a:extLst>
                  <a:ext uri="{0D108BD9-81ED-4DB2-BD59-A6C34878D82A}">
                    <a16:rowId xmlns:a16="http://schemas.microsoft.com/office/drawing/2014/main" val="2303316464"/>
                  </a:ext>
                </a:extLst>
              </a:tr>
            </a:tbl>
          </a:graphicData>
        </a:graphic>
      </p:graphicFrame>
    </p:spTree>
    <p:extLst>
      <p:ext uri="{BB962C8B-B14F-4D97-AF65-F5344CB8AC3E}">
        <p14:creationId xmlns:p14="http://schemas.microsoft.com/office/powerpoint/2010/main" val="18528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Count of Persistency</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369417" cy="4351338"/>
          </a:xfrm>
        </p:spPr>
      </p:pic>
      <p:graphicFrame>
        <p:nvGraphicFramePr>
          <p:cNvPr id="5" name="Table 4"/>
          <p:cNvGraphicFramePr>
            <a:graphicFrameLocks noGrp="1"/>
          </p:cNvGraphicFramePr>
          <p:nvPr>
            <p:extLst>
              <p:ext uri="{D42A27DB-BD31-4B8C-83A1-F6EECF244321}">
                <p14:modId xmlns:p14="http://schemas.microsoft.com/office/powerpoint/2010/main" val="2345447197"/>
              </p:ext>
            </p:extLst>
          </p:nvPr>
        </p:nvGraphicFramePr>
        <p:xfrm>
          <a:off x="412122" y="1690688"/>
          <a:ext cx="11526592" cy="5167312"/>
        </p:xfrm>
        <a:graphic>
          <a:graphicData uri="http://schemas.openxmlformats.org/drawingml/2006/table">
            <a:tbl>
              <a:tblPr firstRow="1" bandRow="1">
                <a:tableStyleId>{5C22544A-7EE6-4342-B048-85BDC9FD1C3A}</a:tableStyleId>
              </a:tblPr>
              <a:tblGrid>
                <a:gridCol w="5763296">
                  <a:extLst>
                    <a:ext uri="{9D8B030D-6E8A-4147-A177-3AD203B41FA5}">
                      <a16:colId xmlns:a16="http://schemas.microsoft.com/office/drawing/2014/main" val="1751900216"/>
                    </a:ext>
                  </a:extLst>
                </a:gridCol>
                <a:gridCol w="5763296">
                  <a:extLst>
                    <a:ext uri="{9D8B030D-6E8A-4147-A177-3AD203B41FA5}">
                      <a16:colId xmlns:a16="http://schemas.microsoft.com/office/drawing/2014/main" val="1124921492"/>
                    </a:ext>
                  </a:extLst>
                </a:gridCol>
              </a:tblGrid>
              <a:tr h="5167312">
                <a:tc>
                  <a:txBody>
                    <a:bodyPr/>
                    <a:lstStyle/>
                    <a:p>
                      <a:endParaRPr lang="en-US" dirty="0"/>
                    </a:p>
                  </a:txBody>
                  <a:tcPr>
                    <a:noFill/>
                  </a:tcPr>
                </a:tc>
                <a:tc>
                  <a:txBody>
                    <a:bodyPr/>
                    <a:lstStyle/>
                    <a:p>
                      <a:r>
                        <a:rPr lang="en-US" sz="2400" b="0" dirty="0" smtClean="0">
                          <a:solidFill>
                            <a:schemeClr val="tx1"/>
                          </a:solidFill>
                          <a:latin typeface="Times New Roman" panose="02020603050405020304" pitchFamily="18" charset="0"/>
                          <a:cs typeface="Times New Roman" panose="02020603050405020304" pitchFamily="18" charset="0"/>
                        </a:rPr>
                        <a:t>From the count of persistency, it</a:t>
                      </a:r>
                      <a:r>
                        <a:rPr lang="en-US" sz="2400" b="0" baseline="0" dirty="0" smtClean="0">
                          <a:solidFill>
                            <a:schemeClr val="tx1"/>
                          </a:solidFill>
                          <a:latin typeface="Times New Roman" panose="02020603050405020304" pitchFamily="18" charset="0"/>
                          <a:cs typeface="Times New Roman" panose="02020603050405020304" pitchFamily="18" charset="0"/>
                        </a:rPr>
                        <a:t> can be seen that the number of non-persistent drug users are 2053 while the number of persistent drug users are 903.</a:t>
                      </a:r>
                      <a:endParaRPr lang="en-US" sz="24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929163435"/>
                  </a:ext>
                </a:extLst>
              </a:tr>
            </a:tbl>
          </a:graphicData>
        </a:graphic>
      </p:graphicFrame>
    </p:spTree>
    <p:extLst>
      <p:ext uri="{BB962C8B-B14F-4D97-AF65-F5344CB8AC3E}">
        <p14:creationId xmlns:p14="http://schemas.microsoft.com/office/powerpoint/2010/main" val="245580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Persistency Percentage by Gender</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380" y="1580925"/>
            <a:ext cx="5267963" cy="4351338"/>
          </a:xfrm>
        </p:spPr>
      </p:pic>
      <p:graphicFrame>
        <p:nvGraphicFramePr>
          <p:cNvPr id="5" name="Table 4"/>
          <p:cNvGraphicFramePr>
            <a:graphicFrameLocks noGrp="1"/>
          </p:cNvGraphicFramePr>
          <p:nvPr>
            <p:extLst>
              <p:ext uri="{D42A27DB-BD31-4B8C-83A1-F6EECF244321}">
                <p14:modId xmlns:p14="http://schemas.microsoft.com/office/powerpoint/2010/main" val="758694685"/>
              </p:ext>
            </p:extLst>
          </p:nvPr>
        </p:nvGraphicFramePr>
        <p:xfrm>
          <a:off x="606380" y="1523888"/>
          <a:ext cx="10297731" cy="4575175"/>
        </p:xfrm>
        <a:graphic>
          <a:graphicData uri="http://schemas.openxmlformats.org/drawingml/2006/table">
            <a:tbl>
              <a:tblPr firstRow="1" bandRow="1">
                <a:tableStyleId>{5C22544A-7EE6-4342-B048-85BDC9FD1C3A}</a:tableStyleId>
              </a:tblPr>
              <a:tblGrid>
                <a:gridCol w="5266386">
                  <a:extLst>
                    <a:ext uri="{9D8B030D-6E8A-4147-A177-3AD203B41FA5}">
                      <a16:colId xmlns:a16="http://schemas.microsoft.com/office/drawing/2014/main" val="670472439"/>
                    </a:ext>
                  </a:extLst>
                </a:gridCol>
                <a:gridCol w="5031345">
                  <a:extLst>
                    <a:ext uri="{9D8B030D-6E8A-4147-A177-3AD203B41FA5}">
                      <a16:colId xmlns:a16="http://schemas.microsoft.com/office/drawing/2014/main" val="5302897"/>
                    </a:ext>
                  </a:extLst>
                </a:gridCol>
              </a:tblGrid>
              <a:tr h="4575175">
                <a:tc>
                  <a:txBody>
                    <a:bodyPr/>
                    <a:lstStyle/>
                    <a:p>
                      <a:endParaRPr lang="en-US" dirty="0"/>
                    </a:p>
                  </a:txBody>
                  <a:tcPr>
                    <a:noFill/>
                  </a:tcPr>
                </a:tc>
                <a:tc>
                  <a:txBody>
                    <a:bodyPr/>
                    <a:lstStyle/>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The percentage of non-persistent female (69.77%) is higher than the percentage of non-persistent male (64.37%). Evidently, the males are more persistent than females.</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4071087017"/>
                  </a:ext>
                </a:extLst>
              </a:tr>
            </a:tbl>
          </a:graphicData>
        </a:graphic>
      </p:graphicFrame>
    </p:spTree>
    <p:extLst>
      <p:ext uri="{BB962C8B-B14F-4D97-AF65-F5344CB8AC3E}">
        <p14:creationId xmlns:p14="http://schemas.microsoft.com/office/powerpoint/2010/main" val="202461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Persistency Percentage by Race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7"/>
            <a:ext cx="5639873" cy="4516929"/>
          </a:xfrm>
        </p:spPr>
      </p:pic>
      <p:graphicFrame>
        <p:nvGraphicFramePr>
          <p:cNvPr id="5" name="Table 4"/>
          <p:cNvGraphicFramePr>
            <a:graphicFrameLocks noGrp="1"/>
          </p:cNvGraphicFramePr>
          <p:nvPr>
            <p:extLst>
              <p:ext uri="{D42A27DB-BD31-4B8C-83A1-F6EECF244321}">
                <p14:modId xmlns:p14="http://schemas.microsoft.com/office/powerpoint/2010/main" val="2780531052"/>
              </p:ext>
            </p:extLst>
          </p:nvPr>
        </p:nvGraphicFramePr>
        <p:xfrm>
          <a:off x="838199" y="1574776"/>
          <a:ext cx="10515602" cy="4632840"/>
        </p:xfrm>
        <a:graphic>
          <a:graphicData uri="http://schemas.openxmlformats.org/drawingml/2006/table">
            <a:tbl>
              <a:tblPr firstRow="1" bandRow="1">
                <a:tableStyleId>{5C22544A-7EE6-4342-B048-85BDC9FD1C3A}</a:tableStyleId>
              </a:tblPr>
              <a:tblGrid>
                <a:gridCol w="5678511">
                  <a:extLst>
                    <a:ext uri="{9D8B030D-6E8A-4147-A177-3AD203B41FA5}">
                      <a16:colId xmlns:a16="http://schemas.microsoft.com/office/drawing/2014/main" val="4282545280"/>
                    </a:ext>
                  </a:extLst>
                </a:gridCol>
                <a:gridCol w="4837091">
                  <a:extLst>
                    <a:ext uri="{9D8B030D-6E8A-4147-A177-3AD203B41FA5}">
                      <a16:colId xmlns:a16="http://schemas.microsoft.com/office/drawing/2014/main" val="207386153"/>
                    </a:ext>
                  </a:extLst>
                </a:gridCol>
              </a:tblGrid>
              <a:tr h="4632840">
                <a:tc>
                  <a:txBody>
                    <a:bodyPr/>
                    <a:lstStyle/>
                    <a:p>
                      <a:endParaRPr lang="en-US" dirty="0"/>
                    </a:p>
                  </a:txBody>
                  <a:tcPr>
                    <a:noFill/>
                  </a:tcPr>
                </a:tc>
                <a:tc>
                  <a:txBody>
                    <a:bodyPr/>
                    <a:lstStyle/>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It can be deduced from the plot that Asians have the highest persistency percentage of 37.68% compared to other races shown and at the same time has the lowest non-persistent drug users as compared to the</a:t>
                      </a:r>
                      <a:r>
                        <a:rPr lang="en-US" sz="24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other races.</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461983827"/>
                  </a:ext>
                </a:extLst>
              </a:tr>
            </a:tbl>
          </a:graphicData>
        </a:graphic>
      </p:graphicFrame>
    </p:spTree>
    <p:extLst>
      <p:ext uri="{BB962C8B-B14F-4D97-AF65-F5344CB8AC3E}">
        <p14:creationId xmlns:p14="http://schemas.microsoft.com/office/powerpoint/2010/main" val="150492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Persistency Percentage by Age Bucket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345623" cy="4351338"/>
          </a:xfrm>
        </p:spPr>
      </p:pic>
      <p:graphicFrame>
        <p:nvGraphicFramePr>
          <p:cNvPr id="5" name="Table 4"/>
          <p:cNvGraphicFramePr>
            <a:graphicFrameLocks noGrp="1"/>
          </p:cNvGraphicFramePr>
          <p:nvPr>
            <p:extLst>
              <p:ext uri="{D42A27DB-BD31-4B8C-83A1-F6EECF244321}">
                <p14:modId xmlns:p14="http://schemas.microsoft.com/office/powerpoint/2010/main" val="2077562739"/>
              </p:ext>
            </p:extLst>
          </p:nvPr>
        </p:nvGraphicFramePr>
        <p:xfrm>
          <a:off x="838200" y="1690688"/>
          <a:ext cx="10515600" cy="4452535"/>
        </p:xfrm>
        <a:graphic>
          <a:graphicData uri="http://schemas.openxmlformats.org/drawingml/2006/table">
            <a:tbl>
              <a:tblPr firstRow="1" bandRow="1">
                <a:tableStyleId>{5C22544A-7EE6-4342-B048-85BDC9FD1C3A}</a:tableStyleId>
              </a:tblPr>
              <a:tblGrid>
                <a:gridCol w="5395175">
                  <a:extLst>
                    <a:ext uri="{9D8B030D-6E8A-4147-A177-3AD203B41FA5}">
                      <a16:colId xmlns:a16="http://schemas.microsoft.com/office/drawing/2014/main" val="3265782325"/>
                    </a:ext>
                  </a:extLst>
                </a:gridCol>
                <a:gridCol w="5120425">
                  <a:extLst>
                    <a:ext uri="{9D8B030D-6E8A-4147-A177-3AD203B41FA5}">
                      <a16:colId xmlns:a16="http://schemas.microsoft.com/office/drawing/2014/main" val="1737253195"/>
                    </a:ext>
                  </a:extLst>
                </a:gridCol>
              </a:tblGrid>
              <a:tr h="4452535">
                <a:tc>
                  <a:txBody>
                    <a:bodyPr/>
                    <a:lstStyle/>
                    <a:p>
                      <a:endParaRPr lang="en-US" dirty="0"/>
                    </a:p>
                  </a:txBody>
                  <a:tcPr>
                    <a:noFill/>
                  </a:tcPr>
                </a:tc>
                <a:tc>
                  <a:txBody>
                    <a:bodyPr/>
                    <a:lstStyle/>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There is no much difference in the persistency and non-persistency of drug users in the age bucket, but the highest persistent drug users are those that fall under the age bucket of  &lt;55 while the lowest are those in the age bucket of 55-65.</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656132973"/>
                  </a:ext>
                </a:extLst>
              </a:tr>
            </a:tbl>
          </a:graphicData>
        </a:graphic>
      </p:graphicFrame>
    </p:spTree>
    <p:extLst>
      <p:ext uri="{BB962C8B-B14F-4D97-AF65-F5344CB8AC3E}">
        <p14:creationId xmlns:p14="http://schemas.microsoft.com/office/powerpoint/2010/main" val="40461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Persistency Percentage by Change Risk Segment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8656"/>
            <a:ext cx="5047955" cy="4351338"/>
          </a:xfrm>
        </p:spPr>
      </p:pic>
      <p:graphicFrame>
        <p:nvGraphicFramePr>
          <p:cNvPr id="5" name="Table 4"/>
          <p:cNvGraphicFramePr>
            <a:graphicFrameLocks noGrp="1"/>
          </p:cNvGraphicFramePr>
          <p:nvPr>
            <p:extLst>
              <p:ext uri="{D42A27DB-BD31-4B8C-83A1-F6EECF244321}">
                <p14:modId xmlns:p14="http://schemas.microsoft.com/office/powerpoint/2010/main" val="366443536"/>
              </p:ext>
            </p:extLst>
          </p:nvPr>
        </p:nvGraphicFramePr>
        <p:xfrm>
          <a:off x="838198" y="1690687"/>
          <a:ext cx="11036122" cy="4697233"/>
        </p:xfrm>
        <a:graphic>
          <a:graphicData uri="http://schemas.openxmlformats.org/drawingml/2006/table">
            <a:tbl>
              <a:tblPr firstRow="1" bandRow="1">
                <a:tableStyleId>{5C22544A-7EE6-4342-B048-85BDC9FD1C3A}</a:tableStyleId>
              </a:tblPr>
              <a:tblGrid>
                <a:gridCol w="5518061">
                  <a:extLst>
                    <a:ext uri="{9D8B030D-6E8A-4147-A177-3AD203B41FA5}">
                      <a16:colId xmlns:a16="http://schemas.microsoft.com/office/drawing/2014/main" val="293949169"/>
                    </a:ext>
                  </a:extLst>
                </a:gridCol>
                <a:gridCol w="5518061">
                  <a:extLst>
                    <a:ext uri="{9D8B030D-6E8A-4147-A177-3AD203B41FA5}">
                      <a16:colId xmlns:a16="http://schemas.microsoft.com/office/drawing/2014/main" val="2731205482"/>
                    </a:ext>
                  </a:extLst>
                </a:gridCol>
              </a:tblGrid>
              <a:tr h="4697233">
                <a:tc>
                  <a:txBody>
                    <a:bodyPr/>
                    <a:lstStyle/>
                    <a:p>
                      <a:endParaRPr lang="en-US" dirty="0"/>
                    </a:p>
                  </a:txBody>
                  <a:tcPr>
                    <a:noFill/>
                  </a:tcPr>
                </a:tc>
                <a:tc>
                  <a:txBody>
                    <a:bodyPr/>
                    <a:lstStyle/>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The highest percentage of persistent drug users are those with worsened change risk segment (54.74%) followed by those with improved change risk segment (46.67%)</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123187890"/>
                  </a:ext>
                </a:extLst>
              </a:tr>
            </a:tbl>
          </a:graphicData>
        </a:graphic>
      </p:graphicFrame>
    </p:spTree>
    <p:extLst>
      <p:ext uri="{BB962C8B-B14F-4D97-AF65-F5344CB8AC3E}">
        <p14:creationId xmlns:p14="http://schemas.microsoft.com/office/powerpoint/2010/main" val="2831324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Dexa</a:t>
            </a:r>
            <a:r>
              <a:rPr lang="en-US" dirty="0" smtClean="0">
                <a:latin typeface="Times New Roman" panose="02020603050405020304" pitchFamily="18" charset="0"/>
                <a:cs typeface="Times New Roman" panose="02020603050405020304" pitchFamily="18" charset="0"/>
              </a:rPr>
              <a:t> Scans during Rx by Persistency and NTM Specialist Flag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63650"/>
            <a:ext cx="5163355" cy="4398135"/>
          </a:xfrm>
        </p:spPr>
      </p:pic>
      <p:graphicFrame>
        <p:nvGraphicFramePr>
          <p:cNvPr id="5" name="Table 4"/>
          <p:cNvGraphicFramePr>
            <a:graphicFrameLocks noGrp="1"/>
          </p:cNvGraphicFramePr>
          <p:nvPr>
            <p:extLst>
              <p:ext uri="{D42A27DB-BD31-4B8C-83A1-F6EECF244321}">
                <p14:modId xmlns:p14="http://schemas.microsoft.com/office/powerpoint/2010/main" val="3762193244"/>
              </p:ext>
            </p:extLst>
          </p:nvPr>
        </p:nvGraphicFramePr>
        <p:xfrm>
          <a:off x="838200" y="1690687"/>
          <a:ext cx="10515600" cy="4871097"/>
        </p:xfrm>
        <a:graphic>
          <a:graphicData uri="http://schemas.openxmlformats.org/drawingml/2006/table">
            <a:tbl>
              <a:tblPr firstRow="1" bandRow="1">
                <a:tableStyleId>{5C22544A-7EE6-4342-B048-85BDC9FD1C3A}</a:tableStyleId>
              </a:tblPr>
              <a:tblGrid>
                <a:gridCol w="5253507">
                  <a:extLst>
                    <a:ext uri="{9D8B030D-6E8A-4147-A177-3AD203B41FA5}">
                      <a16:colId xmlns:a16="http://schemas.microsoft.com/office/drawing/2014/main" val="509386247"/>
                    </a:ext>
                  </a:extLst>
                </a:gridCol>
                <a:gridCol w="5262093">
                  <a:extLst>
                    <a:ext uri="{9D8B030D-6E8A-4147-A177-3AD203B41FA5}">
                      <a16:colId xmlns:a16="http://schemas.microsoft.com/office/drawing/2014/main" val="1270626475"/>
                    </a:ext>
                  </a:extLst>
                </a:gridCol>
              </a:tblGrid>
              <a:tr h="4871097">
                <a:tc>
                  <a:txBody>
                    <a:bodyPr/>
                    <a:lstStyle/>
                    <a:p>
                      <a:endParaRPr lang="en-US" dirty="0"/>
                    </a:p>
                  </a:txBody>
                  <a:tcPr>
                    <a:noFill/>
                  </a:tcPr>
                </a:tc>
                <a:tc>
                  <a:txBody>
                    <a:bodyPr/>
                    <a:lstStyle/>
                    <a:p>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Dexa</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scans during Rx are high for persistent patients who got prescribed by NTM Specialist. There is no significant difference for NTM Specialist and others in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Dexa</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scans for non persistent patients.</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365561585"/>
                  </a:ext>
                </a:extLst>
              </a:tr>
            </a:tbl>
          </a:graphicData>
        </a:graphic>
      </p:graphicFrame>
    </p:spTree>
    <p:extLst>
      <p:ext uri="{BB962C8B-B14F-4D97-AF65-F5344CB8AC3E}">
        <p14:creationId xmlns:p14="http://schemas.microsoft.com/office/powerpoint/2010/main" val="65054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Count of Risks by Persistency and Adherence Flag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01077"/>
            <a:ext cx="5180952" cy="3542857"/>
          </a:xfrm>
        </p:spPr>
      </p:pic>
      <p:graphicFrame>
        <p:nvGraphicFramePr>
          <p:cNvPr id="5" name="Table 4"/>
          <p:cNvGraphicFramePr>
            <a:graphicFrameLocks noGrp="1"/>
          </p:cNvGraphicFramePr>
          <p:nvPr>
            <p:extLst>
              <p:ext uri="{D42A27DB-BD31-4B8C-83A1-F6EECF244321}">
                <p14:modId xmlns:p14="http://schemas.microsoft.com/office/powerpoint/2010/main" val="252313834"/>
              </p:ext>
            </p:extLst>
          </p:nvPr>
        </p:nvGraphicFramePr>
        <p:xfrm>
          <a:off x="838200" y="1690688"/>
          <a:ext cx="10515600" cy="3953246"/>
        </p:xfrm>
        <a:graphic>
          <a:graphicData uri="http://schemas.openxmlformats.org/drawingml/2006/table">
            <a:tbl>
              <a:tblPr firstRow="1" bandRow="1">
                <a:tableStyleId>{5C22544A-7EE6-4342-B048-85BDC9FD1C3A}</a:tableStyleId>
              </a:tblPr>
              <a:tblGrid>
                <a:gridCol w="5201992">
                  <a:extLst>
                    <a:ext uri="{9D8B030D-6E8A-4147-A177-3AD203B41FA5}">
                      <a16:colId xmlns:a16="http://schemas.microsoft.com/office/drawing/2014/main" val="1396670176"/>
                    </a:ext>
                  </a:extLst>
                </a:gridCol>
                <a:gridCol w="5313608">
                  <a:extLst>
                    <a:ext uri="{9D8B030D-6E8A-4147-A177-3AD203B41FA5}">
                      <a16:colId xmlns:a16="http://schemas.microsoft.com/office/drawing/2014/main" val="1595304306"/>
                    </a:ext>
                  </a:extLst>
                </a:gridCol>
              </a:tblGrid>
              <a:tr h="3953246">
                <a:tc>
                  <a:txBody>
                    <a:bodyPr/>
                    <a:lstStyle/>
                    <a:p>
                      <a:endParaRPr lang="en-US" dirty="0"/>
                    </a:p>
                  </a:txBody>
                  <a:tcPr>
                    <a:noFill/>
                  </a:tcPr>
                </a:tc>
                <a:tc>
                  <a:txBody>
                    <a:bodyPr/>
                    <a:lstStyle/>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The count of risks for Persistent patients are high for Non-Adherent and low for Adherent patients. Similarly, for Non persistent patients, the count of risks are high when patients are non adherent.</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528597281"/>
                  </a:ext>
                </a:extLst>
              </a:tr>
            </a:tbl>
          </a:graphicData>
        </a:graphic>
      </p:graphicFrame>
    </p:spTree>
    <p:extLst>
      <p:ext uri="{BB962C8B-B14F-4D97-AF65-F5344CB8AC3E}">
        <p14:creationId xmlns:p14="http://schemas.microsoft.com/office/powerpoint/2010/main" val="325774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smtClean="0">
                <a:latin typeface="Times New Roman" panose="02020603050405020304" pitchFamily="18" charset="0"/>
                <a:cs typeface="Times New Roman" panose="02020603050405020304" pitchFamily="18" charset="0"/>
              </a:rPr>
              <a:t>Recommendations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4601"/>
            <a:ext cx="10515600" cy="5613399"/>
          </a:xfrm>
        </p:spPr>
        <p:txBody>
          <a:bodyPr>
            <a:noAutofit/>
          </a:bodyPr>
          <a:lstStyle/>
          <a:p>
            <a:r>
              <a:rPr lang="en-US" sz="2400" dirty="0">
                <a:latin typeface="Times New Roman" panose="02020603050405020304" pitchFamily="18" charset="0"/>
                <a:cs typeface="Times New Roman" panose="02020603050405020304" pitchFamily="18" charset="0"/>
              </a:rPr>
              <a:t>Increase the persistency rate for female </a:t>
            </a:r>
            <a:r>
              <a:rPr lang="en-US" sz="2400" dirty="0" smtClean="0">
                <a:latin typeface="Times New Roman" panose="02020603050405020304" pitchFamily="18" charset="0"/>
                <a:cs typeface="Times New Roman" panose="02020603050405020304" pitchFamily="18" charset="0"/>
              </a:rPr>
              <a:t>patients </a:t>
            </a:r>
            <a:r>
              <a:rPr lang="en-US" sz="2400" dirty="0">
                <a:latin typeface="Times New Roman" panose="02020603050405020304" pitchFamily="18" charset="0"/>
                <a:cs typeface="Times New Roman" panose="02020603050405020304" pitchFamily="18" charset="0"/>
              </a:rPr>
              <a:t>by providing some </a:t>
            </a:r>
            <a:r>
              <a:rPr lang="en-US" sz="2400" dirty="0" smtClean="0">
                <a:latin typeface="Times New Roman" panose="02020603050405020304" pitchFamily="18" charset="0"/>
                <a:cs typeface="Times New Roman" panose="02020603050405020304" pitchFamily="18" charset="0"/>
              </a:rPr>
              <a:t>special discounts </a:t>
            </a:r>
            <a:r>
              <a:rPr lang="en-US" sz="2400" dirty="0">
                <a:latin typeface="Times New Roman" panose="02020603050405020304" pitchFamily="18" charset="0"/>
                <a:cs typeface="Times New Roman" panose="02020603050405020304" pitchFamily="18" charset="0"/>
              </a:rPr>
              <a:t>or coupons as they are high in filling </a:t>
            </a:r>
            <a:r>
              <a:rPr lang="en-US" sz="2400" dirty="0" smtClean="0">
                <a:latin typeface="Times New Roman" panose="02020603050405020304" pitchFamily="18" charset="0"/>
                <a:cs typeface="Times New Roman" panose="02020603050405020304" pitchFamily="18" charset="0"/>
              </a:rPr>
              <a:t>prescription </a:t>
            </a:r>
            <a:r>
              <a:rPr lang="en-US" sz="2400" dirty="0">
                <a:latin typeface="Times New Roman" panose="02020603050405020304" pitchFamily="18" charset="0"/>
                <a:cs typeface="Times New Roman" panose="02020603050405020304" pitchFamily="18" charset="0"/>
              </a:rPr>
              <a:t>drugs.</a:t>
            </a:r>
          </a:p>
          <a:p>
            <a:r>
              <a:rPr lang="en-US" sz="2400" dirty="0" smtClean="0">
                <a:latin typeface="Times New Roman" panose="02020603050405020304" pitchFamily="18" charset="0"/>
                <a:cs typeface="Times New Roman" panose="02020603050405020304" pitchFamily="18" charset="0"/>
              </a:rPr>
              <a:t>Higher advertising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marketing </a:t>
            </a:r>
            <a:r>
              <a:rPr lang="en-US" sz="2400" dirty="0">
                <a:latin typeface="Times New Roman" panose="02020603050405020304" pitchFamily="18" charset="0"/>
                <a:cs typeface="Times New Roman" panose="02020603050405020304" pitchFamily="18" charset="0"/>
              </a:rPr>
              <a:t>in Midwest may increase the </a:t>
            </a:r>
            <a:r>
              <a:rPr lang="en-US" sz="2400" dirty="0" smtClean="0">
                <a:latin typeface="Times New Roman" panose="02020603050405020304" pitchFamily="18" charset="0"/>
                <a:cs typeface="Times New Roman" panose="02020603050405020304" pitchFamily="18" charset="0"/>
              </a:rPr>
              <a:t>persistent rate</a:t>
            </a:r>
            <a:r>
              <a:rPr lang="en-US" sz="2400" dirty="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 patients </a:t>
            </a:r>
            <a:r>
              <a:rPr lang="en-US" sz="2400" dirty="0">
                <a:latin typeface="Times New Roman" panose="02020603050405020304" pitchFamily="18" charset="0"/>
                <a:cs typeface="Times New Roman" panose="02020603050405020304" pitchFamily="18" charset="0"/>
              </a:rPr>
              <a:t>who got prescribed by NTM Specialist have more </a:t>
            </a:r>
            <a:r>
              <a:rPr lang="en-US" sz="2400" dirty="0" err="1">
                <a:latin typeface="Times New Roman" panose="02020603050405020304" pitchFamily="18" charset="0"/>
                <a:cs typeface="Times New Roman" panose="02020603050405020304" pitchFamily="18" charset="0"/>
              </a:rPr>
              <a:t>dexa</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scans during </a:t>
            </a:r>
            <a:r>
              <a:rPr lang="en-US" sz="2400" dirty="0">
                <a:latin typeface="Times New Roman" panose="02020603050405020304" pitchFamily="18" charset="0"/>
                <a:cs typeface="Times New Roman" panose="02020603050405020304" pitchFamily="18" charset="0"/>
              </a:rPr>
              <a:t>Rx. So, if we target NTM Specialist </a:t>
            </a:r>
            <a:r>
              <a:rPr lang="en-US" sz="2400" dirty="0" smtClean="0">
                <a:latin typeface="Times New Roman" panose="02020603050405020304" pitchFamily="18" charset="0"/>
                <a:cs typeface="Times New Roman" panose="02020603050405020304" pitchFamily="18" charset="0"/>
              </a:rPr>
              <a:t>prescription </a:t>
            </a:r>
            <a:r>
              <a:rPr lang="en-US" sz="2400" dirty="0">
                <a:latin typeface="Times New Roman" panose="02020603050405020304" pitchFamily="18" charset="0"/>
                <a:cs typeface="Times New Roman" panose="02020603050405020304" pitchFamily="18" charset="0"/>
              </a:rPr>
              <a:t>drugs, the </a:t>
            </a:r>
            <a:r>
              <a:rPr lang="en-US" sz="2400" dirty="0" smtClean="0">
                <a:latin typeface="Times New Roman" panose="02020603050405020304" pitchFamily="18" charset="0"/>
                <a:cs typeface="Times New Roman" panose="02020603050405020304" pitchFamily="18" charset="0"/>
              </a:rPr>
              <a:t>persistency rate </a:t>
            </a:r>
            <a:r>
              <a:rPr lang="en-US" sz="2400" dirty="0">
                <a:latin typeface="Times New Roman" panose="02020603050405020304" pitchFamily="18" charset="0"/>
                <a:cs typeface="Times New Roman" panose="02020603050405020304" pitchFamily="18" charset="0"/>
              </a:rPr>
              <a:t>will increase.</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number of risks are high for </a:t>
            </a:r>
            <a:r>
              <a:rPr lang="en-US" sz="2400" dirty="0" smtClean="0">
                <a:latin typeface="Times New Roman" panose="02020603050405020304" pitchFamily="18" charset="0"/>
                <a:cs typeface="Times New Roman" panose="02020603050405020304" pitchFamily="18" charset="0"/>
              </a:rPr>
              <a:t>patients </a:t>
            </a:r>
            <a:r>
              <a:rPr lang="en-US" sz="2400" dirty="0">
                <a:latin typeface="Times New Roman" panose="02020603050405020304" pitchFamily="18" charset="0"/>
                <a:cs typeface="Times New Roman" panose="02020603050405020304" pitchFamily="18" charset="0"/>
              </a:rPr>
              <a:t>who are not adherent </a:t>
            </a:r>
            <a:r>
              <a:rPr lang="en-US" sz="2400" dirty="0" smtClean="0">
                <a:latin typeface="Times New Roman" panose="02020603050405020304" pitchFamily="18" charset="0"/>
                <a:cs typeface="Times New Roman" panose="02020603050405020304" pitchFamily="18" charset="0"/>
              </a:rPr>
              <a:t>to therapies</a:t>
            </a:r>
            <a:r>
              <a:rPr lang="en-US" sz="2400" dirty="0">
                <a:latin typeface="Times New Roman" panose="02020603050405020304" pitchFamily="18" charset="0"/>
                <a:cs typeface="Times New Roman" panose="02020603050405020304" pitchFamily="18" charset="0"/>
              </a:rPr>
              <a:t>. We can give extra therapy sessions to </a:t>
            </a:r>
            <a:r>
              <a:rPr lang="en-US" sz="2400" dirty="0" smtClean="0">
                <a:latin typeface="Times New Roman" panose="02020603050405020304" pitchFamily="18" charset="0"/>
                <a:cs typeface="Times New Roman" panose="02020603050405020304" pitchFamily="18" charset="0"/>
              </a:rPr>
              <a:t>attract </a:t>
            </a:r>
            <a:r>
              <a:rPr lang="en-US" sz="2400" dirty="0">
                <a:latin typeface="Times New Roman" panose="02020603050405020304" pitchFamily="18" charset="0"/>
                <a:cs typeface="Times New Roman" panose="02020603050405020304" pitchFamily="18" charset="0"/>
              </a:rPr>
              <a:t>non </a:t>
            </a:r>
            <a:r>
              <a:rPr lang="en-US" sz="2400" dirty="0" smtClean="0">
                <a:latin typeface="Times New Roman" panose="02020603050405020304" pitchFamily="18" charset="0"/>
                <a:cs typeface="Times New Roman" panose="02020603050405020304" pitchFamily="18" charset="0"/>
              </a:rPr>
              <a:t>adherent patients </a:t>
            </a:r>
            <a:r>
              <a:rPr lang="en-US" sz="2400" dirty="0">
                <a:latin typeface="Times New Roman" panose="02020603050405020304" pitchFamily="18" charset="0"/>
                <a:cs typeface="Times New Roman" panose="02020603050405020304" pitchFamily="18" charset="0"/>
              </a:rPr>
              <a:t>to reduce risks and increase persistency.</a:t>
            </a: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order to increase sales and profitability for ABC Pharma company, it </a:t>
            </a:r>
            <a:r>
              <a:rPr lang="en-US" sz="2400" dirty="0" smtClean="0">
                <a:latin typeface="Times New Roman" panose="02020603050405020304" pitchFamily="18" charset="0"/>
                <a:cs typeface="Times New Roman" panose="02020603050405020304" pitchFamily="18" charset="0"/>
              </a:rPr>
              <a:t>is important </a:t>
            </a:r>
            <a:r>
              <a:rPr lang="en-US" sz="2400" dirty="0">
                <a:latin typeface="Times New Roman" panose="02020603050405020304" pitchFamily="18" charset="0"/>
                <a:cs typeface="Times New Roman" panose="02020603050405020304" pitchFamily="18" charset="0"/>
              </a:rPr>
              <a:t>to improve the persistency rate over </a:t>
            </a:r>
            <a:r>
              <a:rPr lang="en-US" sz="2400" dirty="0" smtClean="0">
                <a:latin typeface="Times New Roman" panose="02020603050405020304" pitchFamily="18" charset="0"/>
                <a:cs typeface="Times New Roman" panose="02020603050405020304" pitchFamily="18" charset="0"/>
              </a:rPr>
              <a:t>time</a:t>
            </a:r>
            <a:r>
              <a:rPr lang="en-US" sz="2400" dirty="0">
                <a:latin typeface="Times New Roman" panose="02020603050405020304" pitchFamily="18" charset="0"/>
                <a:cs typeface="Times New Roman" panose="02020603050405020304" pitchFamily="18" charset="0"/>
              </a:rPr>
              <a:t>. By increasing </a:t>
            </a:r>
            <a:r>
              <a:rPr lang="en-US" sz="2400" dirty="0" smtClean="0">
                <a:latin typeface="Times New Roman" panose="02020603050405020304" pitchFamily="18" charset="0"/>
                <a:cs typeface="Times New Roman" panose="02020603050405020304" pitchFamily="18" charset="0"/>
              </a:rPr>
              <a:t>the persistency </a:t>
            </a:r>
            <a:r>
              <a:rPr lang="en-US" sz="2400" dirty="0">
                <a:latin typeface="Times New Roman" panose="02020603050405020304" pitchFamily="18" charset="0"/>
                <a:cs typeface="Times New Roman" panose="02020603050405020304" pitchFamily="18" charset="0"/>
              </a:rPr>
              <a:t>rate, the company can achieve higher sales of </a:t>
            </a:r>
            <a:r>
              <a:rPr lang="en-US" sz="2400" dirty="0" smtClean="0">
                <a:latin typeface="Times New Roman" panose="02020603050405020304" pitchFamily="18" charset="0"/>
                <a:cs typeface="Times New Roman" panose="02020603050405020304" pitchFamily="18" charset="0"/>
              </a:rPr>
              <a:t>prescription drugs and ultimately </a:t>
            </a:r>
            <a:r>
              <a:rPr lang="en-US" sz="2400" dirty="0">
                <a:latin typeface="Times New Roman" panose="02020603050405020304" pitchFamily="18" charset="0"/>
                <a:cs typeface="Times New Roman" panose="02020603050405020304" pitchFamily="18" charset="0"/>
              </a:rPr>
              <a:t>generate more profits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Increased attention should be paid to patients from the age bucket of 65 and above because they are less persistent in drug usage.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24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2800" dirty="0">
                <a:solidFill>
                  <a:srgbClr val="FF6600"/>
                </a:solidFill>
                <a:latin typeface="Times New Roman" panose="02020603050405020304" pitchFamily="18" charset="0"/>
                <a:cs typeface="Times New Roman" panose="02020603050405020304" pitchFamily="18" charset="0"/>
              </a:rPr>
              <a:t>Executive Summary</a:t>
            </a:r>
          </a:p>
          <a:p>
            <a:pPr algn="just"/>
            <a:r>
              <a:rPr lang="en-US" sz="2800" dirty="0">
                <a:solidFill>
                  <a:srgbClr val="FF6600"/>
                </a:solidFill>
                <a:latin typeface="Times New Roman" panose="02020603050405020304" pitchFamily="18" charset="0"/>
                <a:cs typeface="Times New Roman" panose="02020603050405020304" pitchFamily="18" charset="0"/>
              </a:rPr>
              <a:t>         Problem Statement</a:t>
            </a:r>
          </a:p>
          <a:p>
            <a:pPr algn="just"/>
            <a:r>
              <a:rPr lang="en-US" sz="2800" dirty="0">
                <a:solidFill>
                  <a:srgbClr val="FF6600"/>
                </a:solidFill>
                <a:latin typeface="Times New Roman" panose="02020603050405020304" pitchFamily="18" charset="0"/>
                <a:cs typeface="Times New Roman" panose="02020603050405020304" pitchFamily="18" charset="0"/>
              </a:rPr>
              <a:t>         Approach</a:t>
            </a:r>
          </a:p>
          <a:p>
            <a:pPr algn="just"/>
            <a:r>
              <a:rPr lang="en-US" sz="2800" dirty="0">
                <a:solidFill>
                  <a:srgbClr val="FF6600"/>
                </a:solidFill>
                <a:latin typeface="Times New Roman" panose="02020603050405020304" pitchFamily="18" charset="0"/>
                <a:cs typeface="Times New Roman" panose="02020603050405020304" pitchFamily="18" charset="0"/>
              </a:rPr>
              <a:t>         EDA</a:t>
            </a:r>
          </a:p>
          <a:p>
            <a:pPr algn="just"/>
            <a:r>
              <a:rPr lang="en-US" sz="2800" dirty="0">
                <a:solidFill>
                  <a:srgbClr val="FF6600"/>
                </a:solidFill>
                <a:latin typeface="Times New Roman" panose="02020603050405020304" pitchFamily="18" charset="0"/>
                <a:cs typeface="Times New Roman" panose="02020603050405020304" pitchFamily="18" charset="0"/>
              </a:rPr>
              <a:t>         EDA Summary</a:t>
            </a:r>
          </a:p>
          <a:p>
            <a:pPr algn="just"/>
            <a:r>
              <a:rPr lang="en-US" sz="2800" dirty="0">
                <a:solidFill>
                  <a:srgbClr val="FF6600"/>
                </a:solidFill>
                <a:latin typeface="Times New Roman" panose="02020603050405020304" pitchFamily="18" charset="0"/>
                <a:cs typeface="Times New Roman" panose="02020603050405020304" pitchFamily="18" charset="0"/>
              </a:rPr>
              <a:t>         Recommendations</a:t>
            </a:r>
          </a:p>
          <a:p>
            <a:endParaRPr lang="en-US" sz="3200"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775"/>
          </a:xfrm>
        </p:spPr>
        <p:txBody>
          <a:bodyPr/>
          <a:lstStyle/>
          <a:p>
            <a:r>
              <a:rPr lang="en-US" dirty="0" smtClean="0">
                <a:latin typeface="Times New Roman" panose="02020603050405020304" pitchFamily="18" charset="0"/>
                <a:cs typeface="Times New Roman" panose="02020603050405020304" pitchFamily="18" charset="0"/>
              </a:rPr>
              <a:t>Recommended Models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3500"/>
            <a:ext cx="10515600" cy="4843463"/>
          </a:xfrm>
        </p:spPr>
        <p:txBody>
          <a:bodyPr/>
          <a:lstStyle/>
          <a:p>
            <a:pPr marL="0" indent="0">
              <a:buNone/>
            </a:pPr>
            <a:r>
              <a:rPr lang="en-US" dirty="0" smtClean="0">
                <a:latin typeface="Times New Roman" panose="02020603050405020304" pitchFamily="18" charset="0"/>
                <a:cs typeface="Times New Roman" panose="02020603050405020304" pitchFamily="18" charset="0"/>
              </a:rPr>
              <a:t>For the dataset of drug persistency, several machine learning classification models can be considered following the analyzed features.</a:t>
            </a:r>
          </a:p>
          <a:p>
            <a:pPr marL="0" indent="0">
              <a:buNone/>
            </a:pPr>
            <a:r>
              <a:rPr lang="en-US" dirty="0" smtClean="0">
                <a:latin typeface="Times New Roman" panose="02020603050405020304" pitchFamily="18" charset="0"/>
                <a:cs typeface="Times New Roman" panose="02020603050405020304" pitchFamily="18" charset="0"/>
              </a:rPr>
              <a:t>Here are some of the recommended models that can be used.</a:t>
            </a:r>
          </a:p>
          <a:p>
            <a:r>
              <a:rPr lang="en-US" dirty="0" smtClean="0">
                <a:latin typeface="Times New Roman" panose="02020603050405020304" pitchFamily="18" charset="0"/>
                <a:cs typeface="Times New Roman" panose="02020603050405020304" pitchFamily="18" charset="0"/>
              </a:rPr>
              <a:t>Logistic Regression: Logistic regression is a popular choice for binary classification problems like drug persistency. It can effectively model the relationship between independent variables (features) and the target variable (persistent flag). It can provide interpretable results and handle both numerical and categorical features.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74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Recommended Models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Random Forest: Random Forest is an ensemble learning model that combines multiple decision trees to make predictions. It is versatile, robust, and performs well on a variety of datasets. Random forest can handle both numerical and categorical features, handle outliers and capture complex relationships between features. It comes highly recommended for the drug persistency dataset because of its versatility in features.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783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Recommended Models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Gradient Boosting: Gradient Boosting algorithms, such as </a:t>
            </a:r>
            <a:r>
              <a:rPr lang="en-US" dirty="0" err="1" smtClean="0">
                <a:latin typeface="Times New Roman" panose="02020603050405020304" pitchFamily="18" charset="0"/>
                <a:cs typeface="Times New Roman" panose="02020603050405020304" pitchFamily="18" charset="0"/>
              </a:rPr>
              <a:t>XGBoost</a:t>
            </a:r>
            <a:r>
              <a:rPr lang="en-US" dirty="0" smtClean="0">
                <a:latin typeface="Times New Roman" panose="02020603050405020304" pitchFamily="18" charset="0"/>
                <a:cs typeface="Times New Roman" panose="02020603050405020304" pitchFamily="18" charset="0"/>
              </a:rPr>
              <a:t> or </a:t>
            </a:r>
            <a:r>
              <a:rPr lang="en-US" dirty="0" err="1" smtClean="0">
                <a:latin typeface="Times New Roman" panose="02020603050405020304" pitchFamily="18" charset="0"/>
                <a:cs typeface="Times New Roman" panose="02020603050405020304" pitchFamily="18" charset="0"/>
              </a:rPr>
              <a:t>LightGBM</a:t>
            </a:r>
            <a:r>
              <a:rPr lang="en-US" dirty="0" smtClean="0">
                <a:latin typeface="Times New Roman" panose="02020603050405020304" pitchFamily="18" charset="0"/>
                <a:cs typeface="Times New Roman" panose="02020603050405020304" pitchFamily="18" charset="0"/>
              </a:rPr>
              <a:t>, are powerful models for classification tasks. They iteratively build an ensemble of weak learners to improve prediction accuracy. Gradient Boosting models often perform well in scenarios where there are complex interactions between features and can handle both numerical and categorical dataset.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59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Recommended models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Support Vector Machines (SVM): SVM is a machine learning algorithm that is effective for both linear and non-linear classification problems . Hence would be a good model for the drug persistency dataset. SVM aims to find an optimal hyperplane that separates different classes in the data. SVM works well when there is a clear separation between classes and can handle both numerical and categorical features.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075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latin typeface="Times New Roman" panose="02020603050405020304" pitchFamily="18" charset="0"/>
                <a:cs typeface="Times New Roman" panose="02020603050405020304" pitchFamily="18" charset="0"/>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Team</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Group Name: Ensemble Elites</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523913"/>
              </p:ext>
            </p:extLst>
          </p:nvPr>
        </p:nvGraphicFramePr>
        <p:xfrm>
          <a:off x="65468" y="2279560"/>
          <a:ext cx="12015990" cy="3503053"/>
        </p:xfrm>
        <a:graphic>
          <a:graphicData uri="http://schemas.openxmlformats.org/drawingml/2006/table">
            <a:tbl>
              <a:tblPr firstRow="1" bandRow="1">
                <a:tableStyleId>{21E4AEA4-8DFA-4A89-87EB-49C32662AFE0}</a:tableStyleId>
              </a:tblPr>
              <a:tblGrid>
                <a:gridCol w="2403198">
                  <a:extLst>
                    <a:ext uri="{9D8B030D-6E8A-4147-A177-3AD203B41FA5}">
                      <a16:colId xmlns:a16="http://schemas.microsoft.com/office/drawing/2014/main" val="30034455"/>
                    </a:ext>
                  </a:extLst>
                </a:gridCol>
                <a:gridCol w="2403198">
                  <a:extLst>
                    <a:ext uri="{9D8B030D-6E8A-4147-A177-3AD203B41FA5}">
                      <a16:colId xmlns:a16="http://schemas.microsoft.com/office/drawing/2014/main" val="4264619113"/>
                    </a:ext>
                  </a:extLst>
                </a:gridCol>
                <a:gridCol w="1899596">
                  <a:extLst>
                    <a:ext uri="{9D8B030D-6E8A-4147-A177-3AD203B41FA5}">
                      <a16:colId xmlns:a16="http://schemas.microsoft.com/office/drawing/2014/main" val="3597852834"/>
                    </a:ext>
                  </a:extLst>
                </a:gridCol>
                <a:gridCol w="2906800">
                  <a:extLst>
                    <a:ext uri="{9D8B030D-6E8A-4147-A177-3AD203B41FA5}">
                      <a16:colId xmlns:a16="http://schemas.microsoft.com/office/drawing/2014/main" val="1073004813"/>
                    </a:ext>
                  </a:extLst>
                </a:gridCol>
                <a:gridCol w="2403198">
                  <a:extLst>
                    <a:ext uri="{9D8B030D-6E8A-4147-A177-3AD203B41FA5}">
                      <a16:colId xmlns:a16="http://schemas.microsoft.com/office/drawing/2014/main" val="1465792658"/>
                    </a:ext>
                  </a:extLst>
                </a:gridCol>
              </a:tblGrid>
              <a:tr h="1076919">
                <a:tc>
                  <a:txBody>
                    <a:bodyPr/>
                    <a:lstStyle/>
                    <a:p>
                      <a:r>
                        <a:rPr lang="en-US" sz="2800" dirty="0" smtClean="0">
                          <a:latin typeface="Times New Roman" panose="02020603050405020304" pitchFamily="18" charset="0"/>
                          <a:cs typeface="Times New Roman" panose="02020603050405020304" pitchFamily="18" charset="0"/>
                        </a:rPr>
                        <a:t>Name</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smtClean="0">
                          <a:latin typeface="Times New Roman" panose="02020603050405020304" pitchFamily="18" charset="0"/>
                          <a:cs typeface="Times New Roman" panose="02020603050405020304" pitchFamily="18" charset="0"/>
                        </a:rPr>
                        <a:t>Email</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smtClean="0">
                          <a:latin typeface="Times New Roman" panose="02020603050405020304" pitchFamily="18" charset="0"/>
                          <a:cs typeface="Times New Roman" panose="02020603050405020304" pitchFamily="18" charset="0"/>
                        </a:rPr>
                        <a:t>Country</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smtClean="0">
                          <a:latin typeface="Times New Roman" panose="02020603050405020304" pitchFamily="18" charset="0"/>
                          <a:cs typeface="Times New Roman" panose="02020603050405020304" pitchFamily="18" charset="0"/>
                        </a:rPr>
                        <a:t>College/Company</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smtClean="0">
                          <a:latin typeface="Times New Roman" panose="02020603050405020304" pitchFamily="18" charset="0"/>
                          <a:cs typeface="Times New Roman" panose="02020603050405020304" pitchFamily="18" charset="0"/>
                        </a:rPr>
                        <a:t>Specialization</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1973760"/>
                  </a:ext>
                </a:extLst>
              </a:tr>
              <a:tr h="1213067">
                <a:tc>
                  <a:txBody>
                    <a:bodyPr/>
                    <a:lstStyle/>
                    <a:p>
                      <a:r>
                        <a:rPr lang="en-US" dirty="0" err="1" smtClean="0">
                          <a:latin typeface="Times New Roman" panose="02020603050405020304" pitchFamily="18" charset="0"/>
                          <a:cs typeface="Times New Roman" panose="02020603050405020304" pitchFamily="18" charset="0"/>
                        </a:rPr>
                        <a:t>Nwankwo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Ezinne</a:t>
                      </a:r>
                      <a:r>
                        <a:rPr lang="en-US" dirty="0" smtClean="0">
                          <a:latin typeface="Times New Roman" panose="02020603050405020304" pitchFamily="18" charset="0"/>
                          <a:cs typeface="Times New Roman" panose="02020603050405020304" pitchFamily="18" charset="0"/>
                        </a:rPr>
                        <a:t> </a:t>
                      </a:r>
                    </a:p>
                    <a:p>
                      <a:r>
                        <a:rPr lang="en-US" dirty="0" err="1" smtClean="0">
                          <a:latin typeface="Times New Roman" panose="02020603050405020304" pitchFamily="18" charset="0"/>
                          <a:cs typeface="Times New Roman" panose="02020603050405020304" pitchFamily="18" charset="0"/>
                        </a:rPr>
                        <a:t>Anasthecia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nwankwoanasthecia@gmail.com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Nigeria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Freelance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Data Science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7590921"/>
                  </a:ext>
                </a:extLst>
              </a:tr>
              <a:tr h="1213067">
                <a:tc>
                  <a:txBody>
                    <a:bodyPr/>
                    <a:lstStyle/>
                    <a:p>
                      <a:r>
                        <a:rPr lang="en-US" dirty="0" err="1" smtClean="0">
                          <a:latin typeface="Times New Roman" panose="02020603050405020304" pitchFamily="18" charset="0"/>
                          <a:cs typeface="Times New Roman" panose="02020603050405020304" pitchFamily="18" charset="0"/>
                        </a:rPr>
                        <a:t>Bindu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Musham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Bindu.musham@gmail.com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USA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The University of Texas at</a:t>
                      </a:r>
                      <a:r>
                        <a:rPr lang="en-US" baseline="0" dirty="0" smtClean="0">
                          <a:latin typeface="Times New Roman" panose="02020603050405020304" pitchFamily="18" charset="0"/>
                          <a:cs typeface="Times New Roman" panose="02020603050405020304" pitchFamily="18" charset="0"/>
                        </a:rPr>
                        <a:t> Dallas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Data Science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7471301"/>
                  </a:ext>
                </a:extLst>
              </a:tr>
            </a:tbl>
          </a:graphicData>
        </a:graphic>
      </p:graphicFrame>
    </p:spTree>
    <p:extLst>
      <p:ext uri="{BB962C8B-B14F-4D97-AF65-F5344CB8AC3E}">
        <p14:creationId xmlns:p14="http://schemas.microsoft.com/office/powerpoint/2010/main" val="390460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ABC Pharma is facing a significant challenge in understanding the persistency of drug usage as per physician prescriptions. The persistency of drug usage refers to the extent to which patients continue to take their prescribed medications over a specific period of time.</a:t>
            </a:r>
          </a:p>
          <a:p>
            <a:pPr marL="0" indent="0">
              <a:buNone/>
            </a:pPr>
            <a:r>
              <a:rPr lang="en-US" dirty="0">
                <a:latin typeface="Times New Roman" panose="02020603050405020304" pitchFamily="18" charset="0"/>
                <a:cs typeface="Times New Roman" panose="02020603050405020304" pitchFamily="18" charset="0"/>
              </a:rPr>
              <a:t>Currently, ABC Pharma Company relies on manual methods to track and analyze drug persistency. This involves reviewing patient records, conducting surveys, and relying on self-reporting, which can be time-consuming, prone to errors, and lack real-time insights.</a:t>
            </a:r>
          </a:p>
          <a:p>
            <a:pPr marL="0" indent="0">
              <a:buNone/>
            </a:pPr>
            <a:r>
              <a:rPr lang="en-US" dirty="0">
                <a:latin typeface="Times New Roman" panose="02020603050405020304" pitchFamily="18" charset="0"/>
                <a:cs typeface="Times New Roman" panose="02020603050405020304" pitchFamily="18" charset="0"/>
              </a:rPr>
              <a:t>To address this challenge, ABC Pharma Company has decided to approach an analytics company to automate the process of identifying drug persistency. The goal is to develop a data-driven solution that can accurately and efficiently track patients' prescribed medication usage, enabling ABC Pharma Company to gain valuable insights into medication adherence patterns.</a:t>
            </a:r>
          </a:p>
          <a:p>
            <a:pPr marL="0" indent="0">
              <a:buNone/>
            </a:pPr>
            <a:endParaRPr lang="en-US" dirty="0"/>
          </a:p>
        </p:txBody>
      </p:sp>
    </p:spTree>
    <p:extLst>
      <p:ext uri="{BB962C8B-B14F-4D97-AF65-F5344CB8AC3E}">
        <p14:creationId xmlns:p14="http://schemas.microsoft.com/office/powerpoint/2010/main" val="291753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Description of Numerical Features</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8820066"/>
              </p:ext>
            </p:extLst>
          </p:nvPr>
        </p:nvGraphicFramePr>
        <p:xfrm>
          <a:off x="838200" y="1825625"/>
          <a:ext cx="10515600" cy="3337560"/>
        </p:xfrm>
        <a:graphic>
          <a:graphicData uri="http://schemas.openxmlformats.org/drawingml/2006/table">
            <a:tbl>
              <a:tblPr firstRow="1" bandRow="1">
                <a:tableStyleId>{21E4AEA4-8DFA-4A89-87EB-49C32662AFE0}</a:tableStyleId>
              </a:tblPr>
              <a:tblGrid>
                <a:gridCol w="3505200">
                  <a:extLst>
                    <a:ext uri="{9D8B030D-6E8A-4147-A177-3AD203B41FA5}">
                      <a16:colId xmlns:a16="http://schemas.microsoft.com/office/drawing/2014/main" val="2654265210"/>
                    </a:ext>
                  </a:extLst>
                </a:gridCol>
                <a:gridCol w="3505200">
                  <a:extLst>
                    <a:ext uri="{9D8B030D-6E8A-4147-A177-3AD203B41FA5}">
                      <a16:colId xmlns:a16="http://schemas.microsoft.com/office/drawing/2014/main" val="140707795"/>
                    </a:ext>
                  </a:extLst>
                </a:gridCol>
                <a:gridCol w="3505200">
                  <a:extLst>
                    <a:ext uri="{9D8B030D-6E8A-4147-A177-3AD203B41FA5}">
                      <a16:colId xmlns:a16="http://schemas.microsoft.com/office/drawing/2014/main" val="3105703038"/>
                    </a:ext>
                  </a:extLst>
                </a:gridCol>
              </a:tblGrid>
              <a:tr h="370840">
                <a:tc>
                  <a:txBody>
                    <a:bodyPr/>
                    <a:lstStyle/>
                    <a:p>
                      <a:endParaRPr lang="en-US" dirty="0"/>
                    </a:p>
                  </a:txBody>
                  <a:tcPr/>
                </a:tc>
                <a:tc>
                  <a:txBody>
                    <a:bodyPr/>
                    <a:lstStyle/>
                    <a:p>
                      <a:r>
                        <a:rPr lang="en-US" dirty="0" err="1" smtClean="0"/>
                        <a:t>Dexa_Freq_During_Rx</a:t>
                      </a:r>
                      <a:endParaRPr lang="en-US" dirty="0"/>
                    </a:p>
                  </a:txBody>
                  <a:tcPr/>
                </a:tc>
                <a:tc>
                  <a:txBody>
                    <a:bodyPr/>
                    <a:lstStyle/>
                    <a:p>
                      <a:r>
                        <a:rPr lang="en-US" dirty="0" err="1" smtClean="0"/>
                        <a:t>Count_Of_Risks</a:t>
                      </a:r>
                      <a:endParaRPr lang="en-US" dirty="0"/>
                    </a:p>
                  </a:txBody>
                  <a:tcPr/>
                </a:tc>
                <a:extLst>
                  <a:ext uri="{0D108BD9-81ED-4DB2-BD59-A6C34878D82A}">
                    <a16:rowId xmlns:a16="http://schemas.microsoft.com/office/drawing/2014/main" val="1079284695"/>
                  </a:ext>
                </a:extLst>
              </a:tr>
              <a:tr h="370840">
                <a:tc>
                  <a:txBody>
                    <a:bodyPr/>
                    <a:lstStyle/>
                    <a:p>
                      <a:r>
                        <a:rPr lang="en-US" dirty="0" smtClean="0"/>
                        <a:t>Count</a:t>
                      </a:r>
                      <a:endParaRPr lang="en-US" dirty="0"/>
                    </a:p>
                  </a:txBody>
                  <a:tcPr/>
                </a:tc>
                <a:tc>
                  <a:txBody>
                    <a:bodyPr/>
                    <a:lstStyle/>
                    <a:p>
                      <a:r>
                        <a:rPr lang="en-US" dirty="0" smtClean="0"/>
                        <a:t>3424.000000</a:t>
                      </a:r>
                      <a:endParaRPr lang="en-US" dirty="0"/>
                    </a:p>
                  </a:txBody>
                  <a:tcPr/>
                </a:tc>
                <a:tc>
                  <a:txBody>
                    <a:bodyPr/>
                    <a:lstStyle/>
                    <a:p>
                      <a:r>
                        <a:rPr lang="en-US" dirty="0" smtClean="0"/>
                        <a:t>3424.000000</a:t>
                      </a:r>
                      <a:endParaRPr lang="en-US" dirty="0"/>
                    </a:p>
                  </a:txBody>
                  <a:tcPr/>
                </a:tc>
                <a:extLst>
                  <a:ext uri="{0D108BD9-81ED-4DB2-BD59-A6C34878D82A}">
                    <a16:rowId xmlns:a16="http://schemas.microsoft.com/office/drawing/2014/main" val="4005845892"/>
                  </a:ext>
                </a:extLst>
              </a:tr>
              <a:tr h="370840">
                <a:tc>
                  <a:txBody>
                    <a:bodyPr/>
                    <a:lstStyle/>
                    <a:p>
                      <a:r>
                        <a:rPr lang="en-US" dirty="0" smtClean="0"/>
                        <a:t>Mean</a:t>
                      </a:r>
                      <a:endParaRPr lang="en-US" dirty="0"/>
                    </a:p>
                  </a:txBody>
                  <a:tcPr/>
                </a:tc>
                <a:tc>
                  <a:txBody>
                    <a:bodyPr/>
                    <a:lstStyle/>
                    <a:p>
                      <a:r>
                        <a:rPr lang="en-US" dirty="0" smtClean="0"/>
                        <a:t>3.016063</a:t>
                      </a:r>
                      <a:endParaRPr lang="en-US" dirty="0"/>
                    </a:p>
                  </a:txBody>
                  <a:tcPr/>
                </a:tc>
                <a:tc>
                  <a:txBody>
                    <a:bodyPr/>
                    <a:lstStyle/>
                    <a:p>
                      <a:r>
                        <a:rPr lang="en-US" dirty="0" smtClean="0"/>
                        <a:t>1.239486</a:t>
                      </a:r>
                      <a:endParaRPr lang="en-US" dirty="0"/>
                    </a:p>
                  </a:txBody>
                  <a:tcPr/>
                </a:tc>
                <a:extLst>
                  <a:ext uri="{0D108BD9-81ED-4DB2-BD59-A6C34878D82A}">
                    <a16:rowId xmlns:a16="http://schemas.microsoft.com/office/drawing/2014/main" val="1740199508"/>
                  </a:ext>
                </a:extLst>
              </a:tr>
              <a:tr h="370840">
                <a:tc>
                  <a:txBody>
                    <a:bodyPr/>
                    <a:lstStyle/>
                    <a:p>
                      <a:r>
                        <a:rPr lang="en-US" dirty="0" smtClean="0"/>
                        <a:t>Standard</a:t>
                      </a:r>
                      <a:r>
                        <a:rPr lang="en-US" baseline="0" dirty="0" smtClean="0"/>
                        <a:t> Deviation</a:t>
                      </a:r>
                      <a:endParaRPr lang="en-US" dirty="0"/>
                    </a:p>
                  </a:txBody>
                  <a:tcPr/>
                </a:tc>
                <a:tc>
                  <a:txBody>
                    <a:bodyPr/>
                    <a:lstStyle/>
                    <a:p>
                      <a:r>
                        <a:rPr lang="en-US" dirty="0" smtClean="0"/>
                        <a:t>8.136545</a:t>
                      </a:r>
                      <a:endParaRPr lang="en-US" dirty="0"/>
                    </a:p>
                  </a:txBody>
                  <a:tcPr/>
                </a:tc>
                <a:tc>
                  <a:txBody>
                    <a:bodyPr/>
                    <a:lstStyle/>
                    <a:p>
                      <a:r>
                        <a:rPr lang="en-US" dirty="0" smtClean="0"/>
                        <a:t>1.094914</a:t>
                      </a:r>
                      <a:endParaRPr lang="en-US" dirty="0"/>
                    </a:p>
                  </a:txBody>
                  <a:tcPr/>
                </a:tc>
                <a:extLst>
                  <a:ext uri="{0D108BD9-81ED-4DB2-BD59-A6C34878D82A}">
                    <a16:rowId xmlns:a16="http://schemas.microsoft.com/office/drawing/2014/main" val="4242437052"/>
                  </a:ext>
                </a:extLst>
              </a:tr>
              <a:tr h="370840">
                <a:tc>
                  <a:txBody>
                    <a:bodyPr/>
                    <a:lstStyle/>
                    <a:p>
                      <a:r>
                        <a:rPr lang="en-US" dirty="0" smtClean="0"/>
                        <a:t>Min</a:t>
                      </a:r>
                      <a:endParaRPr lang="en-US" dirty="0"/>
                    </a:p>
                  </a:txBody>
                  <a:tcPr/>
                </a:tc>
                <a:tc>
                  <a:txBody>
                    <a:bodyPr/>
                    <a:lstStyle/>
                    <a:p>
                      <a:r>
                        <a:rPr lang="en-US" dirty="0" smtClean="0"/>
                        <a:t>0.000000</a:t>
                      </a:r>
                      <a:endParaRPr lang="en-US" dirty="0"/>
                    </a:p>
                  </a:txBody>
                  <a:tcPr/>
                </a:tc>
                <a:tc>
                  <a:txBody>
                    <a:bodyPr/>
                    <a:lstStyle/>
                    <a:p>
                      <a:r>
                        <a:rPr lang="en-US" dirty="0" smtClean="0"/>
                        <a:t>0.000000</a:t>
                      </a:r>
                      <a:endParaRPr lang="en-US" dirty="0"/>
                    </a:p>
                  </a:txBody>
                  <a:tcPr/>
                </a:tc>
                <a:extLst>
                  <a:ext uri="{0D108BD9-81ED-4DB2-BD59-A6C34878D82A}">
                    <a16:rowId xmlns:a16="http://schemas.microsoft.com/office/drawing/2014/main" val="2343734492"/>
                  </a:ext>
                </a:extLst>
              </a:tr>
              <a:tr h="370840">
                <a:tc>
                  <a:txBody>
                    <a:bodyPr/>
                    <a:lstStyle/>
                    <a:p>
                      <a:r>
                        <a:rPr lang="en-US" dirty="0" smtClean="0"/>
                        <a:t>25%</a:t>
                      </a:r>
                    </a:p>
                  </a:txBody>
                  <a:tcPr/>
                </a:tc>
                <a:tc>
                  <a:txBody>
                    <a:bodyPr/>
                    <a:lstStyle/>
                    <a:p>
                      <a:r>
                        <a:rPr lang="en-US" dirty="0" smtClean="0"/>
                        <a:t>0.000000</a:t>
                      </a:r>
                      <a:endParaRPr lang="en-US" dirty="0"/>
                    </a:p>
                  </a:txBody>
                  <a:tcPr/>
                </a:tc>
                <a:tc>
                  <a:txBody>
                    <a:bodyPr/>
                    <a:lstStyle/>
                    <a:p>
                      <a:r>
                        <a:rPr lang="en-US" dirty="0" smtClean="0"/>
                        <a:t>0.000000</a:t>
                      </a:r>
                      <a:endParaRPr lang="en-US" dirty="0"/>
                    </a:p>
                  </a:txBody>
                  <a:tcPr/>
                </a:tc>
                <a:extLst>
                  <a:ext uri="{0D108BD9-81ED-4DB2-BD59-A6C34878D82A}">
                    <a16:rowId xmlns:a16="http://schemas.microsoft.com/office/drawing/2014/main" val="796861404"/>
                  </a:ext>
                </a:extLst>
              </a:tr>
              <a:tr h="370840">
                <a:tc>
                  <a:txBody>
                    <a:bodyPr/>
                    <a:lstStyle/>
                    <a:p>
                      <a:r>
                        <a:rPr lang="en-US" dirty="0" smtClean="0"/>
                        <a:t>50%</a:t>
                      </a:r>
                      <a:endParaRPr lang="en-US" dirty="0"/>
                    </a:p>
                  </a:txBody>
                  <a:tcPr/>
                </a:tc>
                <a:tc>
                  <a:txBody>
                    <a:bodyPr/>
                    <a:lstStyle/>
                    <a:p>
                      <a:r>
                        <a:rPr lang="en-US" dirty="0" smtClean="0"/>
                        <a:t>0.000000</a:t>
                      </a:r>
                      <a:endParaRPr lang="en-US" dirty="0"/>
                    </a:p>
                  </a:txBody>
                  <a:tcPr/>
                </a:tc>
                <a:tc>
                  <a:txBody>
                    <a:bodyPr/>
                    <a:lstStyle/>
                    <a:p>
                      <a:r>
                        <a:rPr lang="en-US" dirty="0" smtClean="0"/>
                        <a:t>1.000000</a:t>
                      </a:r>
                      <a:endParaRPr lang="en-US" dirty="0"/>
                    </a:p>
                  </a:txBody>
                  <a:tcPr/>
                </a:tc>
                <a:extLst>
                  <a:ext uri="{0D108BD9-81ED-4DB2-BD59-A6C34878D82A}">
                    <a16:rowId xmlns:a16="http://schemas.microsoft.com/office/drawing/2014/main" val="19682620"/>
                  </a:ext>
                </a:extLst>
              </a:tr>
              <a:tr h="370840">
                <a:tc>
                  <a:txBody>
                    <a:bodyPr/>
                    <a:lstStyle/>
                    <a:p>
                      <a:r>
                        <a:rPr lang="en-US" dirty="0" smtClean="0"/>
                        <a:t>75%</a:t>
                      </a:r>
                      <a:endParaRPr lang="en-US" dirty="0"/>
                    </a:p>
                  </a:txBody>
                  <a:tcPr/>
                </a:tc>
                <a:tc>
                  <a:txBody>
                    <a:bodyPr/>
                    <a:lstStyle/>
                    <a:p>
                      <a:r>
                        <a:rPr lang="en-US" dirty="0" smtClean="0"/>
                        <a:t>3.000000</a:t>
                      </a:r>
                      <a:endParaRPr lang="en-US" dirty="0"/>
                    </a:p>
                  </a:txBody>
                  <a:tcPr/>
                </a:tc>
                <a:tc>
                  <a:txBody>
                    <a:bodyPr/>
                    <a:lstStyle/>
                    <a:p>
                      <a:r>
                        <a:rPr lang="en-US" dirty="0" smtClean="0"/>
                        <a:t>2.000000</a:t>
                      </a:r>
                      <a:endParaRPr lang="en-US" dirty="0"/>
                    </a:p>
                  </a:txBody>
                  <a:tcPr/>
                </a:tc>
                <a:extLst>
                  <a:ext uri="{0D108BD9-81ED-4DB2-BD59-A6C34878D82A}">
                    <a16:rowId xmlns:a16="http://schemas.microsoft.com/office/drawing/2014/main" val="171904514"/>
                  </a:ext>
                </a:extLst>
              </a:tr>
              <a:tr h="370840">
                <a:tc>
                  <a:txBody>
                    <a:bodyPr/>
                    <a:lstStyle/>
                    <a:p>
                      <a:r>
                        <a:rPr lang="en-US" dirty="0" smtClean="0"/>
                        <a:t>Max</a:t>
                      </a:r>
                      <a:endParaRPr lang="en-US" dirty="0"/>
                    </a:p>
                  </a:txBody>
                  <a:tcPr/>
                </a:tc>
                <a:tc>
                  <a:txBody>
                    <a:bodyPr/>
                    <a:lstStyle/>
                    <a:p>
                      <a:r>
                        <a:rPr lang="en-US" dirty="0" smtClean="0"/>
                        <a:t>146.000000</a:t>
                      </a:r>
                      <a:endParaRPr lang="en-US" dirty="0"/>
                    </a:p>
                  </a:txBody>
                  <a:tcPr/>
                </a:tc>
                <a:tc>
                  <a:txBody>
                    <a:bodyPr/>
                    <a:lstStyle/>
                    <a:p>
                      <a:r>
                        <a:rPr lang="en-US" dirty="0" smtClean="0"/>
                        <a:t>7.000000</a:t>
                      </a:r>
                      <a:endParaRPr lang="en-US" dirty="0"/>
                    </a:p>
                  </a:txBody>
                  <a:tcPr/>
                </a:tc>
                <a:extLst>
                  <a:ext uri="{0D108BD9-81ED-4DB2-BD59-A6C34878D82A}">
                    <a16:rowId xmlns:a16="http://schemas.microsoft.com/office/drawing/2014/main" val="1395650309"/>
                  </a:ext>
                </a:extLst>
              </a:tr>
            </a:tbl>
          </a:graphicData>
        </a:graphic>
      </p:graphicFrame>
    </p:spTree>
    <p:extLst>
      <p:ext uri="{BB962C8B-B14F-4D97-AF65-F5344CB8AC3E}">
        <p14:creationId xmlns:p14="http://schemas.microsoft.com/office/powerpoint/2010/main" val="265294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Correlation Between Numerical Features</a:t>
            </a:r>
            <a:r>
              <a:rPr lang="en-US" dirty="0"/>
              <a:t/>
            </a:r>
            <a:br>
              <a:rPr lang="en-US" dirty="0"/>
            </a:b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690688"/>
            <a:ext cx="5407597" cy="38438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1827927985"/>
              </p:ext>
            </p:extLst>
          </p:nvPr>
        </p:nvGraphicFramePr>
        <p:xfrm>
          <a:off x="270454" y="1429555"/>
          <a:ext cx="11668260" cy="5241701"/>
        </p:xfrm>
        <a:graphic>
          <a:graphicData uri="http://schemas.openxmlformats.org/drawingml/2006/table">
            <a:tbl>
              <a:tblPr firstRow="1" bandRow="1">
                <a:tableStyleId>{5C22544A-7EE6-4342-B048-85BDC9FD1C3A}</a:tableStyleId>
              </a:tblPr>
              <a:tblGrid>
                <a:gridCol w="5962921">
                  <a:extLst>
                    <a:ext uri="{9D8B030D-6E8A-4147-A177-3AD203B41FA5}">
                      <a16:colId xmlns:a16="http://schemas.microsoft.com/office/drawing/2014/main" val="644807982"/>
                    </a:ext>
                  </a:extLst>
                </a:gridCol>
                <a:gridCol w="5705339">
                  <a:extLst>
                    <a:ext uri="{9D8B030D-6E8A-4147-A177-3AD203B41FA5}">
                      <a16:colId xmlns:a16="http://schemas.microsoft.com/office/drawing/2014/main" val="4219196547"/>
                    </a:ext>
                  </a:extLst>
                </a:gridCol>
              </a:tblGrid>
              <a:tr h="5241701">
                <a:tc>
                  <a:txBody>
                    <a:bodyPr/>
                    <a:lstStyle/>
                    <a:p>
                      <a:endParaRPr lang="en-US" dirty="0"/>
                    </a:p>
                  </a:txBody>
                  <a:tcPr>
                    <a:noFill/>
                  </a:tcPr>
                </a:tc>
                <a:tc>
                  <a:txBody>
                    <a:bodyPr/>
                    <a:lstStyle/>
                    <a:p>
                      <a:r>
                        <a:rPr lang="en-US" sz="2400" b="0" dirty="0" smtClean="0">
                          <a:solidFill>
                            <a:schemeClr val="tx1"/>
                          </a:solidFill>
                          <a:latin typeface="Times New Roman" panose="02020603050405020304" pitchFamily="18" charset="0"/>
                          <a:cs typeface="Times New Roman" panose="02020603050405020304" pitchFamily="18" charset="0"/>
                        </a:rPr>
                        <a:t>The correlation between the count of risks and </a:t>
                      </a:r>
                      <a:r>
                        <a:rPr lang="en-US" sz="2400" b="0" dirty="0" err="1" smtClean="0">
                          <a:solidFill>
                            <a:schemeClr val="tx1"/>
                          </a:solidFill>
                          <a:latin typeface="Times New Roman" panose="02020603050405020304" pitchFamily="18" charset="0"/>
                          <a:cs typeface="Times New Roman" panose="02020603050405020304" pitchFamily="18" charset="0"/>
                        </a:rPr>
                        <a:t>Dexa</a:t>
                      </a:r>
                      <a:r>
                        <a:rPr lang="en-US" sz="2400" b="0" baseline="0" dirty="0" smtClean="0">
                          <a:solidFill>
                            <a:schemeClr val="tx1"/>
                          </a:solidFill>
                          <a:latin typeface="Times New Roman" panose="02020603050405020304" pitchFamily="18" charset="0"/>
                          <a:cs typeface="Times New Roman" panose="02020603050405020304" pitchFamily="18" charset="0"/>
                        </a:rPr>
                        <a:t> frequency during Rx is 0.014, which is  very weak. It means the count of risks and </a:t>
                      </a:r>
                      <a:r>
                        <a:rPr lang="en-US" sz="2400" b="0" baseline="0" dirty="0" err="1" smtClean="0">
                          <a:solidFill>
                            <a:schemeClr val="tx1"/>
                          </a:solidFill>
                          <a:latin typeface="Times New Roman" panose="02020603050405020304" pitchFamily="18" charset="0"/>
                          <a:cs typeface="Times New Roman" panose="02020603050405020304" pitchFamily="18" charset="0"/>
                        </a:rPr>
                        <a:t>dexa</a:t>
                      </a:r>
                      <a:r>
                        <a:rPr lang="en-US" sz="2400" b="0" baseline="0" dirty="0" smtClean="0">
                          <a:solidFill>
                            <a:schemeClr val="tx1"/>
                          </a:solidFill>
                          <a:latin typeface="Times New Roman" panose="02020603050405020304" pitchFamily="18" charset="0"/>
                          <a:cs typeface="Times New Roman" panose="02020603050405020304" pitchFamily="18" charset="0"/>
                        </a:rPr>
                        <a:t> frequency during Rx have very little or nothing in common which means they can exist independently of each other. In other words, they affect drug persistency independently.  </a:t>
                      </a:r>
                      <a:endParaRPr lang="en-US" sz="24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020446999"/>
                  </a:ext>
                </a:extLst>
              </a:tr>
            </a:tbl>
          </a:graphicData>
        </a:graphic>
      </p:graphicFrame>
    </p:spTree>
    <p:extLst>
      <p:ext uri="{BB962C8B-B14F-4D97-AF65-F5344CB8AC3E}">
        <p14:creationId xmlns:p14="http://schemas.microsoft.com/office/powerpoint/2010/main" val="188372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Box Plot of </a:t>
            </a:r>
            <a:r>
              <a:rPr lang="en-US" dirty="0" err="1" smtClean="0">
                <a:latin typeface="Times New Roman" panose="02020603050405020304" pitchFamily="18" charset="0"/>
                <a:cs typeface="Times New Roman" panose="02020603050405020304" pitchFamily="18" charset="0"/>
              </a:rPr>
              <a:t>Dexa</a:t>
            </a:r>
            <a:r>
              <a:rPr lang="en-US" dirty="0" smtClean="0">
                <a:latin typeface="Times New Roman" panose="02020603050405020304" pitchFamily="18" charset="0"/>
                <a:cs typeface="Times New Roman" panose="02020603050405020304" pitchFamily="18" charset="0"/>
              </a:rPr>
              <a:t> Frequency during Rx</a:t>
            </a:r>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38723695"/>
              </p:ext>
            </p:extLst>
          </p:nvPr>
        </p:nvGraphicFramePr>
        <p:xfrm>
          <a:off x="688151" y="1690688"/>
          <a:ext cx="11276322" cy="5167312"/>
        </p:xfrm>
        <a:graphic>
          <a:graphicData uri="http://schemas.openxmlformats.org/drawingml/2006/table">
            <a:tbl>
              <a:tblPr>
                <a:tableStyleId>{073A0DAA-6AF3-43AB-8588-CEC1D06C72B9}</a:tableStyleId>
              </a:tblPr>
              <a:tblGrid>
                <a:gridCol w="5120221">
                  <a:extLst>
                    <a:ext uri="{9D8B030D-6E8A-4147-A177-3AD203B41FA5}">
                      <a16:colId xmlns:a16="http://schemas.microsoft.com/office/drawing/2014/main" val="1688746388"/>
                    </a:ext>
                  </a:extLst>
                </a:gridCol>
                <a:gridCol w="6156101">
                  <a:extLst>
                    <a:ext uri="{9D8B030D-6E8A-4147-A177-3AD203B41FA5}">
                      <a16:colId xmlns:a16="http://schemas.microsoft.com/office/drawing/2014/main" val="2598914125"/>
                    </a:ext>
                  </a:extLst>
                </a:gridCol>
              </a:tblGrid>
              <a:tr h="5167312">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734292670"/>
                  </a:ext>
                </a:extLst>
              </a:tr>
            </a:tbl>
          </a:graphicData>
        </a:graphic>
      </p:graphicFrame>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151" y="1690688"/>
            <a:ext cx="5068705" cy="4711848"/>
          </a:xfrm>
        </p:spPr>
      </p:pic>
      <p:graphicFrame>
        <p:nvGraphicFramePr>
          <p:cNvPr id="6" name="Table 5"/>
          <p:cNvGraphicFramePr>
            <a:graphicFrameLocks noGrp="1"/>
          </p:cNvGraphicFramePr>
          <p:nvPr>
            <p:extLst>
              <p:ext uri="{D42A27DB-BD31-4B8C-83A1-F6EECF244321}">
                <p14:modId xmlns:p14="http://schemas.microsoft.com/office/powerpoint/2010/main" val="2356469231"/>
              </p:ext>
            </p:extLst>
          </p:nvPr>
        </p:nvGraphicFramePr>
        <p:xfrm>
          <a:off x="334850" y="1690688"/>
          <a:ext cx="11629622" cy="4826022"/>
        </p:xfrm>
        <a:graphic>
          <a:graphicData uri="http://schemas.openxmlformats.org/drawingml/2006/table">
            <a:tbl>
              <a:tblPr firstRow="1" bandRow="1">
                <a:tableStyleId>{5C22544A-7EE6-4342-B048-85BDC9FD1C3A}</a:tableStyleId>
              </a:tblPr>
              <a:tblGrid>
                <a:gridCol w="5537916">
                  <a:extLst>
                    <a:ext uri="{9D8B030D-6E8A-4147-A177-3AD203B41FA5}">
                      <a16:colId xmlns:a16="http://schemas.microsoft.com/office/drawing/2014/main" val="3254403306"/>
                    </a:ext>
                  </a:extLst>
                </a:gridCol>
                <a:gridCol w="6091706">
                  <a:extLst>
                    <a:ext uri="{9D8B030D-6E8A-4147-A177-3AD203B41FA5}">
                      <a16:colId xmlns:a16="http://schemas.microsoft.com/office/drawing/2014/main" val="475030122"/>
                    </a:ext>
                  </a:extLst>
                </a:gridCol>
              </a:tblGrid>
              <a:tr h="4826022">
                <a:tc>
                  <a:txBody>
                    <a:bodyPr/>
                    <a:lstStyle/>
                    <a:p>
                      <a:endParaRPr lang="en-US" dirty="0"/>
                    </a:p>
                  </a:txBody>
                  <a:tcPr>
                    <a:noFill/>
                  </a:tcPr>
                </a:tc>
                <a:tc>
                  <a:txBody>
                    <a:bodyPr/>
                    <a:lstStyle/>
                    <a:p>
                      <a:r>
                        <a:rPr lang="en-US" sz="2400" b="0" dirty="0" smtClean="0">
                          <a:solidFill>
                            <a:schemeClr val="tx1"/>
                          </a:solidFill>
                          <a:latin typeface="Times New Roman" panose="02020603050405020304" pitchFamily="18" charset="0"/>
                          <a:cs typeface="Times New Roman" panose="02020603050405020304" pitchFamily="18" charset="0"/>
                        </a:rPr>
                        <a:t>The box plot</a:t>
                      </a:r>
                      <a:r>
                        <a:rPr lang="en-US" sz="2400" b="0" baseline="0" dirty="0" smtClean="0">
                          <a:solidFill>
                            <a:schemeClr val="tx1"/>
                          </a:solidFill>
                          <a:latin typeface="Times New Roman" panose="02020603050405020304" pitchFamily="18" charset="0"/>
                          <a:cs typeface="Times New Roman" panose="02020603050405020304" pitchFamily="18" charset="0"/>
                        </a:rPr>
                        <a:t> was used to detect outliers from the dataset. </a:t>
                      </a:r>
                    </a:p>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After the outliers were detected in the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Dexa_Freq_During_Rx</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column and dropping them, the new result of the dataset shape shows that 460 outliers were detected and dropped. Dropping</a:t>
                      </a:r>
                      <a:r>
                        <a:rPr lang="en-US" sz="24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the outliers helps to reduce bias in the results obtained.</a:t>
                      </a:r>
                      <a:endParaRPr lang="en-US" sz="24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362897098"/>
                  </a:ext>
                </a:extLst>
              </a:tr>
            </a:tbl>
          </a:graphicData>
        </a:graphic>
      </p:graphicFrame>
    </p:spTree>
    <p:extLst>
      <p:ext uri="{BB962C8B-B14F-4D97-AF65-F5344CB8AC3E}">
        <p14:creationId xmlns:p14="http://schemas.microsoft.com/office/powerpoint/2010/main" val="386591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56926477"/>
              </p:ext>
            </p:extLst>
          </p:nvPr>
        </p:nvGraphicFramePr>
        <p:xfrm>
          <a:off x="193183" y="1690687"/>
          <a:ext cx="11809927" cy="4607081"/>
        </p:xfrm>
        <a:graphic>
          <a:graphicData uri="http://schemas.openxmlformats.org/drawingml/2006/table">
            <a:tbl>
              <a:tblPr firstRow="1" bandRow="1">
                <a:tableStyleId>{5C22544A-7EE6-4342-B048-85BDC9FD1C3A}</a:tableStyleId>
              </a:tblPr>
              <a:tblGrid>
                <a:gridCol w="5706809">
                  <a:extLst>
                    <a:ext uri="{9D8B030D-6E8A-4147-A177-3AD203B41FA5}">
                      <a16:colId xmlns:a16="http://schemas.microsoft.com/office/drawing/2014/main" val="3579707986"/>
                    </a:ext>
                  </a:extLst>
                </a:gridCol>
                <a:gridCol w="6103118">
                  <a:extLst>
                    <a:ext uri="{9D8B030D-6E8A-4147-A177-3AD203B41FA5}">
                      <a16:colId xmlns:a16="http://schemas.microsoft.com/office/drawing/2014/main" val="3621798990"/>
                    </a:ext>
                  </a:extLst>
                </a:gridCol>
              </a:tblGrid>
              <a:tr h="4607081">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643191452"/>
                  </a:ext>
                </a:extLst>
              </a:tr>
            </a:tbl>
          </a:graphicData>
        </a:graphic>
      </p:graphicFrame>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Histogram of </a:t>
            </a:r>
            <a:r>
              <a:rPr lang="en-US" dirty="0" err="1" smtClean="0">
                <a:latin typeface="Times New Roman" panose="02020603050405020304" pitchFamily="18" charset="0"/>
                <a:cs typeface="Times New Roman" panose="02020603050405020304" pitchFamily="18" charset="0"/>
              </a:rPr>
              <a:t>Dexa</a:t>
            </a:r>
            <a:r>
              <a:rPr lang="en-US" dirty="0" smtClean="0">
                <a:latin typeface="Times New Roman" panose="02020603050405020304" pitchFamily="18" charset="0"/>
                <a:cs typeface="Times New Roman" panose="02020603050405020304" pitchFamily="18" charset="0"/>
              </a:rPr>
              <a:t> Frequency During Rx</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4862"/>
            <a:ext cx="5015873" cy="4364118"/>
          </a:xfrm>
        </p:spPr>
      </p:pic>
      <p:graphicFrame>
        <p:nvGraphicFramePr>
          <p:cNvPr id="7" name="Table 6"/>
          <p:cNvGraphicFramePr>
            <a:graphicFrameLocks noGrp="1"/>
          </p:cNvGraphicFramePr>
          <p:nvPr>
            <p:extLst>
              <p:ext uri="{D42A27DB-BD31-4B8C-83A1-F6EECF244321}">
                <p14:modId xmlns:p14="http://schemas.microsoft.com/office/powerpoint/2010/main" val="2829601966"/>
              </p:ext>
            </p:extLst>
          </p:nvPr>
        </p:nvGraphicFramePr>
        <p:xfrm>
          <a:off x="399244" y="1676073"/>
          <a:ext cx="11449318" cy="4801999"/>
        </p:xfrm>
        <a:graphic>
          <a:graphicData uri="http://schemas.openxmlformats.org/drawingml/2006/table">
            <a:tbl>
              <a:tblPr firstRow="1" bandRow="1">
                <a:tableStyleId>{5C22544A-7EE6-4342-B048-85BDC9FD1C3A}</a:tableStyleId>
              </a:tblPr>
              <a:tblGrid>
                <a:gridCol w="5724659">
                  <a:extLst>
                    <a:ext uri="{9D8B030D-6E8A-4147-A177-3AD203B41FA5}">
                      <a16:colId xmlns:a16="http://schemas.microsoft.com/office/drawing/2014/main" val="1120612979"/>
                    </a:ext>
                  </a:extLst>
                </a:gridCol>
                <a:gridCol w="5724659">
                  <a:extLst>
                    <a:ext uri="{9D8B030D-6E8A-4147-A177-3AD203B41FA5}">
                      <a16:colId xmlns:a16="http://schemas.microsoft.com/office/drawing/2014/main" val="43099535"/>
                    </a:ext>
                  </a:extLst>
                </a:gridCol>
              </a:tblGrid>
              <a:tr h="4801999">
                <a:tc>
                  <a:txBody>
                    <a:bodyPr/>
                    <a:lstStyle/>
                    <a:p>
                      <a:endParaRPr lang="en-US" dirty="0"/>
                    </a:p>
                  </a:txBody>
                  <a:tcPr>
                    <a:noFill/>
                  </a:tcPr>
                </a:tc>
                <a:tc>
                  <a:txBody>
                    <a:bodyPr/>
                    <a:lstStyle/>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A skewness value of 6.81 suggests a significant positive skew, meaning that the distribution has a long tail on the right side. In practical terms, a positive skewness value of 6.81 indicates that the data has a concentration of values on the left side (lower values) and a few extremely high values that pull the mean towards the right. The tail of the distribution extends towards the higher values, indicating the presence of outliers or extreme values in the dataset</a:t>
                      </a:r>
                      <a:r>
                        <a:rPr lang="en-US" sz="1800" b="0" i="0" kern="1200" dirty="0" smtClean="0">
                          <a:solidFill>
                            <a:schemeClr val="tx1"/>
                          </a:solidFill>
                          <a:effectLst/>
                          <a:latin typeface="+mn-lt"/>
                          <a:ea typeface="+mn-ea"/>
                          <a:cs typeface="+mn-cs"/>
                        </a:rPr>
                        <a:t>.</a:t>
                      </a:r>
                      <a:endParaRPr lang="en-US" b="0" dirty="0">
                        <a:solidFill>
                          <a:schemeClr val="tx1"/>
                        </a:solidFill>
                      </a:endParaRPr>
                    </a:p>
                  </a:txBody>
                  <a:tcPr>
                    <a:noFill/>
                  </a:tcPr>
                </a:tc>
                <a:extLst>
                  <a:ext uri="{0D108BD9-81ED-4DB2-BD59-A6C34878D82A}">
                    <a16:rowId xmlns:a16="http://schemas.microsoft.com/office/drawing/2014/main" val="3212108423"/>
                  </a:ext>
                </a:extLst>
              </a:tr>
            </a:tbl>
          </a:graphicData>
        </a:graphic>
      </p:graphicFrame>
    </p:spTree>
    <p:extLst>
      <p:ext uri="{BB962C8B-B14F-4D97-AF65-F5344CB8AC3E}">
        <p14:creationId xmlns:p14="http://schemas.microsoft.com/office/powerpoint/2010/main" val="160526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Box plot of Count of Risks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4711111" cy="4336625"/>
          </a:xfrm>
        </p:spPr>
      </p:pic>
      <p:graphicFrame>
        <p:nvGraphicFramePr>
          <p:cNvPr id="5" name="Table 4"/>
          <p:cNvGraphicFramePr>
            <a:graphicFrameLocks noGrp="1"/>
          </p:cNvGraphicFramePr>
          <p:nvPr>
            <p:extLst>
              <p:ext uri="{D42A27DB-BD31-4B8C-83A1-F6EECF244321}">
                <p14:modId xmlns:p14="http://schemas.microsoft.com/office/powerpoint/2010/main" val="3069985312"/>
              </p:ext>
            </p:extLst>
          </p:nvPr>
        </p:nvGraphicFramePr>
        <p:xfrm>
          <a:off x="838200" y="1690685"/>
          <a:ext cx="11074758" cy="4426779"/>
        </p:xfrm>
        <a:graphic>
          <a:graphicData uri="http://schemas.openxmlformats.org/drawingml/2006/table">
            <a:tbl>
              <a:tblPr firstRow="1" bandRow="1">
                <a:tableStyleId>{5C22544A-7EE6-4342-B048-85BDC9FD1C3A}</a:tableStyleId>
              </a:tblPr>
              <a:tblGrid>
                <a:gridCol w="4944414">
                  <a:extLst>
                    <a:ext uri="{9D8B030D-6E8A-4147-A177-3AD203B41FA5}">
                      <a16:colId xmlns:a16="http://schemas.microsoft.com/office/drawing/2014/main" val="2246341192"/>
                    </a:ext>
                  </a:extLst>
                </a:gridCol>
                <a:gridCol w="6130344">
                  <a:extLst>
                    <a:ext uri="{9D8B030D-6E8A-4147-A177-3AD203B41FA5}">
                      <a16:colId xmlns:a16="http://schemas.microsoft.com/office/drawing/2014/main" val="2188376771"/>
                    </a:ext>
                  </a:extLst>
                </a:gridCol>
              </a:tblGrid>
              <a:tr h="4426779">
                <a:tc>
                  <a:txBody>
                    <a:bodyPr/>
                    <a:lstStyle/>
                    <a:p>
                      <a:endParaRPr lang="en-US" dirty="0"/>
                    </a:p>
                  </a:txBody>
                  <a:tcPr>
                    <a:noFill/>
                  </a:tcPr>
                </a:tc>
                <a:tc>
                  <a:txBody>
                    <a:bodyPr/>
                    <a:lstStyle/>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After dropping the outliers in the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Count_Of_Risks</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column, it is discovered that there were 8 outliers of values 6 and 7.</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70062913"/>
                  </a:ext>
                </a:extLst>
              </a:tr>
            </a:tbl>
          </a:graphicData>
        </a:graphic>
      </p:graphicFrame>
    </p:spTree>
    <p:extLst>
      <p:ext uri="{BB962C8B-B14F-4D97-AF65-F5344CB8AC3E}">
        <p14:creationId xmlns:p14="http://schemas.microsoft.com/office/powerpoint/2010/main" val="27908501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466</TotalTime>
  <Words>1342</Words>
  <Application>Microsoft Office PowerPoint</Application>
  <PresentationFormat>Widescreen</PresentationFormat>
  <Paragraphs>110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PowerPoint Presentation</vt:lpstr>
      <vt:lpstr>   Agenda</vt:lpstr>
      <vt:lpstr>Project Team Group Name: Ensemble Elites</vt:lpstr>
      <vt:lpstr>Problem Description</vt:lpstr>
      <vt:lpstr>Description of Numerical Features</vt:lpstr>
      <vt:lpstr>Correlation Between Numerical Features </vt:lpstr>
      <vt:lpstr>Box Plot of Dexa Frequency during Rx</vt:lpstr>
      <vt:lpstr>Histogram of Dexa Frequency During Rx</vt:lpstr>
      <vt:lpstr>Box plot of Count of Risks</vt:lpstr>
      <vt:lpstr>Count of Risks Frequency</vt:lpstr>
      <vt:lpstr>Persistency Percentage Distribution</vt:lpstr>
      <vt:lpstr>Count of Persistency</vt:lpstr>
      <vt:lpstr>Persistency Percentage by Gender</vt:lpstr>
      <vt:lpstr>Persistency Percentage by Race</vt:lpstr>
      <vt:lpstr>Persistency Percentage by Age Bucket</vt:lpstr>
      <vt:lpstr>Persistency Percentage by Change Risk Segment</vt:lpstr>
      <vt:lpstr>Dexa Scans during Rx by Persistency and NTM Specialist Flag</vt:lpstr>
      <vt:lpstr>Count of Risks by Persistency and Adherence Flag</vt:lpstr>
      <vt:lpstr>Recommendations </vt:lpstr>
      <vt:lpstr>Recommended Models</vt:lpstr>
      <vt:lpstr>Recommended Models </vt:lpstr>
      <vt:lpstr>Recommended Models</vt:lpstr>
      <vt:lpstr>Recommended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Pass</dc:creator>
  <cp:lastModifiedBy>Pass</cp:lastModifiedBy>
  <cp:revision>36</cp:revision>
  <dcterms:created xsi:type="dcterms:W3CDTF">2023-06-16T10:16:29Z</dcterms:created>
  <dcterms:modified xsi:type="dcterms:W3CDTF">2023-06-16T19:30:22Z</dcterms:modified>
</cp:coreProperties>
</file>