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67" r:id="rId4"/>
    <p:sldId id="270" r:id="rId5"/>
    <p:sldId id="290" r:id="rId6"/>
    <p:sldId id="291" r:id="rId7"/>
    <p:sldId id="289"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93" r:id="rId23"/>
    <p:sldId id="294" r:id="rId24"/>
    <p:sldId id="295" r:id="rId25"/>
    <p:sldId id="296" r:id="rId26"/>
    <p:sldId id="297"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104" d="100"/>
          <a:sy n="104" d="100"/>
        </p:scale>
        <p:origin x="284"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03AF77-42AE-804A-B845-CB58B1DCDEE8}" type="doc">
      <dgm:prSet loTypeId="urn:microsoft.com/office/officeart/2005/8/layout/lProcess3" loCatId="" qsTypeId="urn:microsoft.com/office/officeart/2005/8/quickstyle/simple1" qsCatId="simple" csTypeId="urn:microsoft.com/office/officeart/2005/8/colors/accent1_2" csCatId="accent1" phldr="1"/>
      <dgm:spPr/>
      <dgm:t>
        <a:bodyPr/>
        <a:lstStyle/>
        <a:p>
          <a:endParaRPr lang="en-US"/>
        </a:p>
      </dgm:t>
    </dgm:pt>
    <dgm:pt modelId="{9BF0BFB8-3D41-644D-B101-8FFAC99EA6E8}">
      <dgm:prSet phldrT="[Text]"/>
      <dgm:spPr>
        <a:solidFill>
          <a:schemeClr val="accent2"/>
        </a:solidFill>
      </dgm:spPr>
      <dgm:t>
        <a:bodyPr/>
        <a:lstStyle/>
        <a:p>
          <a:r>
            <a:rPr lang="en-US" dirty="0"/>
            <a:t>Data Collection </a:t>
          </a:r>
        </a:p>
      </dgm:t>
    </dgm:pt>
    <dgm:pt modelId="{7126BD8C-2147-9C48-A507-EA125DD8BD22}" type="parTrans" cxnId="{C84FD410-16F5-E644-8753-8501FBEE43FA}">
      <dgm:prSet/>
      <dgm:spPr/>
      <dgm:t>
        <a:bodyPr/>
        <a:lstStyle/>
        <a:p>
          <a:endParaRPr lang="en-US"/>
        </a:p>
      </dgm:t>
    </dgm:pt>
    <dgm:pt modelId="{15AE2217-DCAA-B04C-A191-CA404E92E3D2}" type="sibTrans" cxnId="{C84FD410-16F5-E644-8753-8501FBEE43FA}">
      <dgm:prSet/>
      <dgm:spPr/>
      <dgm:t>
        <a:bodyPr/>
        <a:lstStyle/>
        <a:p>
          <a:endParaRPr lang="en-US"/>
        </a:p>
      </dgm:t>
    </dgm:pt>
    <dgm:pt modelId="{10090CA7-A2A7-9C4B-881D-D5CC5CFAF7E3}">
      <dgm:prSet phldrT="[Text]" custT="1"/>
      <dgm:spPr>
        <a:solidFill>
          <a:schemeClr val="accent2">
            <a:lumMod val="40000"/>
            <a:lumOff val="60000"/>
            <a:alpha val="90000"/>
          </a:schemeClr>
        </a:solidFill>
      </dgm:spPr>
      <dgm:t>
        <a:bodyPr/>
        <a:lstStyle/>
        <a:p>
          <a:r>
            <a:rPr lang="en-US" sz="1200" dirty="0">
              <a:latin typeface="Calibri" panose="020F0502020204030204" pitchFamily="34" charset="0"/>
              <a:cs typeface="Calibri" panose="020F0502020204030204" pitchFamily="34" charset="0"/>
            </a:rPr>
            <a:t>Data has been collected from Kaggle</a:t>
          </a:r>
        </a:p>
      </dgm:t>
    </dgm:pt>
    <dgm:pt modelId="{7E387D7C-1610-8E4B-82CC-AB977E9D9EC7}" type="parTrans" cxnId="{F9595D12-B40B-BA41-A6C6-370793D50726}">
      <dgm:prSet/>
      <dgm:spPr/>
      <dgm:t>
        <a:bodyPr/>
        <a:lstStyle/>
        <a:p>
          <a:endParaRPr lang="en-US"/>
        </a:p>
      </dgm:t>
    </dgm:pt>
    <dgm:pt modelId="{7697C444-C224-474D-8908-E9805CE3CBFC}" type="sibTrans" cxnId="{F9595D12-B40B-BA41-A6C6-370793D50726}">
      <dgm:prSet/>
      <dgm:spPr/>
      <dgm:t>
        <a:bodyPr/>
        <a:lstStyle/>
        <a:p>
          <a:endParaRPr lang="en-US"/>
        </a:p>
      </dgm:t>
    </dgm:pt>
    <dgm:pt modelId="{60CEE8BE-FD7B-C146-94FC-EEC28E616515}">
      <dgm:prSet phldrT="[Text]" custT="1"/>
      <dgm:spPr>
        <a:solidFill>
          <a:schemeClr val="accent2">
            <a:lumMod val="40000"/>
            <a:lumOff val="60000"/>
            <a:alpha val="90000"/>
          </a:schemeClr>
        </a:solidFill>
      </dgm:spPr>
      <dgm:t>
        <a:bodyPr/>
        <a:lstStyle/>
        <a:p>
          <a:r>
            <a:rPr lang="en-US" sz="1200" dirty="0">
              <a:latin typeface="Calibri" panose="020F0502020204030204" pitchFamily="34" charset="0"/>
              <a:cs typeface="Calibri" panose="020F0502020204030204" pitchFamily="34" charset="0"/>
            </a:rPr>
            <a:t>https://</a:t>
          </a:r>
          <a:r>
            <a:rPr lang="en-US" sz="1200" dirty="0" err="1">
              <a:latin typeface="Calibri" panose="020F0502020204030204" pitchFamily="34" charset="0"/>
              <a:cs typeface="Calibri" panose="020F0502020204030204" pitchFamily="34" charset="0"/>
            </a:rPr>
            <a:t>www.kaggle.com</a:t>
          </a:r>
          <a:r>
            <a:rPr lang="en-US" sz="1200" dirty="0">
              <a:latin typeface="Calibri" panose="020F0502020204030204" pitchFamily="34" charset="0"/>
              <a:cs typeface="Calibri" panose="020F0502020204030204" pitchFamily="34" charset="0"/>
            </a:rPr>
            <a:t>/code/crucifer/</a:t>
          </a:r>
          <a:r>
            <a:rPr lang="en-US" sz="1200" dirty="0" err="1">
              <a:latin typeface="Calibri" panose="020F0502020204030204" pitchFamily="34" charset="0"/>
              <a:cs typeface="Calibri" panose="020F0502020204030204" pitchFamily="34" charset="0"/>
            </a:rPr>
            <a:t>houseloan</a:t>
          </a:r>
          <a:r>
            <a:rPr lang="en-US" sz="1200" dirty="0">
              <a:latin typeface="Calibri" panose="020F0502020204030204" pitchFamily="34" charset="0"/>
              <a:cs typeface="Calibri" panose="020F0502020204030204" pitchFamily="34" charset="0"/>
            </a:rPr>
            <a:t>-data-analysis/data</a:t>
          </a:r>
        </a:p>
      </dgm:t>
    </dgm:pt>
    <dgm:pt modelId="{18ED448A-4657-4543-99B4-810D34BD5645}" type="parTrans" cxnId="{A4D7C058-4C5B-FA41-871B-4128FD882CB4}">
      <dgm:prSet/>
      <dgm:spPr/>
      <dgm:t>
        <a:bodyPr/>
        <a:lstStyle/>
        <a:p>
          <a:endParaRPr lang="en-US"/>
        </a:p>
      </dgm:t>
    </dgm:pt>
    <dgm:pt modelId="{30104D7F-1597-8741-B29A-EFAD19FB4ADF}" type="sibTrans" cxnId="{A4D7C058-4C5B-FA41-871B-4128FD882CB4}">
      <dgm:prSet/>
      <dgm:spPr/>
      <dgm:t>
        <a:bodyPr/>
        <a:lstStyle/>
        <a:p>
          <a:endParaRPr lang="en-US"/>
        </a:p>
      </dgm:t>
    </dgm:pt>
    <dgm:pt modelId="{9D6A1E4C-D36B-A84D-99CD-1002C12E730B}">
      <dgm:prSet phldrT="[Text]"/>
      <dgm:spPr>
        <a:solidFill>
          <a:schemeClr val="accent2"/>
        </a:solidFill>
      </dgm:spPr>
      <dgm:t>
        <a:bodyPr/>
        <a:lstStyle/>
        <a:p>
          <a:r>
            <a:rPr lang="en-US" dirty="0"/>
            <a:t>Exploratory Data Analysis</a:t>
          </a:r>
        </a:p>
      </dgm:t>
    </dgm:pt>
    <dgm:pt modelId="{0D123568-99DA-794C-9600-320BD8F7EFC1}" type="parTrans" cxnId="{A632481E-B663-7744-9207-F35AC47AB3ED}">
      <dgm:prSet/>
      <dgm:spPr/>
      <dgm:t>
        <a:bodyPr/>
        <a:lstStyle/>
        <a:p>
          <a:endParaRPr lang="en-US"/>
        </a:p>
      </dgm:t>
    </dgm:pt>
    <dgm:pt modelId="{9665ECF0-A73C-0D48-ACB4-747D17AFDCC5}" type="sibTrans" cxnId="{A632481E-B663-7744-9207-F35AC47AB3ED}">
      <dgm:prSet/>
      <dgm:spPr/>
      <dgm:t>
        <a:bodyPr/>
        <a:lstStyle/>
        <a:p>
          <a:endParaRPr lang="en-US"/>
        </a:p>
      </dgm:t>
    </dgm:pt>
    <dgm:pt modelId="{C04E99A4-4F54-F94B-BD6A-07381E9BE5C7}">
      <dgm:prSet phldrT="[Text]"/>
      <dgm:spPr>
        <a:solidFill>
          <a:schemeClr val="accent2">
            <a:lumMod val="40000"/>
            <a:lumOff val="60000"/>
            <a:alpha val="90000"/>
          </a:schemeClr>
        </a:solidFill>
      </dgm:spPr>
      <dgm:t>
        <a:bodyPr/>
        <a:lstStyle/>
        <a:p>
          <a:r>
            <a:rPr lang="en-US" dirty="0"/>
            <a:t>Data Description</a:t>
          </a:r>
        </a:p>
      </dgm:t>
    </dgm:pt>
    <dgm:pt modelId="{CCCEF1C1-34D6-E341-A355-D64E4E86AA50}" type="parTrans" cxnId="{E8D41E9D-7031-7E4C-8D70-BA15439108F5}">
      <dgm:prSet/>
      <dgm:spPr/>
      <dgm:t>
        <a:bodyPr/>
        <a:lstStyle/>
        <a:p>
          <a:endParaRPr lang="en-US"/>
        </a:p>
      </dgm:t>
    </dgm:pt>
    <dgm:pt modelId="{7CE121BA-28F9-0D4E-9651-F3FF4D86D94E}" type="sibTrans" cxnId="{E8D41E9D-7031-7E4C-8D70-BA15439108F5}">
      <dgm:prSet/>
      <dgm:spPr/>
      <dgm:t>
        <a:bodyPr/>
        <a:lstStyle/>
        <a:p>
          <a:endParaRPr lang="en-US"/>
        </a:p>
      </dgm:t>
    </dgm:pt>
    <dgm:pt modelId="{576F2B68-DC14-124E-BA66-16531B7BBD59}">
      <dgm:prSet phldrT="[Text]"/>
      <dgm:spPr>
        <a:solidFill>
          <a:schemeClr val="accent2">
            <a:lumMod val="40000"/>
            <a:lumOff val="60000"/>
            <a:alpha val="90000"/>
          </a:schemeClr>
        </a:solidFill>
      </dgm:spPr>
      <dgm:t>
        <a:bodyPr/>
        <a:lstStyle/>
        <a:p>
          <a:r>
            <a:rPr lang="en-US" dirty="0"/>
            <a:t>Univariate Analysis</a:t>
          </a:r>
        </a:p>
      </dgm:t>
    </dgm:pt>
    <dgm:pt modelId="{9BFBA62B-BE29-8E42-9301-F8D4F5698E38}" type="parTrans" cxnId="{FF6BBBBE-BDC2-4342-AE0E-BC59B5022550}">
      <dgm:prSet/>
      <dgm:spPr/>
      <dgm:t>
        <a:bodyPr/>
        <a:lstStyle/>
        <a:p>
          <a:endParaRPr lang="en-US"/>
        </a:p>
      </dgm:t>
    </dgm:pt>
    <dgm:pt modelId="{58A794D7-E0CF-3842-9F98-E2D4D0DE03AB}" type="sibTrans" cxnId="{FF6BBBBE-BDC2-4342-AE0E-BC59B5022550}">
      <dgm:prSet/>
      <dgm:spPr/>
      <dgm:t>
        <a:bodyPr/>
        <a:lstStyle/>
        <a:p>
          <a:endParaRPr lang="en-US"/>
        </a:p>
      </dgm:t>
    </dgm:pt>
    <dgm:pt modelId="{22B13B92-CD71-D24A-BEDC-3A4A2075569B}">
      <dgm:prSet phldrT="[Text]"/>
      <dgm:spPr>
        <a:solidFill>
          <a:schemeClr val="accent2"/>
        </a:solidFill>
      </dgm:spPr>
      <dgm:t>
        <a:bodyPr/>
        <a:lstStyle/>
        <a:p>
          <a:r>
            <a:rPr lang="en-US" dirty="0"/>
            <a:t>Data Preprocessing</a:t>
          </a:r>
        </a:p>
      </dgm:t>
    </dgm:pt>
    <dgm:pt modelId="{FE43DFB9-7302-204C-9AAB-4A7FFD02C565}" type="parTrans" cxnId="{0C4FDA7C-23E7-8B49-B454-C597C5DBAF38}">
      <dgm:prSet/>
      <dgm:spPr/>
      <dgm:t>
        <a:bodyPr/>
        <a:lstStyle/>
        <a:p>
          <a:endParaRPr lang="en-US"/>
        </a:p>
      </dgm:t>
    </dgm:pt>
    <dgm:pt modelId="{0CB24394-6AE5-6F4A-9E01-03FFB7BE46E5}" type="sibTrans" cxnId="{0C4FDA7C-23E7-8B49-B454-C597C5DBAF38}">
      <dgm:prSet/>
      <dgm:spPr/>
      <dgm:t>
        <a:bodyPr/>
        <a:lstStyle/>
        <a:p>
          <a:endParaRPr lang="en-US"/>
        </a:p>
      </dgm:t>
    </dgm:pt>
    <dgm:pt modelId="{7FDDADFD-3EAE-EF42-8193-CFAEBE324C20}">
      <dgm:prSet phldrT="[Text]"/>
      <dgm:spPr>
        <a:solidFill>
          <a:schemeClr val="accent2">
            <a:lumMod val="40000"/>
            <a:lumOff val="60000"/>
            <a:alpha val="90000"/>
          </a:schemeClr>
        </a:solidFill>
      </dgm:spPr>
      <dgm:t>
        <a:bodyPr/>
        <a:lstStyle/>
        <a:p>
          <a:r>
            <a:rPr lang="en-US" dirty="0"/>
            <a:t>Imputing missing values</a:t>
          </a:r>
        </a:p>
      </dgm:t>
    </dgm:pt>
    <dgm:pt modelId="{C2AD01EE-586A-9140-BCDC-B21FB3DC6F73}" type="parTrans" cxnId="{9BAF6ED3-1A5A-C044-8A4E-6D31A98BF4DC}">
      <dgm:prSet/>
      <dgm:spPr/>
      <dgm:t>
        <a:bodyPr/>
        <a:lstStyle/>
        <a:p>
          <a:endParaRPr lang="en-US"/>
        </a:p>
      </dgm:t>
    </dgm:pt>
    <dgm:pt modelId="{42E76559-5F24-584F-B73C-37FBC4F819C1}" type="sibTrans" cxnId="{9BAF6ED3-1A5A-C044-8A4E-6D31A98BF4DC}">
      <dgm:prSet/>
      <dgm:spPr/>
      <dgm:t>
        <a:bodyPr/>
        <a:lstStyle/>
        <a:p>
          <a:endParaRPr lang="en-US"/>
        </a:p>
      </dgm:t>
    </dgm:pt>
    <dgm:pt modelId="{1A5C729A-29AF-4946-B830-9352906F0D08}">
      <dgm:prSet phldrT="[Text]"/>
      <dgm:spPr>
        <a:solidFill>
          <a:schemeClr val="accent2">
            <a:lumMod val="40000"/>
            <a:lumOff val="60000"/>
            <a:alpha val="90000"/>
          </a:schemeClr>
        </a:solidFill>
      </dgm:spPr>
      <dgm:t>
        <a:bodyPr/>
        <a:lstStyle/>
        <a:p>
          <a:r>
            <a:rPr lang="en-US" dirty="0"/>
            <a:t>Scaling using </a:t>
          </a:r>
          <a:r>
            <a:rPr lang="en-US" dirty="0" err="1"/>
            <a:t>minmaxscaler</a:t>
          </a:r>
          <a:endParaRPr lang="en-US" dirty="0"/>
        </a:p>
      </dgm:t>
    </dgm:pt>
    <dgm:pt modelId="{E3110A8D-9780-8A49-912E-C40626EDFC30}" type="parTrans" cxnId="{F6DBB780-50D3-624E-8BE8-806B2777CCAD}">
      <dgm:prSet/>
      <dgm:spPr/>
      <dgm:t>
        <a:bodyPr/>
        <a:lstStyle/>
        <a:p>
          <a:endParaRPr lang="en-US"/>
        </a:p>
      </dgm:t>
    </dgm:pt>
    <dgm:pt modelId="{8CABBDA5-45FE-7E49-9925-269BCF9E239A}" type="sibTrans" cxnId="{F6DBB780-50D3-624E-8BE8-806B2777CCAD}">
      <dgm:prSet/>
      <dgm:spPr/>
      <dgm:t>
        <a:bodyPr/>
        <a:lstStyle/>
        <a:p>
          <a:endParaRPr lang="en-US"/>
        </a:p>
      </dgm:t>
    </dgm:pt>
    <dgm:pt modelId="{B7C6E254-9326-8043-8CB9-235914EA5192}">
      <dgm:prSet phldrT="[Text]"/>
      <dgm:spPr>
        <a:solidFill>
          <a:schemeClr val="accent2">
            <a:lumMod val="40000"/>
            <a:lumOff val="60000"/>
            <a:alpha val="90000"/>
          </a:schemeClr>
        </a:solidFill>
      </dgm:spPr>
      <dgm:t>
        <a:bodyPr/>
        <a:lstStyle/>
        <a:p>
          <a:r>
            <a:rPr lang="en-US" dirty="0"/>
            <a:t>Bivariate Analysis</a:t>
          </a:r>
        </a:p>
      </dgm:t>
    </dgm:pt>
    <dgm:pt modelId="{AFF96355-F5C5-484F-86E9-B7CD256C827B}" type="parTrans" cxnId="{5180DAE7-67E6-9946-B16E-D4D35DDFAF2F}">
      <dgm:prSet/>
      <dgm:spPr/>
      <dgm:t>
        <a:bodyPr/>
        <a:lstStyle/>
        <a:p>
          <a:endParaRPr lang="en-US"/>
        </a:p>
      </dgm:t>
    </dgm:pt>
    <dgm:pt modelId="{7CFA672F-F69D-2C4A-90F7-CA2DDC20CB35}" type="sibTrans" cxnId="{5180DAE7-67E6-9946-B16E-D4D35DDFAF2F}">
      <dgm:prSet/>
      <dgm:spPr/>
      <dgm:t>
        <a:bodyPr/>
        <a:lstStyle/>
        <a:p>
          <a:endParaRPr lang="en-US"/>
        </a:p>
      </dgm:t>
    </dgm:pt>
    <dgm:pt modelId="{F6779E60-041B-3E41-BC69-0799891F94BA}">
      <dgm:prSet phldrT="[Text]"/>
      <dgm:spPr>
        <a:solidFill>
          <a:schemeClr val="accent2">
            <a:lumMod val="40000"/>
            <a:lumOff val="60000"/>
            <a:alpha val="90000"/>
          </a:schemeClr>
        </a:solidFill>
      </dgm:spPr>
      <dgm:t>
        <a:bodyPr/>
        <a:lstStyle/>
        <a:p>
          <a:r>
            <a:rPr lang="en-US" dirty="0"/>
            <a:t>Train/ Test split</a:t>
          </a:r>
        </a:p>
      </dgm:t>
    </dgm:pt>
    <dgm:pt modelId="{EC5EC773-78C8-6E41-B942-2F895117EB04}" type="parTrans" cxnId="{8646D2FF-1703-EC4C-B8F5-D723CF383C8F}">
      <dgm:prSet/>
      <dgm:spPr/>
      <dgm:t>
        <a:bodyPr/>
        <a:lstStyle/>
        <a:p>
          <a:endParaRPr lang="en-US"/>
        </a:p>
      </dgm:t>
    </dgm:pt>
    <dgm:pt modelId="{C142DE6F-0DC3-BF4F-B105-4FC3687EE2D6}" type="sibTrans" cxnId="{8646D2FF-1703-EC4C-B8F5-D723CF383C8F}">
      <dgm:prSet/>
      <dgm:spPr/>
      <dgm:t>
        <a:bodyPr/>
        <a:lstStyle/>
        <a:p>
          <a:endParaRPr lang="en-US"/>
        </a:p>
      </dgm:t>
    </dgm:pt>
    <dgm:pt modelId="{828FF33F-9F02-664D-85E2-028B9DA30DF1}">
      <dgm:prSet/>
      <dgm:spPr>
        <a:solidFill>
          <a:schemeClr val="accent2"/>
        </a:solidFill>
      </dgm:spPr>
      <dgm:t>
        <a:bodyPr/>
        <a:lstStyle/>
        <a:p>
          <a:r>
            <a:rPr lang="en-US" dirty="0"/>
            <a:t>Model Building</a:t>
          </a:r>
        </a:p>
      </dgm:t>
    </dgm:pt>
    <dgm:pt modelId="{41A95C87-EDC3-7E47-8FB0-EDDA70608874}" type="parTrans" cxnId="{CE1246C8-7F7A-6445-962E-E9CED7CD6A74}">
      <dgm:prSet/>
      <dgm:spPr/>
      <dgm:t>
        <a:bodyPr/>
        <a:lstStyle/>
        <a:p>
          <a:endParaRPr lang="en-US"/>
        </a:p>
      </dgm:t>
    </dgm:pt>
    <dgm:pt modelId="{256DE996-5638-874B-A555-D079039ACE88}" type="sibTrans" cxnId="{CE1246C8-7F7A-6445-962E-E9CED7CD6A74}">
      <dgm:prSet/>
      <dgm:spPr/>
      <dgm:t>
        <a:bodyPr/>
        <a:lstStyle/>
        <a:p>
          <a:endParaRPr lang="en-US"/>
        </a:p>
      </dgm:t>
    </dgm:pt>
    <dgm:pt modelId="{BA7DD241-A24A-0E45-86B7-CED8D9EB8298}">
      <dgm:prSet/>
      <dgm:spPr>
        <a:solidFill>
          <a:schemeClr val="accent2">
            <a:lumMod val="40000"/>
            <a:lumOff val="60000"/>
            <a:alpha val="90000"/>
          </a:schemeClr>
        </a:solidFill>
      </dgm:spPr>
      <dgm:t>
        <a:bodyPr/>
        <a:lstStyle/>
        <a:p>
          <a:r>
            <a:rPr lang="en-US" dirty="0"/>
            <a:t>Tested few models</a:t>
          </a:r>
        </a:p>
      </dgm:t>
    </dgm:pt>
    <dgm:pt modelId="{083DB3EB-1198-064E-9FC0-8037ED72F65D}" type="parTrans" cxnId="{FD4ADC81-B44B-FE4D-AFDE-1B501C3BB580}">
      <dgm:prSet/>
      <dgm:spPr/>
      <dgm:t>
        <a:bodyPr/>
        <a:lstStyle/>
        <a:p>
          <a:endParaRPr lang="en-US"/>
        </a:p>
      </dgm:t>
    </dgm:pt>
    <dgm:pt modelId="{9F14D7DB-1FDA-DD4A-8C45-3DBAEF586D67}" type="sibTrans" cxnId="{FD4ADC81-B44B-FE4D-AFDE-1B501C3BB580}">
      <dgm:prSet/>
      <dgm:spPr/>
      <dgm:t>
        <a:bodyPr/>
        <a:lstStyle/>
        <a:p>
          <a:endParaRPr lang="en-US"/>
        </a:p>
      </dgm:t>
    </dgm:pt>
    <dgm:pt modelId="{6351427E-AB25-E643-9BDC-1DD29CB821C4}">
      <dgm:prSet/>
      <dgm:spPr>
        <a:solidFill>
          <a:schemeClr val="accent2">
            <a:lumMod val="40000"/>
            <a:lumOff val="60000"/>
            <a:alpha val="90000"/>
          </a:schemeClr>
        </a:solidFill>
      </dgm:spPr>
      <dgm:t>
        <a:bodyPr/>
        <a:lstStyle/>
        <a:p>
          <a:r>
            <a:rPr lang="en-US" dirty="0"/>
            <a:t>Best model is selected</a:t>
          </a:r>
        </a:p>
      </dgm:t>
    </dgm:pt>
    <dgm:pt modelId="{1CB37F72-35BC-EA47-8DD1-36D14E62F213}" type="parTrans" cxnId="{6A7B8418-FD7E-8D4B-867E-1B2B2C564802}">
      <dgm:prSet/>
      <dgm:spPr/>
      <dgm:t>
        <a:bodyPr/>
        <a:lstStyle/>
        <a:p>
          <a:endParaRPr lang="en-US"/>
        </a:p>
      </dgm:t>
    </dgm:pt>
    <dgm:pt modelId="{1DE0FA8B-788A-FF4F-8C79-165BB786338B}" type="sibTrans" cxnId="{6A7B8418-FD7E-8D4B-867E-1B2B2C564802}">
      <dgm:prSet/>
      <dgm:spPr/>
      <dgm:t>
        <a:bodyPr/>
        <a:lstStyle/>
        <a:p>
          <a:endParaRPr lang="en-US"/>
        </a:p>
      </dgm:t>
    </dgm:pt>
    <dgm:pt modelId="{4C7E9BBB-6219-0944-B38B-A58AD9E9F1F9}">
      <dgm:prSet/>
      <dgm:spPr>
        <a:solidFill>
          <a:schemeClr val="accent2"/>
        </a:solidFill>
      </dgm:spPr>
      <dgm:t>
        <a:bodyPr/>
        <a:lstStyle/>
        <a:p>
          <a:r>
            <a:rPr lang="en-US" dirty="0"/>
            <a:t>Feature Selection</a:t>
          </a:r>
        </a:p>
      </dgm:t>
    </dgm:pt>
    <dgm:pt modelId="{BE0D1160-5363-C34C-95AF-823576952B0B}" type="parTrans" cxnId="{F2CDD260-796A-3748-BB49-B0132C51A0F5}">
      <dgm:prSet/>
      <dgm:spPr/>
      <dgm:t>
        <a:bodyPr/>
        <a:lstStyle/>
        <a:p>
          <a:endParaRPr lang="en-US"/>
        </a:p>
      </dgm:t>
    </dgm:pt>
    <dgm:pt modelId="{25B46F5F-CBE6-C742-9F30-D8E482E8204D}" type="sibTrans" cxnId="{F2CDD260-796A-3748-BB49-B0132C51A0F5}">
      <dgm:prSet/>
      <dgm:spPr/>
      <dgm:t>
        <a:bodyPr/>
        <a:lstStyle/>
        <a:p>
          <a:endParaRPr lang="en-US"/>
        </a:p>
      </dgm:t>
    </dgm:pt>
    <dgm:pt modelId="{52276609-EAF7-544C-BBDF-7D7F78138D13}">
      <dgm:prSet/>
      <dgm:spPr>
        <a:solidFill>
          <a:schemeClr val="accent2"/>
        </a:solidFill>
      </dgm:spPr>
      <dgm:t>
        <a:bodyPr/>
        <a:lstStyle/>
        <a:p>
          <a:r>
            <a:rPr lang="en-US" dirty="0"/>
            <a:t>Model optimization</a:t>
          </a:r>
        </a:p>
      </dgm:t>
    </dgm:pt>
    <dgm:pt modelId="{D672BA39-71EA-4A4B-8AE0-3A58A2FF983F}" type="parTrans" cxnId="{318BB5AE-9E73-AE43-B218-925D4A84846B}">
      <dgm:prSet/>
      <dgm:spPr/>
      <dgm:t>
        <a:bodyPr/>
        <a:lstStyle/>
        <a:p>
          <a:endParaRPr lang="en-US"/>
        </a:p>
      </dgm:t>
    </dgm:pt>
    <dgm:pt modelId="{E153A0F9-C4BA-FC4C-99C6-5753380D3F54}" type="sibTrans" cxnId="{318BB5AE-9E73-AE43-B218-925D4A84846B}">
      <dgm:prSet/>
      <dgm:spPr/>
      <dgm:t>
        <a:bodyPr/>
        <a:lstStyle/>
        <a:p>
          <a:endParaRPr lang="en-US"/>
        </a:p>
      </dgm:t>
    </dgm:pt>
    <dgm:pt modelId="{5108ED61-7FB5-2E41-8CE0-E6449A0C6D27}">
      <dgm:prSet/>
      <dgm:spPr>
        <a:solidFill>
          <a:schemeClr val="accent2">
            <a:lumMod val="40000"/>
            <a:lumOff val="60000"/>
            <a:alpha val="90000"/>
          </a:schemeClr>
        </a:solidFill>
      </dgm:spPr>
      <dgm:t>
        <a:bodyPr/>
        <a:lstStyle/>
        <a:p>
          <a:r>
            <a:rPr lang="en-US" dirty="0"/>
            <a:t>Reduced feature subset</a:t>
          </a:r>
        </a:p>
      </dgm:t>
    </dgm:pt>
    <dgm:pt modelId="{E0ADEC73-9376-9E48-9EA0-AF24FBD60A2D}" type="parTrans" cxnId="{047AB417-0B51-EC46-A338-7CD0122C5409}">
      <dgm:prSet/>
      <dgm:spPr/>
      <dgm:t>
        <a:bodyPr/>
        <a:lstStyle/>
        <a:p>
          <a:endParaRPr lang="en-US"/>
        </a:p>
      </dgm:t>
    </dgm:pt>
    <dgm:pt modelId="{12265021-CEE9-F641-80ED-A8D002AAAC46}" type="sibTrans" cxnId="{047AB417-0B51-EC46-A338-7CD0122C5409}">
      <dgm:prSet/>
      <dgm:spPr/>
      <dgm:t>
        <a:bodyPr/>
        <a:lstStyle/>
        <a:p>
          <a:endParaRPr lang="en-US"/>
        </a:p>
      </dgm:t>
    </dgm:pt>
    <dgm:pt modelId="{BD88C39D-C17E-224C-A1AC-E435BB529CA1}">
      <dgm:prSet/>
      <dgm:spPr>
        <a:solidFill>
          <a:schemeClr val="accent2">
            <a:lumMod val="40000"/>
            <a:lumOff val="60000"/>
            <a:alpha val="90000"/>
          </a:schemeClr>
        </a:solidFill>
      </dgm:spPr>
      <dgm:t>
        <a:bodyPr/>
        <a:lstStyle/>
        <a:p>
          <a:r>
            <a:rPr lang="en-US" dirty="0"/>
            <a:t>Hyperparameter tuning to improve the model performance scores</a:t>
          </a:r>
        </a:p>
      </dgm:t>
    </dgm:pt>
    <dgm:pt modelId="{474BAF1C-2469-1D4E-A3AE-6031A8C9E40B}" type="parTrans" cxnId="{48C801ED-55C1-9A44-BA08-B748C7886FCB}">
      <dgm:prSet/>
      <dgm:spPr/>
      <dgm:t>
        <a:bodyPr/>
        <a:lstStyle/>
        <a:p>
          <a:endParaRPr lang="en-US"/>
        </a:p>
      </dgm:t>
    </dgm:pt>
    <dgm:pt modelId="{BDCE6282-9472-0648-910D-6234495AAFA3}" type="sibTrans" cxnId="{48C801ED-55C1-9A44-BA08-B748C7886FCB}">
      <dgm:prSet/>
      <dgm:spPr/>
      <dgm:t>
        <a:bodyPr/>
        <a:lstStyle/>
        <a:p>
          <a:endParaRPr lang="en-US"/>
        </a:p>
      </dgm:t>
    </dgm:pt>
    <dgm:pt modelId="{9BE4AC92-9CC1-0F45-AF87-B2FE94DE2A54}" type="pres">
      <dgm:prSet presAssocID="{3303AF77-42AE-804A-B845-CB58B1DCDEE8}" presName="Name0" presStyleCnt="0">
        <dgm:presLayoutVars>
          <dgm:chPref val="3"/>
          <dgm:dir/>
          <dgm:animLvl val="lvl"/>
          <dgm:resizeHandles/>
        </dgm:presLayoutVars>
      </dgm:prSet>
      <dgm:spPr/>
    </dgm:pt>
    <dgm:pt modelId="{2C10FE92-B0B9-4E42-BEBB-B04CB685D937}" type="pres">
      <dgm:prSet presAssocID="{9BF0BFB8-3D41-644D-B101-8FFAC99EA6E8}" presName="horFlow" presStyleCnt="0"/>
      <dgm:spPr/>
    </dgm:pt>
    <dgm:pt modelId="{6086355A-4695-DA47-B134-FCAE67B7787D}" type="pres">
      <dgm:prSet presAssocID="{9BF0BFB8-3D41-644D-B101-8FFAC99EA6E8}" presName="bigChev" presStyleLbl="node1" presStyleIdx="0" presStyleCnt="6"/>
      <dgm:spPr/>
    </dgm:pt>
    <dgm:pt modelId="{25F40E63-45F6-794C-85B8-8CA9A0A2ED42}" type="pres">
      <dgm:prSet presAssocID="{7E387D7C-1610-8E4B-82CC-AB977E9D9EC7}" presName="parTrans" presStyleCnt="0"/>
      <dgm:spPr/>
    </dgm:pt>
    <dgm:pt modelId="{B2A1AD61-3D6B-4F44-8EB0-059D14895160}" type="pres">
      <dgm:prSet presAssocID="{10090CA7-A2A7-9C4B-881D-D5CC5CFAF7E3}" presName="node" presStyleLbl="alignAccFollowNode1" presStyleIdx="0" presStyleCnt="12">
        <dgm:presLayoutVars>
          <dgm:bulletEnabled val="1"/>
        </dgm:presLayoutVars>
      </dgm:prSet>
      <dgm:spPr/>
    </dgm:pt>
    <dgm:pt modelId="{C667A8DE-37B8-804A-BD55-2AF327CA3B14}" type="pres">
      <dgm:prSet presAssocID="{7697C444-C224-474D-8908-E9805CE3CBFC}" presName="sibTrans" presStyleCnt="0"/>
      <dgm:spPr/>
    </dgm:pt>
    <dgm:pt modelId="{4E571D14-72D1-6247-8E28-7BD0C7AF7BDB}" type="pres">
      <dgm:prSet presAssocID="{60CEE8BE-FD7B-C146-94FC-EEC28E616515}" presName="node" presStyleLbl="alignAccFollowNode1" presStyleIdx="1" presStyleCnt="12" custScaleX="179349">
        <dgm:presLayoutVars>
          <dgm:bulletEnabled val="1"/>
        </dgm:presLayoutVars>
      </dgm:prSet>
      <dgm:spPr/>
    </dgm:pt>
    <dgm:pt modelId="{7E9E477F-9DD0-E341-922A-832A8084D05E}" type="pres">
      <dgm:prSet presAssocID="{9BF0BFB8-3D41-644D-B101-8FFAC99EA6E8}" presName="vSp" presStyleCnt="0"/>
      <dgm:spPr/>
    </dgm:pt>
    <dgm:pt modelId="{76AC5ABE-87CC-3F41-8346-BAD91710F981}" type="pres">
      <dgm:prSet presAssocID="{9D6A1E4C-D36B-A84D-99CD-1002C12E730B}" presName="horFlow" presStyleCnt="0"/>
      <dgm:spPr/>
    </dgm:pt>
    <dgm:pt modelId="{DA60F92B-BA0D-884D-998A-E60BEF2579D5}" type="pres">
      <dgm:prSet presAssocID="{9D6A1E4C-D36B-A84D-99CD-1002C12E730B}" presName="bigChev" presStyleLbl="node1" presStyleIdx="1" presStyleCnt="6"/>
      <dgm:spPr/>
    </dgm:pt>
    <dgm:pt modelId="{1FE33C6C-EEDB-8945-A87B-6094873B3F59}" type="pres">
      <dgm:prSet presAssocID="{CCCEF1C1-34D6-E341-A355-D64E4E86AA50}" presName="parTrans" presStyleCnt="0"/>
      <dgm:spPr/>
    </dgm:pt>
    <dgm:pt modelId="{427A6A09-27AE-F942-822E-E5E9AEF3A4B3}" type="pres">
      <dgm:prSet presAssocID="{C04E99A4-4F54-F94B-BD6A-07381E9BE5C7}" presName="node" presStyleLbl="alignAccFollowNode1" presStyleIdx="2" presStyleCnt="12">
        <dgm:presLayoutVars>
          <dgm:bulletEnabled val="1"/>
        </dgm:presLayoutVars>
      </dgm:prSet>
      <dgm:spPr/>
    </dgm:pt>
    <dgm:pt modelId="{CF958280-A7BF-B94F-9C45-B24CB2C7F10D}" type="pres">
      <dgm:prSet presAssocID="{7CE121BA-28F9-0D4E-9651-F3FF4D86D94E}" presName="sibTrans" presStyleCnt="0"/>
      <dgm:spPr/>
    </dgm:pt>
    <dgm:pt modelId="{87B1F75B-ABB4-6646-ADA8-84BF874AF96F}" type="pres">
      <dgm:prSet presAssocID="{576F2B68-DC14-124E-BA66-16531B7BBD59}" presName="node" presStyleLbl="alignAccFollowNode1" presStyleIdx="3" presStyleCnt="12">
        <dgm:presLayoutVars>
          <dgm:bulletEnabled val="1"/>
        </dgm:presLayoutVars>
      </dgm:prSet>
      <dgm:spPr/>
    </dgm:pt>
    <dgm:pt modelId="{308AB2B8-98B2-C047-B1E8-4CD5689654A5}" type="pres">
      <dgm:prSet presAssocID="{58A794D7-E0CF-3842-9F98-E2D4D0DE03AB}" presName="sibTrans" presStyleCnt="0"/>
      <dgm:spPr/>
    </dgm:pt>
    <dgm:pt modelId="{3D88C1EE-8291-2041-AD5B-A5258682D9B9}" type="pres">
      <dgm:prSet presAssocID="{B7C6E254-9326-8043-8CB9-235914EA5192}" presName="node" presStyleLbl="alignAccFollowNode1" presStyleIdx="4" presStyleCnt="12">
        <dgm:presLayoutVars>
          <dgm:bulletEnabled val="1"/>
        </dgm:presLayoutVars>
      </dgm:prSet>
      <dgm:spPr/>
    </dgm:pt>
    <dgm:pt modelId="{0B84A296-CAF8-3142-BCBC-3AE0048BB544}" type="pres">
      <dgm:prSet presAssocID="{9D6A1E4C-D36B-A84D-99CD-1002C12E730B}" presName="vSp" presStyleCnt="0"/>
      <dgm:spPr/>
    </dgm:pt>
    <dgm:pt modelId="{F5EFFAFE-7576-B446-B489-EEB945E8FCAF}" type="pres">
      <dgm:prSet presAssocID="{22B13B92-CD71-D24A-BEDC-3A4A2075569B}" presName="horFlow" presStyleCnt="0"/>
      <dgm:spPr/>
    </dgm:pt>
    <dgm:pt modelId="{18BDC152-2026-8C42-B3F1-30B089C0EA4A}" type="pres">
      <dgm:prSet presAssocID="{22B13B92-CD71-D24A-BEDC-3A4A2075569B}" presName="bigChev" presStyleLbl="node1" presStyleIdx="2" presStyleCnt="6"/>
      <dgm:spPr/>
    </dgm:pt>
    <dgm:pt modelId="{1751F82C-6B78-864E-B7E5-FA051A757131}" type="pres">
      <dgm:prSet presAssocID="{C2AD01EE-586A-9140-BCDC-B21FB3DC6F73}" presName="parTrans" presStyleCnt="0"/>
      <dgm:spPr/>
    </dgm:pt>
    <dgm:pt modelId="{09592809-7C24-CA4B-BE3D-871FDDC96173}" type="pres">
      <dgm:prSet presAssocID="{7FDDADFD-3EAE-EF42-8193-CFAEBE324C20}" presName="node" presStyleLbl="alignAccFollowNode1" presStyleIdx="5" presStyleCnt="12">
        <dgm:presLayoutVars>
          <dgm:bulletEnabled val="1"/>
        </dgm:presLayoutVars>
      </dgm:prSet>
      <dgm:spPr/>
    </dgm:pt>
    <dgm:pt modelId="{AE84B764-7B07-A647-89D5-F97611542368}" type="pres">
      <dgm:prSet presAssocID="{42E76559-5F24-584F-B73C-37FBC4F819C1}" presName="sibTrans" presStyleCnt="0"/>
      <dgm:spPr/>
    </dgm:pt>
    <dgm:pt modelId="{B7108AED-1E7B-C14D-BA19-D92878DE2CFA}" type="pres">
      <dgm:prSet presAssocID="{1A5C729A-29AF-4946-B830-9352906F0D08}" presName="node" presStyleLbl="alignAccFollowNode1" presStyleIdx="6" presStyleCnt="12">
        <dgm:presLayoutVars>
          <dgm:bulletEnabled val="1"/>
        </dgm:presLayoutVars>
      </dgm:prSet>
      <dgm:spPr/>
    </dgm:pt>
    <dgm:pt modelId="{35FB39DC-E970-4E41-9652-50907DFD1AA0}" type="pres">
      <dgm:prSet presAssocID="{8CABBDA5-45FE-7E49-9925-269BCF9E239A}" presName="sibTrans" presStyleCnt="0"/>
      <dgm:spPr/>
    </dgm:pt>
    <dgm:pt modelId="{1CFBF577-D0FA-7A42-BF0E-967F474DF5D9}" type="pres">
      <dgm:prSet presAssocID="{F6779E60-041B-3E41-BC69-0799891F94BA}" presName="node" presStyleLbl="alignAccFollowNode1" presStyleIdx="7" presStyleCnt="12">
        <dgm:presLayoutVars>
          <dgm:bulletEnabled val="1"/>
        </dgm:presLayoutVars>
      </dgm:prSet>
      <dgm:spPr/>
    </dgm:pt>
    <dgm:pt modelId="{54AF4450-A6BA-2446-96EE-2FAEE704FE50}" type="pres">
      <dgm:prSet presAssocID="{22B13B92-CD71-D24A-BEDC-3A4A2075569B}" presName="vSp" presStyleCnt="0"/>
      <dgm:spPr/>
    </dgm:pt>
    <dgm:pt modelId="{652D5015-2326-0142-AB5D-8FA9FC88397C}" type="pres">
      <dgm:prSet presAssocID="{828FF33F-9F02-664D-85E2-028B9DA30DF1}" presName="horFlow" presStyleCnt="0"/>
      <dgm:spPr/>
    </dgm:pt>
    <dgm:pt modelId="{02E5FF52-8228-8D46-A375-5CDBBAB55BEE}" type="pres">
      <dgm:prSet presAssocID="{828FF33F-9F02-664D-85E2-028B9DA30DF1}" presName="bigChev" presStyleLbl="node1" presStyleIdx="3" presStyleCnt="6"/>
      <dgm:spPr/>
    </dgm:pt>
    <dgm:pt modelId="{116DAD74-4731-E34A-ACF2-9A5ECCE0132F}" type="pres">
      <dgm:prSet presAssocID="{083DB3EB-1198-064E-9FC0-8037ED72F65D}" presName="parTrans" presStyleCnt="0"/>
      <dgm:spPr/>
    </dgm:pt>
    <dgm:pt modelId="{CD465186-7F31-C243-87EF-A823850CE839}" type="pres">
      <dgm:prSet presAssocID="{BA7DD241-A24A-0E45-86B7-CED8D9EB8298}" presName="node" presStyleLbl="alignAccFollowNode1" presStyleIdx="8" presStyleCnt="12">
        <dgm:presLayoutVars>
          <dgm:bulletEnabled val="1"/>
        </dgm:presLayoutVars>
      </dgm:prSet>
      <dgm:spPr/>
    </dgm:pt>
    <dgm:pt modelId="{A062C745-21DA-6F41-AA9D-0D215E89F0A6}" type="pres">
      <dgm:prSet presAssocID="{9F14D7DB-1FDA-DD4A-8C45-3DBAEF586D67}" presName="sibTrans" presStyleCnt="0"/>
      <dgm:spPr/>
    </dgm:pt>
    <dgm:pt modelId="{27558613-451A-A742-B831-A320BC992DEE}" type="pres">
      <dgm:prSet presAssocID="{6351427E-AB25-E643-9BDC-1DD29CB821C4}" presName="node" presStyleLbl="alignAccFollowNode1" presStyleIdx="9" presStyleCnt="12">
        <dgm:presLayoutVars>
          <dgm:bulletEnabled val="1"/>
        </dgm:presLayoutVars>
      </dgm:prSet>
      <dgm:spPr/>
    </dgm:pt>
    <dgm:pt modelId="{F2DABDCA-F8CF-3146-AF8D-8502751C491A}" type="pres">
      <dgm:prSet presAssocID="{828FF33F-9F02-664D-85E2-028B9DA30DF1}" presName="vSp" presStyleCnt="0"/>
      <dgm:spPr/>
    </dgm:pt>
    <dgm:pt modelId="{CF39E482-178F-224A-9D1A-388665372A9F}" type="pres">
      <dgm:prSet presAssocID="{4C7E9BBB-6219-0944-B38B-A58AD9E9F1F9}" presName="horFlow" presStyleCnt="0"/>
      <dgm:spPr/>
    </dgm:pt>
    <dgm:pt modelId="{604E6479-4732-FF48-ACDC-48D0472CF750}" type="pres">
      <dgm:prSet presAssocID="{4C7E9BBB-6219-0944-B38B-A58AD9E9F1F9}" presName="bigChev" presStyleLbl="node1" presStyleIdx="4" presStyleCnt="6"/>
      <dgm:spPr/>
    </dgm:pt>
    <dgm:pt modelId="{B50F2897-50C1-474B-AA3F-E6224E0D7DC6}" type="pres">
      <dgm:prSet presAssocID="{E0ADEC73-9376-9E48-9EA0-AF24FBD60A2D}" presName="parTrans" presStyleCnt="0"/>
      <dgm:spPr/>
    </dgm:pt>
    <dgm:pt modelId="{FCDF2CC6-4990-4B4A-94F7-43A96FFA6105}" type="pres">
      <dgm:prSet presAssocID="{5108ED61-7FB5-2E41-8CE0-E6449A0C6D27}" presName="node" presStyleLbl="alignAccFollowNode1" presStyleIdx="10" presStyleCnt="12" custLinFactNeighborX="-5593" custLinFactNeighborY="-13141">
        <dgm:presLayoutVars>
          <dgm:bulletEnabled val="1"/>
        </dgm:presLayoutVars>
      </dgm:prSet>
      <dgm:spPr/>
    </dgm:pt>
    <dgm:pt modelId="{A4B3FD89-C863-3240-B0FB-E3D9C00A326E}" type="pres">
      <dgm:prSet presAssocID="{4C7E9BBB-6219-0944-B38B-A58AD9E9F1F9}" presName="vSp" presStyleCnt="0"/>
      <dgm:spPr/>
    </dgm:pt>
    <dgm:pt modelId="{697C2F6F-C260-1440-BC2A-DAADDED86BA7}" type="pres">
      <dgm:prSet presAssocID="{52276609-EAF7-544C-BBDF-7D7F78138D13}" presName="horFlow" presStyleCnt="0"/>
      <dgm:spPr/>
    </dgm:pt>
    <dgm:pt modelId="{02DE9AEC-611A-474A-88AE-486B6F0F108C}" type="pres">
      <dgm:prSet presAssocID="{52276609-EAF7-544C-BBDF-7D7F78138D13}" presName="bigChev" presStyleLbl="node1" presStyleIdx="5" presStyleCnt="6"/>
      <dgm:spPr/>
    </dgm:pt>
    <dgm:pt modelId="{F90C3075-9683-4F41-BB28-9F4A824A73A3}" type="pres">
      <dgm:prSet presAssocID="{474BAF1C-2469-1D4E-A3AE-6031A8C9E40B}" presName="parTrans" presStyleCnt="0"/>
      <dgm:spPr/>
    </dgm:pt>
    <dgm:pt modelId="{98AC212A-0B70-ED41-BD73-AD2CDFD09248}" type="pres">
      <dgm:prSet presAssocID="{BD88C39D-C17E-224C-A1AC-E435BB529CA1}" presName="node" presStyleLbl="alignAccFollowNode1" presStyleIdx="11" presStyleCnt="12">
        <dgm:presLayoutVars>
          <dgm:bulletEnabled val="1"/>
        </dgm:presLayoutVars>
      </dgm:prSet>
      <dgm:spPr/>
    </dgm:pt>
  </dgm:ptLst>
  <dgm:cxnLst>
    <dgm:cxn modelId="{20D21502-1C6E-A447-B72B-7CC751439C14}" type="presOf" srcId="{60CEE8BE-FD7B-C146-94FC-EEC28E616515}" destId="{4E571D14-72D1-6247-8E28-7BD0C7AF7BDB}" srcOrd="0" destOrd="0" presId="urn:microsoft.com/office/officeart/2005/8/layout/lProcess3"/>
    <dgm:cxn modelId="{C84FD410-16F5-E644-8753-8501FBEE43FA}" srcId="{3303AF77-42AE-804A-B845-CB58B1DCDEE8}" destId="{9BF0BFB8-3D41-644D-B101-8FFAC99EA6E8}" srcOrd="0" destOrd="0" parTransId="{7126BD8C-2147-9C48-A507-EA125DD8BD22}" sibTransId="{15AE2217-DCAA-B04C-A191-CA404E92E3D2}"/>
    <dgm:cxn modelId="{F9595D12-B40B-BA41-A6C6-370793D50726}" srcId="{9BF0BFB8-3D41-644D-B101-8FFAC99EA6E8}" destId="{10090CA7-A2A7-9C4B-881D-D5CC5CFAF7E3}" srcOrd="0" destOrd="0" parTransId="{7E387D7C-1610-8E4B-82CC-AB977E9D9EC7}" sibTransId="{7697C444-C224-474D-8908-E9805CE3CBFC}"/>
    <dgm:cxn modelId="{584BCE14-24A1-8D43-821C-BEBC4DE55CF0}" type="presOf" srcId="{9D6A1E4C-D36B-A84D-99CD-1002C12E730B}" destId="{DA60F92B-BA0D-884D-998A-E60BEF2579D5}" srcOrd="0" destOrd="0" presId="urn:microsoft.com/office/officeart/2005/8/layout/lProcess3"/>
    <dgm:cxn modelId="{047AB417-0B51-EC46-A338-7CD0122C5409}" srcId="{4C7E9BBB-6219-0944-B38B-A58AD9E9F1F9}" destId="{5108ED61-7FB5-2E41-8CE0-E6449A0C6D27}" srcOrd="0" destOrd="0" parTransId="{E0ADEC73-9376-9E48-9EA0-AF24FBD60A2D}" sibTransId="{12265021-CEE9-F641-80ED-A8D002AAAC46}"/>
    <dgm:cxn modelId="{6A7B8418-FD7E-8D4B-867E-1B2B2C564802}" srcId="{828FF33F-9F02-664D-85E2-028B9DA30DF1}" destId="{6351427E-AB25-E643-9BDC-1DD29CB821C4}" srcOrd="1" destOrd="0" parTransId="{1CB37F72-35BC-EA47-8DD1-36D14E62F213}" sibTransId="{1DE0FA8B-788A-FF4F-8C79-165BB786338B}"/>
    <dgm:cxn modelId="{344E021D-FFEF-B647-98DF-E63F944D0BB3}" type="presOf" srcId="{4C7E9BBB-6219-0944-B38B-A58AD9E9F1F9}" destId="{604E6479-4732-FF48-ACDC-48D0472CF750}" srcOrd="0" destOrd="0" presId="urn:microsoft.com/office/officeart/2005/8/layout/lProcess3"/>
    <dgm:cxn modelId="{A632481E-B663-7744-9207-F35AC47AB3ED}" srcId="{3303AF77-42AE-804A-B845-CB58B1DCDEE8}" destId="{9D6A1E4C-D36B-A84D-99CD-1002C12E730B}" srcOrd="1" destOrd="0" parTransId="{0D123568-99DA-794C-9600-320BD8F7EFC1}" sibTransId="{9665ECF0-A73C-0D48-ACB4-747D17AFDCC5}"/>
    <dgm:cxn modelId="{19B52B22-F627-8745-A162-8C5472AB920F}" type="presOf" srcId="{22B13B92-CD71-D24A-BEDC-3A4A2075569B}" destId="{18BDC152-2026-8C42-B3F1-30B089C0EA4A}" srcOrd="0" destOrd="0" presId="urn:microsoft.com/office/officeart/2005/8/layout/lProcess3"/>
    <dgm:cxn modelId="{B682933E-77E2-664B-AD52-ECDB38ECB0B3}" type="presOf" srcId="{1A5C729A-29AF-4946-B830-9352906F0D08}" destId="{B7108AED-1E7B-C14D-BA19-D92878DE2CFA}" srcOrd="0" destOrd="0" presId="urn:microsoft.com/office/officeart/2005/8/layout/lProcess3"/>
    <dgm:cxn modelId="{7154305D-17E9-714C-918B-5F094D79CDF6}" type="presOf" srcId="{BA7DD241-A24A-0E45-86B7-CED8D9EB8298}" destId="{CD465186-7F31-C243-87EF-A823850CE839}" srcOrd="0" destOrd="0" presId="urn:microsoft.com/office/officeart/2005/8/layout/lProcess3"/>
    <dgm:cxn modelId="{F2CDD260-796A-3748-BB49-B0132C51A0F5}" srcId="{3303AF77-42AE-804A-B845-CB58B1DCDEE8}" destId="{4C7E9BBB-6219-0944-B38B-A58AD9E9F1F9}" srcOrd="4" destOrd="0" parTransId="{BE0D1160-5363-C34C-95AF-823576952B0B}" sibTransId="{25B46F5F-CBE6-C742-9F30-D8E482E8204D}"/>
    <dgm:cxn modelId="{160C3867-A342-C740-82E0-AD7CEEC0AD3B}" type="presOf" srcId="{BD88C39D-C17E-224C-A1AC-E435BB529CA1}" destId="{98AC212A-0B70-ED41-BD73-AD2CDFD09248}" srcOrd="0" destOrd="0" presId="urn:microsoft.com/office/officeart/2005/8/layout/lProcess3"/>
    <dgm:cxn modelId="{B4714668-045F-8A4A-8E45-0E70716C581A}" type="presOf" srcId="{C04E99A4-4F54-F94B-BD6A-07381E9BE5C7}" destId="{427A6A09-27AE-F942-822E-E5E9AEF3A4B3}" srcOrd="0" destOrd="0" presId="urn:microsoft.com/office/officeart/2005/8/layout/lProcess3"/>
    <dgm:cxn modelId="{7109664A-5A62-1143-8092-C430A0452716}" type="presOf" srcId="{828FF33F-9F02-664D-85E2-028B9DA30DF1}" destId="{02E5FF52-8228-8D46-A375-5CDBBAB55BEE}" srcOrd="0" destOrd="0" presId="urn:microsoft.com/office/officeart/2005/8/layout/lProcess3"/>
    <dgm:cxn modelId="{7C90754E-69D9-A245-9874-721FF16FDD55}" type="presOf" srcId="{10090CA7-A2A7-9C4B-881D-D5CC5CFAF7E3}" destId="{B2A1AD61-3D6B-4F44-8EB0-059D14895160}" srcOrd="0" destOrd="0" presId="urn:microsoft.com/office/officeart/2005/8/layout/lProcess3"/>
    <dgm:cxn modelId="{539BC26F-CF3D-3145-B889-5FA995C4FF73}" type="presOf" srcId="{B7C6E254-9326-8043-8CB9-235914EA5192}" destId="{3D88C1EE-8291-2041-AD5B-A5258682D9B9}" srcOrd="0" destOrd="0" presId="urn:microsoft.com/office/officeart/2005/8/layout/lProcess3"/>
    <dgm:cxn modelId="{29429170-C62E-F848-AA31-1E8D2321C912}" type="presOf" srcId="{9BF0BFB8-3D41-644D-B101-8FFAC99EA6E8}" destId="{6086355A-4695-DA47-B134-FCAE67B7787D}" srcOrd="0" destOrd="0" presId="urn:microsoft.com/office/officeart/2005/8/layout/lProcess3"/>
    <dgm:cxn modelId="{E9B97855-106B-9C4C-94BA-92A16601CAB5}" type="presOf" srcId="{3303AF77-42AE-804A-B845-CB58B1DCDEE8}" destId="{9BE4AC92-9CC1-0F45-AF87-B2FE94DE2A54}" srcOrd="0" destOrd="0" presId="urn:microsoft.com/office/officeart/2005/8/layout/lProcess3"/>
    <dgm:cxn modelId="{A4D7C058-4C5B-FA41-871B-4128FD882CB4}" srcId="{9BF0BFB8-3D41-644D-B101-8FFAC99EA6E8}" destId="{60CEE8BE-FD7B-C146-94FC-EEC28E616515}" srcOrd="1" destOrd="0" parTransId="{18ED448A-4657-4543-99B4-810D34BD5645}" sibTransId="{30104D7F-1597-8741-B29A-EFAD19FB4ADF}"/>
    <dgm:cxn modelId="{62B35B7B-6132-0445-B7BD-56B9E364B55E}" type="presOf" srcId="{52276609-EAF7-544C-BBDF-7D7F78138D13}" destId="{02DE9AEC-611A-474A-88AE-486B6F0F108C}" srcOrd="0" destOrd="0" presId="urn:microsoft.com/office/officeart/2005/8/layout/lProcess3"/>
    <dgm:cxn modelId="{0C4FDA7C-23E7-8B49-B454-C597C5DBAF38}" srcId="{3303AF77-42AE-804A-B845-CB58B1DCDEE8}" destId="{22B13B92-CD71-D24A-BEDC-3A4A2075569B}" srcOrd="2" destOrd="0" parTransId="{FE43DFB9-7302-204C-9AAB-4A7FFD02C565}" sibTransId="{0CB24394-6AE5-6F4A-9E01-03FFB7BE46E5}"/>
    <dgm:cxn modelId="{F6DBB780-50D3-624E-8BE8-806B2777CCAD}" srcId="{22B13B92-CD71-D24A-BEDC-3A4A2075569B}" destId="{1A5C729A-29AF-4946-B830-9352906F0D08}" srcOrd="1" destOrd="0" parTransId="{E3110A8D-9780-8A49-912E-C40626EDFC30}" sibTransId="{8CABBDA5-45FE-7E49-9925-269BCF9E239A}"/>
    <dgm:cxn modelId="{37011681-93AE-4A40-A970-0D0A81423B48}" type="presOf" srcId="{5108ED61-7FB5-2E41-8CE0-E6449A0C6D27}" destId="{FCDF2CC6-4990-4B4A-94F7-43A96FFA6105}" srcOrd="0" destOrd="0" presId="urn:microsoft.com/office/officeart/2005/8/layout/lProcess3"/>
    <dgm:cxn modelId="{FD4ADC81-B44B-FE4D-AFDE-1B501C3BB580}" srcId="{828FF33F-9F02-664D-85E2-028B9DA30DF1}" destId="{BA7DD241-A24A-0E45-86B7-CED8D9EB8298}" srcOrd="0" destOrd="0" parTransId="{083DB3EB-1198-064E-9FC0-8037ED72F65D}" sibTransId="{9F14D7DB-1FDA-DD4A-8C45-3DBAEF586D67}"/>
    <dgm:cxn modelId="{E8D41E9D-7031-7E4C-8D70-BA15439108F5}" srcId="{9D6A1E4C-D36B-A84D-99CD-1002C12E730B}" destId="{C04E99A4-4F54-F94B-BD6A-07381E9BE5C7}" srcOrd="0" destOrd="0" parTransId="{CCCEF1C1-34D6-E341-A355-D64E4E86AA50}" sibTransId="{7CE121BA-28F9-0D4E-9651-F3FF4D86D94E}"/>
    <dgm:cxn modelId="{5142D69D-37B3-CC4B-9E45-653E84FACFFD}" type="presOf" srcId="{576F2B68-DC14-124E-BA66-16531B7BBD59}" destId="{87B1F75B-ABB4-6646-ADA8-84BF874AF96F}" srcOrd="0" destOrd="0" presId="urn:microsoft.com/office/officeart/2005/8/layout/lProcess3"/>
    <dgm:cxn modelId="{4AED9AAC-260E-394E-97C5-43966E983BBC}" type="presOf" srcId="{6351427E-AB25-E643-9BDC-1DD29CB821C4}" destId="{27558613-451A-A742-B831-A320BC992DEE}" srcOrd="0" destOrd="0" presId="urn:microsoft.com/office/officeart/2005/8/layout/lProcess3"/>
    <dgm:cxn modelId="{318BB5AE-9E73-AE43-B218-925D4A84846B}" srcId="{3303AF77-42AE-804A-B845-CB58B1DCDEE8}" destId="{52276609-EAF7-544C-BBDF-7D7F78138D13}" srcOrd="5" destOrd="0" parTransId="{D672BA39-71EA-4A4B-8AE0-3A58A2FF983F}" sibTransId="{E153A0F9-C4BA-FC4C-99C6-5753380D3F54}"/>
    <dgm:cxn modelId="{4A3768B9-DD1E-D24B-9B63-46EE800B4B47}" type="presOf" srcId="{7FDDADFD-3EAE-EF42-8193-CFAEBE324C20}" destId="{09592809-7C24-CA4B-BE3D-871FDDC96173}" srcOrd="0" destOrd="0" presId="urn:microsoft.com/office/officeart/2005/8/layout/lProcess3"/>
    <dgm:cxn modelId="{FF6BBBBE-BDC2-4342-AE0E-BC59B5022550}" srcId="{9D6A1E4C-D36B-A84D-99CD-1002C12E730B}" destId="{576F2B68-DC14-124E-BA66-16531B7BBD59}" srcOrd="1" destOrd="0" parTransId="{9BFBA62B-BE29-8E42-9301-F8D4F5698E38}" sibTransId="{58A794D7-E0CF-3842-9F98-E2D4D0DE03AB}"/>
    <dgm:cxn modelId="{CE1246C8-7F7A-6445-962E-E9CED7CD6A74}" srcId="{3303AF77-42AE-804A-B845-CB58B1DCDEE8}" destId="{828FF33F-9F02-664D-85E2-028B9DA30DF1}" srcOrd="3" destOrd="0" parTransId="{41A95C87-EDC3-7E47-8FB0-EDDA70608874}" sibTransId="{256DE996-5638-874B-A555-D079039ACE88}"/>
    <dgm:cxn modelId="{9BAF6ED3-1A5A-C044-8A4E-6D31A98BF4DC}" srcId="{22B13B92-CD71-D24A-BEDC-3A4A2075569B}" destId="{7FDDADFD-3EAE-EF42-8193-CFAEBE324C20}" srcOrd="0" destOrd="0" parTransId="{C2AD01EE-586A-9140-BCDC-B21FB3DC6F73}" sibTransId="{42E76559-5F24-584F-B73C-37FBC4F819C1}"/>
    <dgm:cxn modelId="{8B6A74E3-F966-D244-8EBF-9E7D4620DFB0}" type="presOf" srcId="{F6779E60-041B-3E41-BC69-0799891F94BA}" destId="{1CFBF577-D0FA-7A42-BF0E-967F474DF5D9}" srcOrd="0" destOrd="0" presId="urn:microsoft.com/office/officeart/2005/8/layout/lProcess3"/>
    <dgm:cxn modelId="{5180DAE7-67E6-9946-B16E-D4D35DDFAF2F}" srcId="{9D6A1E4C-D36B-A84D-99CD-1002C12E730B}" destId="{B7C6E254-9326-8043-8CB9-235914EA5192}" srcOrd="2" destOrd="0" parTransId="{AFF96355-F5C5-484F-86E9-B7CD256C827B}" sibTransId="{7CFA672F-F69D-2C4A-90F7-CA2DDC20CB35}"/>
    <dgm:cxn modelId="{48C801ED-55C1-9A44-BA08-B748C7886FCB}" srcId="{52276609-EAF7-544C-BBDF-7D7F78138D13}" destId="{BD88C39D-C17E-224C-A1AC-E435BB529CA1}" srcOrd="0" destOrd="0" parTransId="{474BAF1C-2469-1D4E-A3AE-6031A8C9E40B}" sibTransId="{BDCE6282-9472-0648-910D-6234495AAFA3}"/>
    <dgm:cxn modelId="{8646D2FF-1703-EC4C-B8F5-D723CF383C8F}" srcId="{22B13B92-CD71-D24A-BEDC-3A4A2075569B}" destId="{F6779E60-041B-3E41-BC69-0799891F94BA}" srcOrd="2" destOrd="0" parTransId="{EC5EC773-78C8-6E41-B942-2F895117EB04}" sibTransId="{C142DE6F-0DC3-BF4F-B105-4FC3687EE2D6}"/>
    <dgm:cxn modelId="{7B135DD5-8630-5343-BD76-60ABD1F8B3FA}" type="presParOf" srcId="{9BE4AC92-9CC1-0F45-AF87-B2FE94DE2A54}" destId="{2C10FE92-B0B9-4E42-BEBB-B04CB685D937}" srcOrd="0" destOrd="0" presId="urn:microsoft.com/office/officeart/2005/8/layout/lProcess3"/>
    <dgm:cxn modelId="{A5D3199A-1F08-BC4D-BB5C-542802F0172F}" type="presParOf" srcId="{2C10FE92-B0B9-4E42-BEBB-B04CB685D937}" destId="{6086355A-4695-DA47-B134-FCAE67B7787D}" srcOrd="0" destOrd="0" presId="urn:microsoft.com/office/officeart/2005/8/layout/lProcess3"/>
    <dgm:cxn modelId="{BD7CF76D-9194-C141-B74F-393F431965A1}" type="presParOf" srcId="{2C10FE92-B0B9-4E42-BEBB-B04CB685D937}" destId="{25F40E63-45F6-794C-85B8-8CA9A0A2ED42}" srcOrd="1" destOrd="0" presId="urn:microsoft.com/office/officeart/2005/8/layout/lProcess3"/>
    <dgm:cxn modelId="{154BEA55-1E84-2042-B27C-44295DFC95BF}" type="presParOf" srcId="{2C10FE92-B0B9-4E42-BEBB-B04CB685D937}" destId="{B2A1AD61-3D6B-4F44-8EB0-059D14895160}" srcOrd="2" destOrd="0" presId="urn:microsoft.com/office/officeart/2005/8/layout/lProcess3"/>
    <dgm:cxn modelId="{54582DE5-1C2C-2B40-B7F9-FF8BB7595992}" type="presParOf" srcId="{2C10FE92-B0B9-4E42-BEBB-B04CB685D937}" destId="{C667A8DE-37B8-804A-BD55-2AF327CA3B14}" srcOrd="3" destOrd="0" presId="urn:microsoft.com/office/officeart/2005/8/layout/lProcess3"/>
    <dgm:cxn modelId="{A77F2BE2-566C-3242-864E-1682F772055A}" type="presParOf" srcId="{2C10FE92-B0B9-4E42-BEBB-B04CB685D937}" destId="{4E571D14-72D1-6247-8E28-7BD0C7AF7BDB}" srcOrd="4" destOrd="0" presId="urn:microsoft.com/office/officeart/2005/8/layout/lProcess3"/>
    <dgm:cxn modelId="{65041057-53A4-3A4E-8FEE-6C1FEAFE30D1}" type="presParOf" srcId="{9BE4AC92-9CC1-0F45-AF87-B2FE94DE2A54}" destId="{7E9E477F-9DD0-E341-922A-832A8084D05E}" srcOrd="1" destOrd="0" presId="urn:microsoft.com/office/officeart/2005/8/layout/lProcess3"/>
    <dgm:cxn modelId="{EF9922B7-F484-4D4A-AF65-F45C7A471468}" type="presParOf" srcId="{9BE4AC92-9CC1-0F45-AF87-B2FE94DE2A54}" destId="{76AC5ABE-87CC-3F41-8346-BAD91710F981}" srcOrd="2" destOrd="0" presId="urn:microsoft.com/office/officeart/2005/8/layout/lProcess3"/>
    <dgm:cxn modelId="{BF652D57-741F-014C-B8B2-C472FDD0C488}" type="presParOf" srcId="{76AC5ABE-87CC-3F41-8346-BAD91710F981}" destId="{DA60F92B-BA0D-884D-998A-E60BEF2579D5}" srcOrd="0" destOrd="0" presId="urn:microsoft.com/office/officeart/2005/8/layout/lProcess3"/>
    <dgm:cxn modelId="{091F2B9B-1E57-8B4C-9C68-0ACC3C131D2B}" type="presParOf" srcId="{76AC5ABE-87CC-3F41-8346-BAD91710F981}" destId="{1FE33C6C-EEDB-8945-A87B-6094873B3F59}" srcOrd="1" destOrd="0" presId="urn:microsoft.com/office/officeart/2005/8/layout/lProcess3"/>
    <dgm:cxn modelId="{83FE2BD7-94B1-CE4D-B535-BB7A4612474A}" type="presParOf" srcId="{76AC5ABE-87CC-3F41-8346-BAD91710F981}" destId="{427A6A09-27AE-F942-822E-E5E9AEF3A4B3}" srcOrd="2" destOrd="0" presId="urn:microsoft.com/office/officeart/2005/8/layout/lProcess3"/>
    <dgm:cxn modelId="{7BE6C1C4-57AA-164E-B8CF-1E74FFD27355}" type="presParOf" srcId="{76AC5ABE-87CC-3F41-8346-BAD91710F981}" destId="{CF958280-A7BF-B94F-9C45-B24CB2C7F10D}" srcOrd="3" destOrd="0" presId="urn:microsoft.com/office/officeart/2005/8/layout/lProcess3"/>
    <dgm:cxn modelId="{BF8FDE34-8190-1F41-992C-4B2A714C0A42}" type="presParOf" srcId="{76AC5ABE-87CC-3F41-8346-BAD91710F981}" destId="{87B1F75B-ABB4-6646-ADA8-84BF874AF96F}" srcOrd="4" destOrd="0" presId="urn:microsoft.com/office/officeart/2005/8/layout/lProcess3"/>
    <dgm:cxn modelId="{3E0AE362-563B-174B-B350-A632A7086E4F}" type="presParOf" srcId="{76AC5ABE-87CC-3F41-8346-BAD91710F981}" destId="{308AB2B8-98B2-C047-B1E8-4CD5689654A5}" srcOrd="5" destOrd="0" presId="urn:microsoft.com/office/officeart/2005/8/layout/lProcess3"/>
    <dgm:cxn modelId="{C129D7F6-27FF-B846-85B3-ADA23D6F471C}" type="presParOf" srcId="{76AC5ABE-87CC-3F41-8346-BAD91710F981}" destId="{3D88C1EE-8291-2041-AD5B-A5258682D9B9}" srcOrd="6" destOrd="0" presId="urn:microsoft.com/office/officeart/2005/8/layout/lProcess3"/>
    <dgm:cxn modelId="{08CE75D9-76B9-A140-BF55-7BA0CE5308F2}" type="presParOf" srcId="{9BE4AC92-9CC1-0F45-AF87-B2FE94DE2A54}" destId="{0B84A296-CAF8-3142-BCBC-3AE0048BB544}" srcOrd="3" destOrd="0" presId="urn:microsoft.com/office/officeart/2005/8/layout/lProcess3"/>
    <dgm:cxn modelId="{9EF2FCBA-FEA2-AB46-B494-A433E8E7AC6B}" type="presParOf" srcId="{9BE4AC92-9CC1-0F45-AF87-B2FE94DE2A54}" destId="{F5EFFAFE-7576-B446-B489-EEB945E8FCAF}" srcOrd="4" destOrd="0" presId="urn:microsoft.com/office/officeart/2005/8/layout/lProcess3"/>
    <dgm:cxn modelId="{D30F447C-7923-C147-8C56-D611586122FF}" type="presParOf" srcId="{F5EFFAFE-7576-B446-B489-EEB945E8FCAF}" destId="{18BDC152-2026-8C42-B3F1-30B089C0EA4A}" srcOrd="0" destOrd="0" presId="urn:microsoft.com/office/officeart/2005/8/layout/lProcess3"/>
    <dgm:cxn modelId="{889B60AA-3A8A-5F40-9A7E-16656D7C7643}" type="presParOf" srcId="{F5EFFAFE-7576-B446-B489-EEB945E8FCAF}" destId="{1751F82C-6B78-864E-B7E5-FA051A757131}" srcOrd="1" destOrd="0" presId="urn:microsoft.com/office/officeart/2005/8/layout/lProcess3"/>
    <dgm:cxn modelId="{65F2D771-8526-564E-A0DF-95FE4D4C1EC6}" type="presParOf" srcId="{F5EFFAFE-7576-B446-B489-EEB945E8FCAF}" destId="{09592809-7C24-CA4B-BE3D-871FDDC96173}" srcOrd="2" destOrd="0" presId="urn:microsoft.com/office/officeart/2005/8/layout/lProcess3"/>
    <dgm:cxn modelId="{0A98DBA6-3003-774B-8245-4F6DD50358EB}" type="presParOf" srcId="{F5EFFAFE-7576-B446-B489-EEB945E8FCAF}" destId="{AE84B764-7B07-A647-89D5-F97611542368}" srcOrd="3" destOrd="0" presId="urn:microsoft.com/office/officeart/2005/8/layout/lProcess3"/>
    <dgm:cxn modelId="{480A6E7E-FB98-8747-9F41-19BF52B78282}" type="presParOf" srcId="{F5EFFAFE-7576-B446-B489-EEB945E8FCAF}" destId="{B7108AED-1E7B-C14D-BA19-D92878DE2CFA}" srcOrd="4" destOrd="0" presId="urn:microsoft.com/office/officeart/2005/8/layout/lProcess3"/>
    <dgm:cxn modelId="{1AFB144E-CE96-4A4C-8667-EF50082B4927}" type="presParOf" srcId="{F5EFFAFE-7576-B446-B489-EEB945E8FCAF}" destId="{35FB39DC-E970-4E41-9652-50907DFD1AA0}" srcOrd="5" destOrd="0" presId="urn:microsoft.com/office/officeart/2005/8/layout/lProcess3"/>
    <dgm:cxn modelId="{8651A39A-A678-AF46-8231-62EFDBFE42DD}" type="presParOf" srcId="{F5EFFAFE-7576-B446-B489-EEB945E8FCAF}" destId="{1CFBF577-D0FA-7A42-BF0E-967F474DF5D9}" srcOrd="6" destOrd="0" presId="urn:microsoft.com/office/officeart/2005/8/layout/lProcess3"/>
    <dgm:cxn modelId="{5C8FEB75-B5E3-FE47-A799-B25C0AB3DFFA}" type="presParOf" srcId="{9BE4AC92-9CC1-0F45-AF87-B2FE94DE2A54}" destId="{54AF4450-A6BA-2446-96EE-2FAEE704FE50}" srcOrd="5" destOrd="0" presId="urn:microsoft.com/office/officeart/2005/8/layout/lProcess3"/>
    <dgm:cxn modelId="{D8536C04-BE74-8345-BAF1-C5D58BA78564}" type="presParOf" srcId="{9BE4AC92-9CC1-0F45-AF87-B2FE94DE2A54}" destId="{652D5015-2326-0142-AB5D-8FA9FC88397C}" srcOrd="6" destOrd="0" presId="urn:microsoft.com/office/officeart/2005/8/layout/lProcess3"/>
    <dgm:cxn modelId="{9E428BCB-2942-434E-972B-59FA1E2C4DA2}" type="presParOf" srcId="{652D5015-2326-0142-AB5D-8FA9FC88397C}" destId="{02E5FF52-8228-8D46-A375-5CDBBAB55BEE}" srcOrd="0" destOrd="0" presId="urn:microsoft.com/office/officeart/2005/8/layout/lProcess3"/>
    <dgm:cxn modelId="{A0FB9DF7-B745-8049-8331-1E6C2EB3BA07}" type="presParOf" srcId="{652D5015-2326-0142-AB5D-8FA9FC88397C}" destId="{116DAD74-4731-E34A-ACF2-9A5ECCE0132F}" srcOrd="1" destOrd="0" presId="urn:microsoft.com/office/officeart/2005/8/layout/lProcess3"/>
    <dgm:cxn modelId="{5BDB7BAC-CB89-FC4B-B8FC-64DE32F61FC7}" type="presParOf" srcId="{652D5015-2326-0142-AB5D-8FA9FC88397C}" destId="{CD465186-7F31-C243-87EF-A823850CE839}" srcOrd="2" destOrd="0" presId="urn:microsoft.com/office/officeart/2005/8/layout/lProcess3"/>
    <dgm:cxn modelId="{EBB31052-BAAE-E747-80C4-388572BC8AA3}" type="presParOf" srcId="{652D5015-2326-0142-AB5D-8FA9FC88397C}" destId="{A062C745-21DA-6F41-AA9D-0D215E89F0A6}" srcOrd="3" destOrd="0" presId="urn:microsoft.com/office/officeart/2005/8/layout/lProcess3"/>
    <dgm:cxn modelId="{42805FAC-61C1-B54D-BDE4-27051D9F197A}" type="presParOf" srcId="{652D5015-2326-0142-AB5D-8FA9FC88397C}" destId="{27558613-451A-A742-B831-A320BC992DEE}" srcOrd="4" destOrd="0" presId="urn:microsoft.com/office/officeart/2005/8/layout/lProcess3"/>
    <dgm:cxn modelId="{75765AB7-79E7-3741-958A-F508722DA965}" type="presParOf" srcId="{9BE4AC92-9CC1-0F45-AF87-B2FE94DE2A54}" destId="{F2DABDCA-F8CF-3146-AF8D-8502751C491A}" srcOrd="7" destOrd="0" presId="urn:microsoft.com/office/officeart/2005/8/layout/lProcess3"/>
    <dgm:cxn modelId="{131A54BA-695D-B84A-AB54-AB757690B8F8}" type="presParOf" srcId="{9BE4AC92-9CC1-0F45-AF87-B2FE94DE2A54}" destId="{CF39E482-178F-224A-9D1A-388665372A9F}" srcOrd="8" destOrd="0" presId="urn:microsoft.com/office/officeart/2005/8/layout/lProcess3"/>
    <dgm:cxn modelId="{92A7E84E-C528-684F-A5C2-8F12BEB6ACC2}" type="presParOf" srcId="{CF39E482-178F-224A-9D1A-388665372A9F}" destId="{604E6479-4732-FF48-ACDC-48D0472CF750}" srcOrd="0" destOrd="0" presId="urn:microsoft.com/office/officeart/2005/8/layout/lProcess3"/>
    <dgm:cxn modelId="{F138A9FF-81B0-374E-AD13-4105CED8271D}" type="presParOf" srcId="{CF39E482-178F-224A-9D1A-388665372A9F}" destId="{B50F2897-50C1-474B-AA3F-E6224E0D7DC6}" srcOrd="1" destOrd="0" presId="urn:microsoft.com/office/officeart/2005/8/layout/lProcess3"/>
    <dgm:cxn modelId="{626C681B-2CB0-AE46-B16A-D20D122B0B13}" type="presParOf" srcId="{CF39E482-178F-224A-9D1A-388665372A9F}" destId="{FCDF2CC6-4990-4B4A-94F7-43A96FFA6105}" srcOrd="2" destOrd="0" presId="urn:microsoft.com/office/officeart/2005/8/layout/lProcess3"/>
    <dgm:cxn modelId="{D5B0B434-D5B5-D64C-9792-E294388AB26A}" type="presParOf" srcId="{9BE4AC92-9CC1-0F45-AF87-B2FE94DE2A54}" destId="{A4B3FD89-C863-3240-B0FB-E3D9C00A326E}" srcOrd="9" destOrd="0" presId="urn:microsoft.com/office/officeart/2005/8/layout/lProcess3"/>
    <dgm:cxn modelId="{0941BD43-203E-8B4D-A71E-B2997030A718}" type="presParOf" srcId="{9BE4AC92-9CC1-0F45-AF87-B2FE94DE2A54}" destId="{697C2F6F-C260-1440-BC2A-DAADDED86BA7}" srcOrd="10" destOrd="0" presId="urn:microsoft.com/office/officeart/2005/8/layout/lProcess3"/>
    <dgm:cxn modelId="{477AD229-0A4C-6F47-9CC4-0037BBB2EBAC}" type="presParOf" srcId="{697C2F6F-C260-1440-BC2A-DAADDED86BA7}" destId="{02DE9AEC-611A-474A-88AE-486B6F0F108C}" srcOrd="0" destOrd="0" presId="urn:microsoft.com/office/officeart/2005/8/layout/lProcess3"/>
    <dgm:cxn modelId="{389ACAAC-9E5C-F546-907F-4A748FFC5119}" type="presParOf" srcId="{697C2F6F-C260-1440-BC2A-DAADDED86BA7}" destId="{F90C3075-9683-4F41-BB28-9F4A824A73A3}" srcOrd="1" destOrd="0" presId="urn:microsoft.com/office/officeart/2005/8/layout/lProcess3"/>
    <dgm:cxn modelId="{D9BE2552-6170-244D-AFF7-7A6963961B37}" type="presParOf" srcId="{697C2F6F-C260-1440-BC2A-DAADDED86BA7}" destId="{98AC212A-0B70-ED41-BD73-AD2CDFD09248}"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6355A-4695-DA47-B134-FCAE67B7787D}">
      <dsp:nvSpPr>
        <dsp:cNvPr id="0" name=""/>
        <dsp:cNvSpPr/>
      </dsp:nvSpPr>
      <dsp:spPr>
        <a:xfrm>
          <a:off x="2463554" y="3012"/>
          <a:ext cx="1786830" cy="714732"/>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Data Collection </a:t>
          </a:r>
        </a:p>
      </dsp:txBody>
      <dsp:txXfrm>
        <a:off x="2820920" y="3012"/>
        <a:ext cx="1072098" cy="714732"/>
      </dsp:txXfrm>
    </dsp:sp>
    <dsp:sp modelId="{B2A1AD61-3D6B-4F44-8EB0-059D14895160}">
      <dsp:nvSpPr>
        <dsp:cNvPr id="0" name=""/>
        <dsp:cNvSpPr/>
      </dsp:nvSpPr>
      <dsp:spPr>
        <a:xfrm>
          <a:off x="4018097" y="63764"/>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alibri" panose="020F0502020204030204" pitchFamily="34" charset="0"/>
              <a:cs typeface="Calibri" panose="020F0502020204030204" pitchFamily="34" charset="0"/>
            </a:rPr>
            <a:t>Data has been collected from Kaggle</a:t>
          </a:r>
        </a:p>
      </dsp:txBody>
      <dsp:txXfrm>
        <a:off x="4314711" y="63764"/>
        <a:ext cx="889842" cy="593227"/>
      </dsp:txXfrm>
    </dsp:sp>
    <dsp:sp modelId="{4E571D14-72D1-6247-8E28-7BD0C7AF7BDB}">
      <dsp:nvSpPr>
        <dsp:cNvPr id="0" name=""/>
        <dsp:cNvSpPr/>
      </dsp:nvSpPr>
      <dsp:spPr>
        <a:xfrm>
          <a:off x="5293536" y="63764"/>
          <a:ext cx="26598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alibri" panose="020F0502020204030204" pitchFamily="34" charset="0"/>
              <a:cs typeface="Calibri" panose="020F0502020204030204" pitchFamily="34" charset="0"/>
            </a:rPr>
            <a:t>https://</a:t>
          </a:r>
          <a:r>
            <a:rPr lang="en-US" sz="1200" kern="1200" dirty="0" err="1">
              <a:latin typeface="Calibri" panose="020F0502020204030204" pitchFamily="34" charset="0"/>
              <a:cs typeface="Calibri" panose="020F0502020204030204" pitchFamily="34" charset="0"/>
            </a:rPr>
            <a:t>www.kaggle.com</a:t>
          </a:r>
          <a:r>
            <a:rPr lang="en-US" sz="1200" kern="1200" dirty="0">
              <a:latin typeface="Calibri" panose="020F0502020204030204" pitchFamily="34" charset="0"/>
              <a:cs typeface="Calibri" panose="020F0502020204030204" pitchFamily="34" charset="0"/>
            </a:rPr>
            <a:t>/code/crucifer/</a:t>
          </a:r>
          <a:r>
            <a:rPr lang="en-US" sz="1200" kern="1200" dirty="0" err="1">
              <a:latin typeface="Calibri" panose="020F0502020204030204" pitchFamily="34" charset="0"/>
              <a:cs typeface="Calibri" panose="020F0502020204030204" pitchFamily="34" charset="0"/>
            </a:rPr>
            <a:t>houseloan</a:t>
          </a:r>
          <a:r>
            <a:rPr lang="en-US" sz="1200" kern="1200" dirty="0">
              <a:latin typeface="Calibri" panose="020F0502020204030204" pitchFamily="34" charset="0"/>
              <a:cs typeface="Calibri" panose="020F0502020204030204" pitchFamily="34" charset="0"/>
            </a:rPr>
            <a:t>-data-analysis/data</a:t>
          </a:r>
        </a:p>
      </dsp:txBody>
      <dsp:txXfrm>
        <a:off x="5590150" y="63764"/>
        <a:ext cx="2066642" cy="593227"/>
      </dsp:txXfrm>
    </dsp:sp>
    <dsp:sp modelId="{DA60F92B-BA0D-884D-998A-E60BEF2579D5}">
      <dsp:nvSpPr>
        <dsp:cNvPr id="0" name=""/>
        <dsp:cNvSpPr/>
      </dsp:nvSpPr>
      <dsp:spPr>
        <a:xfrm>
          <a:off x="2463554" y="817806"/>
          <a:ext cx="1786830" cy="714732"/>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Exploratory Data Analysis</a:t>
          </a:r>
        </a:p>
      </dsp:txBody>
      <dsp:txXfrm>
        <a:off x="2820920" y="817806"/>
        <a:ext cx="1072098" cy="714732"/>
      </dsp:txXfrm>
    </dsp:sp>
    <dsp:sp modelId="{427A6A09-27AE-F942-822E-E5E9AEF3A4B3}">
      <dsp:nvSpPr>
        <dsp:cNvPr id="0" name=""/>
        <dsp:cNvSpPr/>
      </dsp:nvSpPr>
      <dsp:spPr>
        <a:xfrm>
          <a:off x="4018097" y="878559"/>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Data Description</a:t>
          </a:r>
        </a:p>
      </dsp:txBody>
      <dsp:txXfrm>
        <a:off x="4314711" y="878559"/>
        <a:ext cx="889842" cy="593227"/>
      </dsp:txXfrm>
    </dsp:sp>
    <dsp:sp modelId="{87B1F75B-ABB4-6646-ADA8-84BF874AF96F}">
      <dsp:nvSpPr>
        <dsp:cNvPr id="0" name=""/>
        <dsp:cNvSpPr/>
      </dsp:nvSpPr>
      <dsp:spPr>
        <a:xfrm>
          <a:off x="5293536" y="878559"/>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Univariate Analysis</a:t>
          </a:r>
        </a:p>
      </dsp:txBody>
      <dsp:txXfrm>
        <a:off x="5590150" y="878559"/>
        <a:ext cx="889842" cy="593227"/>
      </dsp:txXfrm>
    </dsp:sp>
    <dsp:sp modelId="{3D88C1EE-8291-2041-AD5B-A5258682D9B9}">
      <dsp:nvSpPr>
        <dsp:cNvPr id="0" name=""/>
        <dsp:cNvSpPr/>
      </dsp:nvSpPr>
      <dsp:spPr>
        <a:xfrm>
          <a:off x="6568976" y="878559"/>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Bivariate Analysis</a:t>
          </a:r>
        </a:p>
      </dsp:txBody>
      <dsp:txXfrm>
        <a:off x="6865590" y="878559"/>
        <a:ext cx="889842" cy="593227"/>
      </dsp:txXfrm>
    </dsp:sp>
    <dsp:sp modelId="{18BDC152-2026-8C42-B3F1-30B089C0EA4A}">
      <dsp:nvSpPr>
        <dsp:cNvPr id="0" name=""/>
        <dsp:cNvSpPr/>
      </dsp:nvSpPr>
      <dsp:spPr>
        <a:xfrm>
          <a:off x="2463554" y="1632601"/>
          <a:ext cx="1786830" cy="714732"/>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Data Preprocessing</a:t>
          </a:r>
        </a:p>
      </dsp:txBody>
      <dsp:txXfrm>
        <a:off x="2820920" y="1632601"/>
        <a:ext cx="1072098" cy="714732"/>
      </dsp:txXfrm>
    </dsp:sp>
    <dsp:sp modelId="{09592809-7C24-CA4B-BE3D-871FDDC96173}">
      <dsp:nvSpPr>
        <dsp:cNvPr id="0" name=""/>
        <dsp:cNvSpPr/>
      </dsp:nvSpPr>
      <dsp:spPr>
        <a:xfrm>
          <a:off x="4018097" y="1693353"/>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Imputing missing values</a:t>
          </a:r>
        </a:p>
      </dsp:txBody>
      <dsp:txXfrm>
        <a:off x="4314711" y="1693353"/>
        <a:ext cx="889842" cy="593227"/>
      </dsp:txXfrm>
    </dsp:sp>
    <dsp:sp modelId="{B7108AED-1E7B-C14D-BA19-D92878DE2CFA}">
      <dsp:nvSpPr>
        <dsp:cNvPr id="0" name=""/>
        <dsp:cNvSpPr/>
      </dsp:nvSpPr>
      <dsp:spPr>
        <a:xfrm>
          <a:off x="5293536" y="1693353"/>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Scaling using </a:t>
          </a:r>
          <a:r>
            <a:rPr lang="en-US" sz="800" kern="1200" dirty="0" err="1"/>
            <a:t>minmaxscaler</a:t>
          </a:r>
          <a:endParaRPr lang="en-US" sz="800" kern="1200" dirty="0"/>
        </a:p>
      </dsp:txBody>
      <dsp:txXfrm>
        <a:off x="5590150" y="1693353"/>
        <a:ext cx="889842" cy="593227"/>
      </dsp:txXfrm>
    </dsp:sp>
    <dsp:sp modelId="{1CFBF577-D0FA-7A42-BF0E-967F474DF5D9}">
      <dsp:nvSpPr>
        <dsp:cNvPr id="0" name=""/>
        <dsp:cNvSpPr/>
      </dsp:nvSpPr>
      <dsp:spPr>
        <a:xfrm>
          <a:off x="6568976" y="1693353"/>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Train/ Test split</a:t>
          </a:r>
        </a:p>
      </dsp:txBody>
      <dsp:txXfrm>
        <a:off x="6865590" y="1693353"/>
        <a:ext cx="889842" cy="593227"/>
      </dsp:txXfrm>
    </dsp:sp>
    <dsp:sp modelId="{02E5FF52-8228-8D46-A375-5CDBBAB55BEE}">
      <dsp:nvSpPr>
        <dsp:cNvPr id="0" name=""/>
        <dsp:cNvSpPr/>
      </dsp:nvSpPr>
      <dsp:spPr>
        <a:xfrm>
          <a:off x="2463554" y="2447396"/>
          <a:ext cx="1786830" cy="714732"/>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Building</a:t>
          </a:r>
        </a:p>
      </dsp:txBody>
      <dsp:txXfrm>
        <a:off x="2820920" y="2447396"/>
        <a:ext cx="1072098" cy="714732"/>
      </dsp:txXfrm>
    </dsp:sp>
    <dsp:sp modelId="{CD465186-7F31-C243-87EF-A823850CE839}">
      <dsp:nvSpPr>
        <dsp:cNvPr id="0" name=""/>
        <dsp:cNvSpPr/>
      </dsp:nvSpPr>
      <dsp:spPr>
        <a:xfrm>
          <a:off x="4018097" y="2508148"/>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Tested few models</a:t>
          </a:r>
        </a:p>
      </dsp:txBody>
      <dsp:txXfrm>
        <a:off x="4314711" y="2508148"/>
        <a:ext cx="889842" cy="593227"/>
      </dsp:txXfrm>
    </dsp:sp>
    <dsp:sp modelId="{27558613-451A-A742-B831-A320BC992DEE}">
      <dsp:nvSpPr>
        <dsp:cNvPr id="0" name=""/>
        <dsp:cNvSpPr/>
      </dsp:nvSpPr>
      <dsp:spPr>
        <a:xfrm>
          <a:off x="5293536" y="2508148"/>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Best model is selected</a:t>
          </a:r>
        </a:p>
      </dsp:txBody>
      <dsp:txXfrm>
        <a:off x="5590150" y="2508148"/>
        <a:ext cx="889842" cy="593227"/>
      </dsp:txXfrm>
    </dsp:sp>
    <dsp:sp modelId="{604E6479-4732-FF48-ACDC-48D0472CF750}">
      <dsp:nvSpPr>
        <dsp:cNvPr id="0" name=""/>
        <dsp:cNvSpPr/>
      </dsp:nvSpPr>
      <dsp:spPr>
        <a:xfrm>
          <a:off x="2463554" y="3262190"/>
          <a:ext cx="1786830" cy="714732"/>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Feature Selection</a:t>
          </a:r>
        </a:p>
      </dsp:txBody>
      <dsp:txXfrm>
        <a:off x="2820920" y="3262190"/>
        <a:ext cx="1072098" cy="714732"/>
      </dsp:txXfrm>
    </dsp:sp>
    <dsp:sp modelId="{FCDF2CC6-4990-4B4A-94F7-43A96FFA6105}">
      <dsp:nvSpPr>
        <dsp:cNvPr id="0" name=""/>
        <dsp:cNvSpPr/>
      </dsp:nvSpPr>
      <dsp:spPr>
        <a:xfrm>
          <a:off x="4005105" y="3244987"/>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Reduced feature subset</a:t>
          </a:r>
        </a:p>
      </dsp:txBody>
      <dsp:txXfrm>
        <a:off x="4301719" y="3244987"/>
        <a:ext cx="889842" cy="593227"/>
      </dsp:txXfrm>
    </dsp:sp>
    <dsp:sp modelId="{02DE9AEC-611A-474A-88AE-486B6F0F108C}">
      <dsp:nvSpPr>
        <dsp:cNvPr id="0" name=""/>
        <dsp:cNvSpPr/>
      </dsp:nvSpPr>
      <dsp:spPr>
        <a:xfrm>
          <a:off x="2463554" y="4076985"/>
          <a:ext cx="1786830" cy="714732"/>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optimization</a:t>
          </a:r>
        </a:p>
      </dsp:txBody>
      <dsp:txXfrm>
        <a:off x="2820920" y="4076985"/>
        <a:ext cx="1072098" cy="714732"/>
      </dsp:txXfrm>
    </dsp:sp>
    <dsp:sp modelId="{98AC212A-0B70-ED41-BD73-AD2CDFD09248}">
      <dsp:nvSpPr>
        <dsp:cNvPr id="0" name=""/>
        <dsp:cNvSpPr/>
      </dsp:nvSpPr>
      <dsp:spPr>
        <a:xfrm>
          <a:off x="4018097" y="4137737"/>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Hyperparameter tuning to improve the model performance scores</a:t>
          </a:r>
        </a:p>
      </dsp:txBody>
      <dsp:txXfrm>
        <a:off x="4314711" y="4137737"/>
        <a:ext cx="889842" cy="59322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605308" y="2084129"/>
            <a:ext cx="11307649" cy="2800767"/>
          </a:xfrm>
          <a:prstGeom prst="rect">
            <a:avLst/>
          </a:prstGeom>
          <a:solidFill>
            <a:srgbClr val="3B3B3B"/>
          </a:solidFill>
        </p:spPr>
        <p:txBody>
          <a:bodyPr wrap="square" rtlCol="0">
            <a:spAutoFit/>
          </a:bodyPr>
          <a:lstStyle/>
          <a:p>
            <a:r>
              <a:rPr lang="en-US" sz="4000" dirty="0">
                <a:solidFill>
                  <a:schemeClr val="accent2"/>
                </a:solidFill>
                <a:latin typeface="Times New Roman" panose="02020603050405020304" pitchFamily="18" charset="0"/>
                <a:cs typeface="Times New Roman" panose="02020603050405020304" pitchFamily="18" charset="0"/>
              </a:rPr>
              <a:t>Healthcare - Persistency of A Drug</a:t>
            </a:r>
          </a:p>
          <a:p>
            <a:r>
              <a:rPr lang="en-US" sz="4000" dirty="0">
                <a:solidFill>
                  <a:schemeClr val="accent2"/>
                </a:solidFill>
                <a:latin typeface="Times New Roman" panose="02020603050405020304" pitchFamily="18" charset="0"/>
                <a:cs typeface="Times New Roman" panose="02020603050405020304" pitchFamily="18" charset="0"/>
              </a:rPr>
              <a:t>Data Science Project</a:t>
            </a:r>
          </a:p>
          <a:p>
            <a:r>
              <a:rPr lang="en-US" sz="4000" dirty="0">
                <a:solidFill>
                  <a:schemeClr val="accent2"/>
                </a:solidFill>
                <a:latin typeface="Times New Roman" panose="02020603050405020304" pitchFamily="18" charset="0"/>
                <a:cs typeface="Times New Roman" panose="02020603050405020304" pitchFamily="18" charset="0"/>
              </a:rPr>
              <a:t>Batch code: LISUM20</a:t>
            </a:r>
            <a:endParaRPr lang="en-US" dirty="0">
              <a:solidFill>
                <a:schemeClr val="accent2"/>
              </a:solidFill>
            </a:endParaRPr>
          </a:p>
          <a:p>
            <a:r>
              <a:rPr lang="en-US" sz="2800" dirty="0">
                <a:solidFill>
                  <a:schemeClr val="accent2"/>
                </a:solidFill>
                <a:latin typeface="Times New Roman" panose="02020603050405020304" pitchFamily="18" charset="0"/>
                <a:cs typeface="Times New Roman" panose="02020603050405020304" pitchFamily="18" charset="0"/>
              </a:rPr>
              <a:t> </a:t>
            </a:r>
          </a:p>
          <a:p>
            <a:r>
              <a:rPr lang="en-US" sz="2800" b="1" dirty="0">
                <a:solidFill>
                  <a:schemeClr val="bg1"/>
                </a:solidFill>
                <a:latin typeface="Times New Roman" panose="02020603050405020304" pitchFamily="18" charset="0"/>
                <a:cs typeface="Times New Roman" panose="02020603050405020304" pitchFamily="18" charset="0"/>
              </a:rPr>
              <a:t>30</a:t>
            </a:r>
            <a:r>
              <a:rPr lang="en-US" sz="2800" b="1" baseline="30000" dirty="0">
                <a:solidFill>
                  <a:schemeClr val="bg1"/>
                </a:solidFill>
                <a:latin typeface="Times New Roman" panose="02020603050405020304" pitchFamily="18" charset="0"/>
                <a:cs typeface="Times New Roman" panose="02020603050405020304" pitchFamily="18" charset="0"/>
              </a:rPr>
              <a:t>th</a:t>
            </a:r>
            <a:r>
              <a:rPr lang="en-US" sz="2800" b="1" dirty="0">
                <a:solidFill>
                  <a:schemeClr val="bg1"/>
                </a:solidFill>
                <a:latin typeface="Times New Roman" panose="02020603050405020304" pitchFamily="18" charset="0"/>
                <a:cs typeface="Times New Roman" panose="02020603050405020304" pitchFamily="18" charset="0"/>
              </a:rPr>
              <a:t> June 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120413852"/>
              </p:ext>
            </p:extLst>
          </p:nvPr>
        </p:nvGraphicFramePr>
        <p:xfrm>
          <a:off x="1006454" y="1690688"/>
          <a:ext cx="5688918" cy="4071874"/>
        </p:xfrm>
        <a:graphic>
          <a:graphicData uri="http://schemas.openxmlformats.org/drawingml/2006/table">
            <a:tbl>
              <a:tblPr firstRow="1" bandRow="1">
                <a:tableStyleId>{5C22544A-7EE6-4342-B048-85BDC9FD1C3A}</a:tableStyleId>
              </a:tblPr>
              <a:tblGrid>
                <a:gridCol w="2749007">
                  <a:extLst>
                    <a:ext uri="{9D8B030D-6E8A-4147-A177-3AD203B41FA5}">
                      <a16:colId xmlns:a16="http://schemas.microsoft.com/office/drawing/2014/main" val="3579707986"/>
                    </a:ext>
                  </a:extLst>
                </a:gridCol>
                <a:gridCol w="2939911">
                  <a:extLst>
                    <a:ext uri="{9D8B030D-6E8A-4147-A177-3AD203B41FA5}">
                      <a16:colId xmlns:a16="http://schemas.microsoft.com/office/drawing/2014/main" val="3621798990"/>
                    </a:ext>
                  </a:extLst>
                </a:gridCol>
              </a:tblGrid>
              <a:tr h="4071874">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643191452"/>
                  </a:ext>
                </a:extLst>
              </a:tr>
            </a:tbl>
          </a:graphicData>
        </a:graphic>
      </p:graphicFrame>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Histogram of </a:t>
            </a:r>
            <a:r>
              <a:rPr lang="en-US" dirty="0" err="1">
                <a:solidFill>
                  <a:srgbClr val="FF6600"/>
                </a:solidFill>
                <a:latin typeface="Times New Roman" panose="02020603050405020304" pitchFamily="18" charset="0"/>
                <a:cs typeface="Times New Roman" panose="02020603050405020304" pitchFamily="18" charset="0"/>
              </a:rPr>
              <a:t>Dexa</a:t>
            </a:r>
            <a:r>
              <a:rPr lang="en-US" dirty="0">
                <a:solidFill>
                  <a:srgbClr val="FF6600"/>
                </a:solidFill>
                <a:latin typeface="Times New Roman" panose="02020603050405020304" pitchFamily="18" charset="0"/>
                <a:cs typeface="Times New Roman" panose="02020603050405020304" pitchFamily="18" charset="0"/>
              </a:rPr>
              <a:t> Frequency During Rx</a:t>
            </a:r>
          </a:p>
        </p:txBody>
      </p:sp>
      <p:pic>
        <p:nvPicPr>
          <p:cNvPr id="9" name="Content Placeholder 8">
            <a:extLst>
              <a:ext uri="{FF2B5EF4-FFF2-40B4-BE49-F238E27FC236}">
                <a16:creationId xmlns:a16="http://schemas.microsoft.com/office/drawing/2014/main" id="{EF4DE9FD-1673-4127-DACB-B66D35E12847}"/>
              </a:ext>
            </a:extLst>
          </p:cNvPr>
          <p:cNvPicPr>
            <a:picLocks noGrp="1" noChangeAspect="1"/>
          </p:cNvPicPr>
          <p:nvPr>
            <p:ph idx="1"/>
          </p:nvPr>
        </p:nvPicPr>
        <p:blipFill>
          <a:blip r:embed="rId2"/>
          <a:stretch>
            <a:fillRect/>
          </a:stretch>
        </p:blipFill>
        <p:spPr>
          <a:xfrm>
            <a:off x="384069" y="1552296"/>
            <a:ext cx="5620039" cy="4210266"/>
          </a:xfrm>
        </p:spPr>
      </p:pic>
      <p:sp>
        <p:nvSpPr>
          <p:cNvPr id="10" name="TextBox 9">
            <a:extLst>
              <a:ext uri="{FF2B5EF4-FFF2-40B4-BE49-F238E27FC236}">
                <a16:creationId xmlns:a16="http://schemas.microsoft.com/office/drawing/2014/main" id="{EA733BD2-BFA5-DDE8-CB1F-66219A169197}"/>
              </a:ext>
            </a:extLst>
          </p:cNvPr>
          <p:cNvSpPr txBox="1"/>
          <p:nvPr/>
        </p:nvSpPr>
        <p:spPr>
          <a:xfrm>
            <a:off x="6271925" y="1690688"/>
            <a:ext cx="5081875" cy="4223400"/>
          </a:xfrm>
          <a:prstGeom prst="rect">
            <a:avLst/>
          </a:prstGeom>
          <a:noFill/>
        </p:spPr>
        <p:txBody>
          <a:bodyPr wrap="square" rtlCol="0">
            <a:spAutoFit/>
          </a:bodyPr>
          <a:lstStyle/>
          <a:p>
            <a:pPr marL="0" marR="0">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From the plot, it indicates that the data has a concentration of values on the left side (lower values) and a few extremely high values that pull the mean towards the right. The tail of the distribution extends towards the higher values, indicating the presence of outliers or extreme values in the dataset.</a:t>
            </a:r>
          </a:p>
          <a:p>
            <a:pPr marL="0" marR="0">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26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Box plot of Count of Risks</a:t>
            </a:r>
          </a:p>
        </p:txBody>
      </p:sp>
      <p:pic>
        <p:nvPicPr>
          <p:cNvPr id="8" name="Content Placeholder 7">
            <a:extLst>
              <a:ext uri="{FF2B5EF4-FFF2-40B4-BE49-F238E27FC236}">
                <a16:creationId xmlns:a16="http://schemas.microsoft.com/office/drawing/2014/main" id="{3B671C12-BAF8-C995-8073-0734E1CFCAD3}"/>
              </a:ext>
            </a:extLst>
          </p:cNvPr>
          <p:cNvPicPr>
            <a:picLocks noGrp="1" noChangeAspect="1"/>
          </p:cNvPicPr>
          <p:nvPr>
            <p:ph idx="1"/>
          </p:nvPr>
        </p:nvPicPr>
        <p:blipFill>
          <a:blip r:embed="rId2"/>
          <a:stretch>
            <a:fillRect/>
          </a:stretch>
        </p:blipFill>
        <p:spPr>
          <a:xfrm>
            <a:off x="630041" y="1690688"/>
            <a:ext cx="5296172" cy="4064209"/>
          </a:xfrm>
        </p:spPr>
      </p:pic>
      <p:sp>
        <p:nvSpPr>
          <p:cNvPr id="9" name="TextBox 8">
            <a:extLst>
              <a:ext uri="{FF2B5EF4-FFF2-40B4-BE49-F238E27FC236}">
                <a16:creationId xmlns:a16="http://schemas.microsoft.com/office/drawing/2014/main" id="{83F81ACF-CDB4-C7EA-17E0-E1E842773852}"/>
              </a:ext>
            </a:extLst>
          </p:cNvPr>
          <p:cNvSpPr txBox="1"/>
          <p:nvPr/>
        </p:nvSpPr>
        <p:spPr>
          <a:xfrm>
            <a:off x="6684077" y="1922299"/>
            <a:ext cx="4669723" cy="184665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After dropping the outliers in the </a:t>
            </a:r>
            <a:r>
              <a:rPr lang="en-US" sz="2400" dirty="0" err="1">
                <a:latin typeface="Times New Roman" panose="02020603050405020304" pitchFamily="18" charset="0"/>
                <a:cs typeface="Times New Roman" panose="02020603050405020304" pitchFamily="18" charset="0"/>
              </a:rPr>
              <a:t>Count_Of_Risks</a:t>
            </a:r>
            <a:r>
              <a:rPr lang="en-US" sz="2400" dirty="0">
                <a:latin typeface="Times New Roman" panose="02020603050405020304" pitchFamily="18" charset="0"/>
                <a:cs typeface="Times New Roman" panose="02020603050405020304" pitchFamily="18" charset="0"/>
              </a:rPr>
              <a:t> column, it is discovered that there were 8 outliers of values 6 and 7.</a:t>
            </a:r>
          </a:p>
          <a:p>
            <a:endParaRPr lang="en-US" dirty="0"/>
          </a:p>
        </p:txBody>
      </p:sp>
    </p:spTree>
    <p:extLst>
      <p:ext uri="{BB962C8B-B14F-4D97-AF65-F5344CB8AC3E}">
        <p14:creationId xmlns:p14="http://schemas.microsoft.com/office/powerpoint/2010/main" val="2790850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Count of Risks Frequency</a:t>
            </a:r>
          </a:p>
        </p:txBody>
      </p:sp>
      <p:pic>
        <p:nvPicPr>
          <p:cNvPr id="8" name="Content Placeholder 7">
            <a:extLst>
              <a:ext uri="{FF2B5EF4-FFF2-40B4-BE49-F238E27FC236}">
                <a16:creationId xmlns:a16="http://schemas.microsoft.com/office/drawing/2014/main" id="{039EFD3A-B5E2-703F-A814-71CAE784E692}"/>
              </a:ext>
            </a:extLst>
          </p:cNvPr>
          <p:cNvPicPr>
            <a:picLocks noGrp="1" noChangeAspect="1"/>
          </p:cNvPicPr>
          <p:nvPr>
            <p:ph idx="1"/>
          </p:nvPr>
        </p:nvPicPr>
        <p:blipFill>
          <a:blip r:embed="rId2"/>
          <a:stretch>
            <a:fillRect/>
          </a:stretch>
        </p:blipFill>
        <p:spPr>
          <a:xfrm>
            <a:off x="218522" y="1690688"/>
            <a:ext cx="5658141" cy="4178515"/>
          </a:xfrm>
        </p:spPr>
      </p:pic>
      <p:sp>
        <p:nvSpPr>
          <p:cNvPr id="9" name="TextBox 8">
            <a:extLst>
              <a:ext uri="{FF2B5EF4-FFF2-40B4-BE49-F238E27FC236}">
                <a16:creationId xmlns:a16="http://schemas.microsoft.com/office/drawing/2014/main" id="{54360866-1A7A-7B3A-3953-4B44BD178F4C}"/>
              </a:ext>
            </a:extLst>
          </p:cNvPr>
          <p:cNvSpPr txBox="1"/>
          <p:nvPr/>
        </p:nvSpPr>
        <p:spPr>
          <a:xfrm>
            <a:off x="6791689" y="1690688"/>
            <a:ext cx="4562111" cy="3046988"/>
          </a:xfrm>
          <a:prstGeom prst="rect">
            <a:avLst/>
          </a:prstGeom>
          <a:noFill/>
        </p:spPr>
        <p:txBody>
          <a:bodyPr wrap="square" rtlCol="0">
            <a:spAutoFit/>
          </a:bodyPr>
          <a:lstStyle/>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It indicates that the distribution has a longer tail on the right side and may have some outliers or extreme values on the higher end. However, the skewness is not significantly large, indicating a relatively mild departure from symmetry.</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310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Persistency Percentage Distribution</a:t>
            </a:r>
          </a:p>
        </p:txBody>
      </p:sp>
      <p:pic>
        <p:nvPicPr>
          <p:cNvPr id="6" name="Content Placeholder 5">
            <a:extLst>
              <a:ext uri="{FF2B5EF4-FFF2-40B4-BE49-F238E27FC236}">
                <a16:creationId xmlns:a16="http://schemas.microsoft.com/office/drawing/2014/main" id="{07E10913-118B-AB10-1C0F-AA7ECB21233C}"/>
              </a:ext>
            </a:extLst>
          </p:cNvPr>
          <p:cNvPicPr>
            <a:picLocks noGrp="1" noChangeAspect="1"/>
          </p:cNvPicPr>
          <p:nvPr>
            <p:ph idx="1"/>
          </p:nvPr>
        </p:nvPicPr>
        <p:blipFill>
          <a:blip r:embed="rId2"/>
          <a:stretch>
            <a:fillRect/>
          </a:stretch>
        </p:blipFill>
        <p:spPr>
          <a:xfrm>
            <a:off x="838200" y="1852213"/>
            <a:ext cx="3911801" cy="3721291"/>
          </a:xfrm>
        </p:spPr>
      </p:pic>
      <p:sp>
        <p:nvSpPr>
          <p:cNvPr id="9" name="TextBox 8">
            <a:extLst>
              <a:ext uri="{FF2B5EF4-FFF2-40B4-BE49-F238E27FC236}">
                <a16:creationId xmlns:a16="http://schemas.microsoft.com/office/drawing/2014/main" id="{ACABA755-DD51-1B2E-86FB-661206D2E74C}"/>
              </a:ext>
            </a:extLst>
          </p:cNvPr>
          <p:cNvSpPr txBox="1"/>
          <p:nvPr/>
        </p:nvSpPr>
        <p:spPr>
          <a:xfrm>
            <a:off x="5854615" y="1852213"/>
            <a:ext cx="4835887" cy="2846741"/>
          </a:xfrm>
          <a:prstGeom prst="rect">
            <a:avLst/>
          </a:prstGeom>
          <a:noFill/>
        </p:spPr>
        <p:txBody>
          <a:bodyPr wrap="square" rtlCol="0">
            <a:spAutoFit/>
          </a:bodyPr>
          <a:lstStyle/>
          <a:p>
            <a:pPr marL="0" marR="0">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From the pie chart, it can be deduced that the percentage of non-persistent patients is more than the percentage of persistent patients with values of 69.5% and 30.5% respectively.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Gautami" panose="020B0502040204020203" pitchFamily="34" charset="0"/>
              </a:rPr>
              <a:t> </a:t>
            </a:r>
          </a:p>
          <a:p>
            <a:endParaRPr lang="en-US" dirty="0"/>
          </a:p>
        </p:txBody>
      </p:sp>
    </p:spTree>
    <p:extLst>
      <p:ext uri="{BB962C8B-B14F-4D97-AF65-F5344CB8AC3E}">
        <p14:creationId xmlns:p14="http://schemas.microsoft.com/office/powerpoint/2010/main" val="1852817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Count of Persistency</a:t>
            </a:r>
          </a:p>
        </p:txBody>
      </p:sp>
      <p:pic>
        <p:nvPicPr>
          <p:cNvPr id="8" name="Content Placeholder 7">
            <a:extLst>
              <a:ext uri="{FF2B5EF4-FFF2-40B4-BE49-F238E27FC236}">
                <a16:creationId xmlns:a16="http://schemas.microsoft.com/office/drawing/2014/main" id="{0FFDDD90-AE81-F6D4-AD3C-24F819FA63A6}"/>
              </a:ext>
            </a:extLst>
          </p:cNvPr>
          <p:cNvPicPr>
            <a:picLocks noGrp="1" noChangeAspect="1"/>
          </p:cNvPicPr>
          <p:nvPr>
            <p:ph idx="1"/>
          </p:nvPr>
        </p:nvPicPr>
        <p:blipFill>
          <a:blip r:embed="rId2"/>
          <a:stretch>
            <a:fillRect/>
          </a:stretch>
        </p:blipFill>
        <p:spPr>
          <a:xfrm>
            <a:off x="838200" y="1501962"/>
            <a:ext cx="3956240" cy="4351338"/>
          </a:xfrm>
        </p:spPr>
      </p:pic>
      <p:sp>
        <p:nvSpPr>
          <p:cNvPr id="9" name="TextBox 8">
            <a:extLst>
              <a:ext uri="{FF2B5EF4-FFF2-40B4-BE49-F238E27FC236}">
                <a16:creationId xmlns:a16="http://schemas.microsoft.com/office/drawing/2014/main" id="{E375FB80-4ED8-850D-4234-D750995CD49A}"/>
              </a:ext>
            </a:extLst>
          </p:cNvPr>
          <p:cNvSpPr txBox="1"/>
          <p:nvPr/>
        </p:nvSpPr>
        <p:spPr>
          <a:xfrm>
            <a:off x="5737685" y="1690688"/>
            <a:ext cx="5228135" cy="2451569"/>
          </a:xfrm>
          <a:prstGeom prst="rect">
            <a:avLst/>
          </a:prstGeom>
          <a:noFill/>
        </p:spPr>
        <p:txBody>
          <a:bodyPr wrap="square" rtlCol="0">
            <a:spAutoFit/>
          </a:bodyPr>
          <a:lstStyle/>
          <a:p>
            <a:pPr marL="0" marR="0">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From the count of persistency, it can be seen that the number of non-persistent drug users are 2053 while the number of persistent drug users are 903.</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Gautami" panose="020B0502040204020203" pitchFamily="34" charset="0"/>
              </a:rPr>
              <a:t> </a:t>
            </a:r>
          </a:p>
          <a:p>
            <a:endParaRPr lang="en-US" dirty="0"/>
          </a:p>
        </p:txBody>
      </p:sp>
    </p:spTree>
    <p:extLst>
      <p:ext uri="{BB962C8B-B14F-4D97-AF65-F5344CB8AC3E}">
        <p14:creationId xmlns:p14="http://schemas.microsoft.com/office/powerpoint/2010/main" val="2455806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Persistency Percentage by Gender</a:t>
            </a:r>
          </a:p>
        </p:txBody>
      </p:sp>
      <p:pic>
        <p:nvPicPr>
          <p:cNvPr id="8" name="Content Placeholder 7">
            <a:extLst>
              <a:ext uri="{FF2B5EF4-FFF2-40B4-BE49-F238E27FC236}">
                <a16:creationId xmlns:a16="http://schemas.microsoft.com/office/drawing/2014/main" id="{5F2D1074-633B-E2DD-30C5-09861C32619B}"/>
              </a:ext>
            </a:extLst>
          </p:cNvPr>
          <p:cNvPicPr>
            <a:picLocks noGrp="1" noChangeAspect="1"/>
          </p:cNvPicPr>
          <p:nvPr>
            <p:ph idx="1"/>
          </p:nvPr>
        </p:nvPicPr>
        <p:blipFill>
          <a:blip r:embed="rId2"/>
          <a:stretch>
            <a:fillRect/>
          </a:stretch>
        </p:blipFill>
        <p:spPr>
          <a:xfrm>
            <a:off x="838200" y="1690688"/>
            <a:ext cx="4055946" cy="4351338"/>
          </a:xfrm>
        </p:spPr>
      </p:pic>
      <p:sp>
        <p:nvSpPr>
          <p:cNvPr id="9" name="TextBox 8">
            <a:extLst>
              <a:ext uri="{FF2B5EF4-FFF2-40B4-BE49-F238E27FC236}">
                <a16:creationId xmlns:a16="http://schemas.microsoft.com/office/drawing/2014/main" id="{30EBDA07-DBAE-5DC7-3F18-69FDE29B6AEA}"/>
              </a:ext>
            </a:extLst>
          </p:cNvPr>
          <p:cNvSpPr txBox="1"/>
          <p:nvPr/>
        </p:nvSpPr>
        <p:spPr>
          <a:xfrm>
            <a:off x="5786547" y="1821820"/>
            <a:ext cx="5102491" cy="3037883"/>
          </a:xfrm>
          <a:prstGeom prst="rect">
            <a:avLst/>
          </a:prstGeom>
          <a:noFill/>
        </p:spPr>
        <p:txBody>
          <a:bodyPr wrap="square" rtlCol="0">
            <a:spAutoFit/>
          </a:bodyPr>
          <a:lstStyle/>
          <a:p>
            <a:pPr marL="0" marR="0">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percentage of non-persistent female (69.77%) is higher than the percentage of non-persistent male (64.37%). Evidently, the males are more persistent than females.</a:t>
            </a:r>
          </a:p>
          <a:p>
            <a:pPr marL="0" marR="0">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619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Persistency Percentage by Race</a:t>
            </a:r>
          </a:p>
        </p:txBody>
      </p:sp>
      <p:pic>
        <p:nvPicPr>
          <p:cNvPr id="8" name="Content Placeholder 7">
            <a:extLst>
              <a:ext uri="{FF2B5EF4-FFF2-40B4-BE49-F238E27FC236}">
                <a16:creationId xmlns:a16="http://schemas.microsoft.com/office/drawing/2014/main" id="{87FD2140-2F90-6061-DF45-FCFE6BE1321A}"/>
              </a:ext>
            </a:extLst>
          </p:cNvPr>
          <p:cNvPicPr>
            <a:picLocks noGrp="1" noChangeAspect="1"/>
          </p:cNvPicPr>
          <p:nvPr>
            <p:ph idx="1"/>
          </p:nvPr>
        </p:nvPicPr>
        <p:blipFill>
          <a:blip r:embed="rId2"/>
          <a:stretch>
            <a:fillRect/>
          </a:stretch>
        </p:blipFill>
        <p:spPr>
          <a:xfrm>
            <a:off x="838200" y="1555600"/>
            <a:ext cx="6166881" cy="4351338"/>
          </a:xfrm>
        </p:spPr>
      </p:pic>
      <p:sp>
        <p:nvSpPr>
          <p:cNvPr id="9" name="TextBox 8">
            <a:extLst>
              <a:ext uri="{FF2B5EF4-FFF2-40B4-BE49-F238E27FC236}">
                <a16:creationId xmlns:a16="http://schemas.microsoft.com/office/drawing/2014/main" id="{71ADDC5A-4CFD-4A00-52D3-4659C55A48DA}"/>
              </a:ext>
            </a:extLst>
          </p:cNvPr>
          <p:cNvSpPr txBox="1"/>
          <p:nvPr/>
        </p:nvSpPr>
        <p:spPr>
          <a:xfrm>
            <a:off x="7329160" y="1786919"/>
            <a:ext cx="4285814" cy="2954655"/>
          </a:xfrm>
          <a:prstGeom prst="rect">
            <a:avLst/>
          </a:prstGeom>
          <a:noFill/>
        </p:spPr>
        <p:txBody>
          <a:bodyPr wrap="square" rtlCol="0">
            <a:spAutoFit/>
          </a:bodyPr>
          <a:lstStyle/>
          <a:p>
            <a:r>
              <a:rPr lang="en-US" sz="2400" dirty="0">
                <a:solidFill>
                  <a:srgbClr val="000000"/>
                </a:solidFill>
                <a:effectLst/>
                <a:latin typeface="Times New Roman" panose="02020603050405020304" pitchFamily="18" charset="0"/>
                <a:cs typeface="Times New Roman" panose="02020603050405020304" pitchFamily="18" charset="0"/>
              </a:rPr>
              <a:t>The highest percentage(48.81%) of patients who are persistent in taking prescription drugs is among Asians, while the lowest percentage of persistent patients is among African Americans(31.58%).</a:t>
            </a:r>
          </a:p>
          <a:p>
            <a:endParaRPr lang="en-US" dirty="0"/>
          </a:p>
        </p:txBody>
      </p:sp>
    </p:spTree>
    <p:extLst>
      <p:ext uri="{BB962C8B-B14F-4D97-AF65-F5344CB8AC3E}">
        <p14:creationId xmlns:p14="http://schemas.microsoft.com/office/powerpoint/2010/main" val="1504922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Persistency Percentage by Region</a:t>
            </a:r>
          </a:p>
        </p:txBody>
      </p:sp>
      <p:pic>
        <p:nvPicPr>
          <p:cNvPr id="8" name="Content Placeholder 7">
            <a:extLst>
              <a:ext uri="{FF2B5EF4-FFF2-40B4-BE49-F238E27FC236}">
                <a16:creationId xmlns:a16="http://schemas.microsoft.com/office/drawing/2014/main" id="{D190D714-5939-0CB1-513A-5EE5F75FD462}"/>
              </a:ext>
            </a:extLst>
          </p:cNvPr>
          <p:cNvPicPr>
            <a:picLocks noGrp="1" noChangeAspect="1"/>
          </p:cNvPicPr>
          <p:nvPr>
            <p:ph idx="1"/>
          </p:nvPr>
        </p:nvPicPr>
        <p:blipFill>
          <a:blip r:embed="rId2"/>
          <a:stretch>
            <a:fillRect/>
          </a:stretch>
        </p:blipFill>
        <p:spPr>
          <a:xfrm>
            <a:off x="390920" y="1690688"/>
            <a:ext cx="6291974" cy="4351338"/>
          </a:xfrm>
        </p:spPr>
      </p:pic>
      <p:sp>
        <p:nvSpPr>
          <p:cNvPr id="9" name="TextBox 8">
            <a:extLst>
              <a:ext uri="{FF2B5EF4-FFF2-40B4-BE49-F238E27FC236}">
                <a16:creationId xmlns:a16="http://schemas.microsoft.com/office/drawing/2014/main" id="{DB51F8A5-9ACA-437E-FA1D-3C7E1089911C}"/>
              </a:ext>
            </a:extLst>
          </p:cNvPr>
          <p:cNvSpPr txBox="1"/>
          <p:nvPr/>
        </p:nvSpPr>
        <p:spPr>
          <a:xfrm>
            <a:off x="7161637" y="1905582"/>
            <a:ext cx="4320714" cy="3416320"/>
          </a:xfrm>
          <a:prstGeom prst="rect">
            <a:avLst/>
          </a:prstGeom>
          <a:noFill/>
        </p:spPr>
        <p:txBody>
          <a:bodyPr wrap="square" rtlCol="0">
            <a:spAutoFit/>
          </a:bodyPr>
          <a:lstStyle/>
          <a:p>
            <a:r>
              <a:rPr lang="en-US" sz="2400" dirty="0">
                <a:solidFill>
                  <a:srgbClr val="000000"/>
                </a:solidFill>
                <a:effectLst/>
                <a:latin typeface="Times New Roman" panose="02020603050405020304" pitchFamily="18" charset="0"/>
                <a:cs typeface="Times New Roman" panose="02020603050405020304" pitchFamily="18" charset="0"/>
              </a:rPr>
              <a:t>The highest percentage of persistent patients i.e., 44.42% are from West region and lowest persistent patients i.e., 32.47% are from Midwest. The persistent customers are 12% higher from West when compared to Midwest.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1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Persistency Percentage by Age</a:t>
            </a:r>
          </a:p>
        </p:txBody>
      </p:sp>
      <p:pic>
        <p:nvPicPr>
          <p:cNvPr id="8" name="Content Placeholder 7">
            <a:extLst>
              <a:ext uri="{FF2B5EF4-FFF2-40B4-BE49-F238E27FC236}">
                <a16:creationId xmlns:a16="http://schemas.microsoft.com/office/drawing/2014/main" id="{74D33B6E-0715-86CF-584F-F70AF730FD4C}"/>
              </a:ext>
            </a:extLst>
          </p:cNvPr>
          <p:cNvPicPr>
            <a:picLocks noGrp="1" noChangeAspect="1"/>
          </p:cNvPicPr>
          <p:nvPr>
            <p:ph idx="1"/>
          </p:nvPr>
        </p:nvPicPr>
        <p:blipFill>
          <a:blip r:embed="rId2"/>
          <a:stretch>
            <a:fillRect/>
          </a:stretch>
        </p:blipFill>
        <p:spPr>
          <a:xfrm>
            <a:off x="838200" y="1574012"/>
            <a:ext cx="6193604" cy="4351338"/>
          </a:xfrm>
        </p:spPr>
      </p:pic>
      <p:sp>
        <p:nvSpPr>
          <p:cNvPr id="9" name="TextBox 8">
            <a:extLst>
              <a:ext uri="{FF2B5EF4-FFF2-40B4-BE49-F238E27FC236}">
                <a16:creationId xmlns:a16="http://schemas.microsoft.com/office/drawing/2014/main" id="{F21485DE-69CD-67DD-38D2-F75D639F5F29}"/>
              </a:ext>
            </a:extLst>
          </p:cNvPr>
          <p:cNvSpPr txBox="1"/>
          <p:nvPr/>
        </p:nvSpPr>
        <p:spPr>
          <a:xfrm>
            <a:off x="7329160" y="1758998"/>
            <a:ext cx="4181112" cy="2677656"/>
          </a:xfrm>
          <a:prstGeom prst="rect">
            <a:avLst/>
          </a:prstGeom>
          <a:noFill/>
        </p:spPr>
        <p:txBody>
          <a:bodyPr wrap="square" rtlCol="0">
            <a:spAutoFit/>
          </a:bodyPr>
          <a:lstStyle/>
          <a:p>
            <a:r>
              <a:rPr lang="en-US" sz="2400" dirty="0">
                <a:solidFill>
                  <a:srgbClr val="000000"/>
                </a:solidFill>
                <a:effectLst/>
                <a:latin typeface="Times New Roman" panose="02020603050405020304" pitchFamily="18" charset="0"/>
                <a:cs typeface="Times New Roman" panose="02020603050405020304" pitchFamily="18" charset="0"/>
              </a:rPr>
              <a:t>There is no much difference between Persistent patients across different age buckets. Highest persistent are of age group 65-75 and lowest in the age group of 55-65.</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1324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6600"/>
                </a:solidFill>
                <a:latin typeface="Times New Roman" panose="02020603050405020304" pitchFamily="18" charset="0"/>
                <a:cs typeface="Times New Roman" panose="02020603050405020304" pitchFamily="18" charset="0"/>
              </a:rPr>
              <a:t>Dexa</a:t>
            </a:r>
            <a:r>
              <a:rPr lang="en-US" dirty="0">
                <a:solidFill>
                  <a:srgbClr val="FF6600"/>
                </a:solidFill>
                <a:latin typeface="Times New Roman" panose="02020603050405020304" pitchFamily="18" charset="0"/>
                <a:cs typeface="Times New Roman" panose="02020603050405020304" pitchFamily="18" charset="0"/>
              </a:rPr>
              <a:t> Scans during Rx by Persistency and NTM Specialist Flag</a:t>
            </a:r>
          </a:p>
        </p:txBody>
      </p:sp>
      <p:pic>
        <p:nvPicPr>
          <p:cNvPr id="8" name="Content Placeholder 7">
            <a:extLst>
              <a:ext uri="{FF2B5EF4-FFF2-40B4-BE49-F238E27FC236}">
                <a16:creationId xmlns:a16="http://schemas.microsoft.com/office/drawing/2014/main" id="{4C91282B-B7EF-4137-D951-596C5418E0C9}"/>
              </a:ext>
            </a:extLst>
          </p:cNvPr>
          <p:cNvPicPr>
            <a:picLocks noGrp="1" noChangeAspect="1"/>
          </p:cNvPicPr>
          <p:nvPr>
            <p:ph idx="1"/>
          </p:nvPr>
        </p:nvPicPr>
        <p:blipFill>
          <a:blip r:embed="rId2"/>
          <a:stretch>
            <a:fillRect/>
          </a:stretch>
        </p:blipFill>
        <p:spPr>
          <a:xfrm>
            <a:off x="430196" y="1742238"/>
            <a:ext cx="6564305" cy="4351338"/>
          </a:xfrm>
        </p:spPr>
      </p:pic>
      <p:sp>
        <p:nvSpPr>
          <p:cNvPr id="9" name="TextBox 8">
            <a:extLst>
              <a:ext uri="{FF2B5EF4-FFF2-40B4-BE49-F238E27FC236}">
                <a16:creationId xmlns:a16="http://schemas.microsoft.com/office/drawing/2014/main" id="{F146C3D5-F99E-B7C1-2337-99501C34BB92}"/>
              </a:ext>
            </a:extLst>
          </p:cNvPr>
          <p:cNvSpPr txBox="1"/>
          <p:nvPr/>
        </p:nvSpPr>
        <p:spPr>
          <a:xfrm>
            <a:off x="7315200" y="1877661"/>
            <a:ext cx="4299774" cy="3828227"/>
          </a:xfrm>
          <a:prstGeom prst="rect">
            <a:avLst/>
          </a:prstGeom>
          <a:noFill/>
        </p:spPr>
        <p:txBody>
          <a:bodyPr wrap="square" rtlCol="0">
            <a:spAutoFit/>
          </a:bodyPr>
          <a:lstStyle/>
          <a:p>
            <a:pPr marL="0" marR="0">
              <a:lnSpc>
                <a:spcPct val="107000"/>
              </a:lnSpc>
              <a:spcBef>
                <a:spcPts val="0"/>
              </a:spcBef>
              <a:spcAft>
                <a:spcPts val="800"/>
              </a:spcAft>
            </a:pP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Dexa</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scans during Rx are high for persistent patients who got prescribed by NTM Specialist. There is no significant difference for NTM Specialist and others in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Dexa</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scans for non-persistent patients.</a:t>
            </a:r>
          </a:p>
          <a:p>
            <a:pPr marL="0" marR="0">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546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Project Team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Group Name: Ensemble Elites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2523913"/>
              </p:ext>
            </p:extLst>
          </p:nvPr>
        </p:nvGraphicFramePr>
        <p:xfrm>
          <a:off x="65468" y="2279560"/>
          <a:ext cx="12015990" cy="3503053"/>
        </p:xfrm>
        <a:graphic>
          <a:graphicData uri="http://schemas.openxmlformats.org/drawingml/2006/table">
            <a:tbl>
              <a:tblPr firstRow="1" bandRow="1">
                <a:tableStyleId>{21E4AEA4-8DFA-4A89-87EB-49C32662AFE0}</a:tableStyleId>
              </a:tblPr>
              <a:tblGrid>
                <a:gridCol w="2403198">
                  <a:extLst>
                    <a:ext uri="{9D8B030D-6E8A-4147-A177-3AD203B41FA5}">
                      <a16:colId xmlns:a16="http://schemas.microsoft.com/office/drawing/2014/main" val="30034455"/>
                    </a:ext>
                  </a:extLst>
                </a:gridCol>
                <a:gridCol w="2403198">
                  <a:extLst>
                    <a:ext uri="{9D8B030D-6E8A-4147-A177-3AD203B41FA5}">
                      <a16:colId xmlns:a16="http://schemas.microsoft.com/office/drawing/2014/main" val="4264619113"/>
                    </a:ext>
                  </a:extLst>
                </a:gridCol>
                <a:gridCol w="1899596">
                  <a:extLst>
                    <a:ext uri="{9D8B030D-6E8A-4147-A177-3AD203B41FA5}">
                      <a16:colId xmlns:a16="http://schemas.microsoft.com/office/drawing/2014/main" val="3597852834"/>
                    </a:ext>
                  </a:extLst>
                </a:gridCol>
                <a:gridCol w="2906800">
                  <a:extLst>
                    <a:ext uri="{9D8B030D-6E8A-4147-A177-3AD203B41FA5}">
                      <a16:colId xmlns:a16="http://schemas.microsoft.com/office/drawing/2014/main" val="1073004813"/>
                    </a:ext>
                  </a:extLst>
                </a:gridCol>
                <a:gridCol w="2403198">
                  <a:extLst>
                    <a:ext uri="{9D8B030D-6E8A-4147-A177-3AD203B41FA5}">
                      <a16:colId xmlns:a16="http://schemas.microsoft.com/office/drawing/2014/main" val="1465792658"/>
                    </a:ext>
                  </a:extLst>
                </a:gridCol>
              </a:tblGrid>
              <a:tr h="1076919">
                <a:tc>
                  <a:txBody>
                    <a:bodyPr/>
                    <a:lstStyle/>
                    <a:p>
                      <a:r>
                        <a:rPr lang="en-US" sz="2800" dirty="0">
                          <a:latin typeface="Times New Roman" panose="02020603050405020304" pitchFamily="18" charset="0"/>
                          <a:cs typeface="Times New Roman" panose="02020603050405020304" pitchFamily="18" charset="0"/>
                        </a:rPr>
                        <a:t>Name</a:t>
                      </a:r>
                    </a:p>
                  </a:txBody>
                  <a:tcPr/>
                </a:tc>
                <a:tc>
                  <a:txBody>
                    <a:bodyPr/>
                    <a:lstStyle/>
                    <a:p>
                      <a:r>
                        <a:rPr lang="en-US" sz="2800" dirty="0">
                          <a:latin typeface="Times New Roman" panose="02020603050405020304" pitchFamily="18" charset="0"/>
                          <a:cs typeface="Times New Roman" panose="02020603050405020304" pitchFamily="18" charset="0"/>
                        </a:rPr>
                        <a:t>Email</a:t>
                      </a:r>
                    </a:p>
                  </a:txBody>
                  <a:tcPr/>
                </a:tc>
                <a:tc>
                  <a:txBody>
                    <a:bodyPr/>
                    <a:lstStyle/>
                    <a:p>
                      <a:r>
                        <a:rPr lang="en-US" sz="2800" dirty="0">
                          <a:latin typeface="Times New Roman" panose="02020603050405020304" pitchFamily="18" charset="0"/>
                          <a:cs typeface="Times New Roman" panose="02020603050405020304" pitchFamily="18" charset="0"/>
                        </a:rPr>
                        <a:t>Country</a:t>
                      </a:r>
                    </a:p>
                  </a:txBody>
                  <a:tcPr/>
                </a:tc>
                <a:tc>
                  <a:txBody>
                    <a:bodyPr/>
                    <a:lstStyle/>
                    <a:p>
                      <a:r>
                        <a:rPr lang="en-US" sz="2800" dirty="0">
                          <a:latin typeface="Times New Roman" panose="02020603050405020304" pitchFamily="18" charset="0"/>
                          <a:cs typeface="Times New Roman" panose="02020603050405020304" pitchFamily="18" charset="0"/>
                        </a:rPr>
                        <a:t>College/Company</a:t>
                      </a:r>
                    </a:p>
                  </a:txBody>
                  <a:tcPr/>
                </a:tc>
                <a:tc>
                  <a:txBody>
                    <a:bodyPr/>
                    <a:lstStyle/>
                    <a:p>
                      <a:r>
                        <a:rPr lang="en-US" sz="2800" dirty="0">
                          <a:latin typeface="Times New Roman" panose="02020603050405020304" pitchFamily="18" charset="0"/>
                          <a:cs typeface="Times New Roman" panose="02020603050405020304" pitchFamily="18" charset="0"/>
                        </a:rPr>
                        <a:t>Specialization</a:t>
                      </a:r>
                    </a:p>
                  </a:txBody>
                  <a:tcPr/>
                </a:tc>
                <a:extLst>
                  <a:ext uri="{0D108BD9-81ED-4DB2-BD59-A6C34878D82A}">
                    <a16:rowId xmlns:a16="http://schemas.microsoft.com/office/drawing/2014/main" val="2381973760"/>
                  </a:ext>
                </a:extLst>
              </a:tr>
              <a:tr h="1213067">
                <a:tc>
                  <a:txBody>
                    <a:bodyPr/>
                    <a:lstStyle/>
                    <a:p>
                      <a:r>
                        <a:rPr lang="en-US" dirty="0" err="1">
                          <a:latin typeface="Times New Roman" panose="02020603050405020304" pitchFamily="18" charset="0"/>
                          <a:cs typeface="Times New Roman" panose="02020603050405020304" pitchFamily="18" charset="0"/>
                        </a:rPr>
                        <a:t>Nwankwo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Ezinne</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Anasthecia</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nwankwoanasthecia@gmail.com</a:t>
                      </a:r>
                    </a:p>
                  </a:txBody>
                  <a:tcPr/>
                </a:tc>
                <a:tc>
                  <a:txBody>
                    <a:bodyPr/>
                    <a:lstStyle/>
                    <a:p>
                      <a:r>
                        <a:rPr lang="en-US" dirty="0">
                          <a:latin typeface="Times New Roman" panose="02020603050405020304" pitchFamily="18" charset="0"/>
                          <a:cs typeface="Times New Roman" panose="02020603050405020304" pitchFamily="18" charset="0"/>
                        </a:rPr>
                        <a:t>Nigeria </a:t>
                      </a:r>
                    </a:p>
                  </a:txBody>
                  <a:tcPr/>
                </a:tc>
                <a:tc>
                  <a:txBody>
                    <a:bodyPr/>
                    <a:lstStyle/>
                    <a:p>
                      <a:r>
                        <a:rPr lang="en-US" dirty="0">
                          <a:latin typeface="Times New Roman" panose="02020603050405020304" pitchFamily="18" charset="0"/>
                          <a:cs typeface="Times New Roman" panose="02020603050405020304" pitchFamily="18" charset="0"/>
                        </a:rPr>
                        <a:t>Freelance</a:t>
                      </a:r>
                    </a:p>
                  </a:txBody>
                  <a:tcPr/>
                </a:tc>
                <a:tc>
                  <a:txBody>
                    <a:bodyPr/>
                    <a:lstStyle/>
                    <a:p>
                      <a:r>
                        <a:rPr lang="en-US" dirty="0">
                          <a:latin typeface="Times New Roman" panose="02020603050405020304" pitchFamily="18" charset="0"/>
                          <a:cs typeface="Times New Roman" panose="02020603050405020304" pitchFamily="18" charset="0"/>
                        </a:rPr>
                        <a:t>Data Science</a:t>
                      </a:r>
                    </a:p>
                  </a:txBody>
                  <a:tcPr/>
                </a:tc>
                <a:extLst>
                  <a:ext uri="{0D108BD9-81ED-4DB2-BD59-A6C34878D82A}">
                    <a16:rowId xmlns:a16="http://schemas.microsoft.com/office/drawing/2014/main" val="1617590921"/>
                  </a:ext>
                </a:extLst>
              </a:tr>
              <a:tr h="1213067">
                <a:tc>
                  <a:txBody>
                    <a:bodyPr/>
                    <a:lstStyle/>
                    <a:p>
                      <a:r>
                        <a:rPr lang="en-US" dirty="0" err="1">
                          <a:latin typeface="Times New Roman" panose="02020603050405020304" pitchFamily="18" charset="0"/>
                          <a:cs typeface="Times New Roman" panose="02020603050405020304" pitchFamily="18" charset="0"/>
                        </a:rPr>
                        <a:t>Bindu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Musham</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Bindu.musham@gmail.com</a:t>
                      </a:r>
                    </a:p>
                  </a:txBody>
                  <a:tcPr/>
                </a:tc>
                <a:tc>
                  <a:txBody>
                    <a:bodyPr/>
                    <a:lstStyle/>
                    <a:p>
                      <a:r>
                        <a:rPr lang="en-US" dirty="0">
                          <a:latin typeface="Times New Roman" panose="02020603050405020304" pitchFamily="18" charset="0"/>
                          <a:cs typeface="Times New Roman" panose="02020603050405020304" pitchFamily="18" charset="0"/>
                        </a:rPr>
                        <a:t>USA</a:t>
                      </a:r>
                    </a:p>
                  </a:txBody>
                  <a:tcPr/>
                </a:tc>
                <a:tc>
                  <a:txBody>
                    <a:bodyPr/>
                    <a:lstStyle/>
                    <a:p>
                      <a:r>
                        <a:rPr lang="en-US" dirty="0">
                          <a:latin typeface="Times New Roman" panose="02020603050405020304" pitchFamily="18" charset="0"/>
                          <a:cs typeface="Times New Roman" panose="02020603050405020304" pitchFamily="18" charset="0"/>
                        </a:rPr>
                        <a:t>The University of Texas at</a:t>
                      </a:r>
                      <a:r>
                        <a:rPr lang="en-US" baseline="0" dirty="0">
                          <a:latin typeface="Times New Roman" panose="02020603050405020304" pitchFamily="18" charset="0"/>
                          <a:cs typeface="Times New Roman" panose="02020603050405020304" pitchFamily="18" charset="0"/>
                        </a:rPr>
                        <a:t> Dallas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Data Science</a:t>
                      </a:r>
                    </a:p>
                  </a:txBody>
                  <a:tcPr/>
                </a:tc>
                <a:extLst>
                  <a:ext uri="{0D108BD9-81ED-4DB2-BD59-A6C34878D82A}">
                    <a16:rowId xmlns:a16="http://schemas.microsoft.com/office/drawing/2014/main" val="807471301"/>
                  </a:ext>
                </a:extLst>
              </a:tr>
            </a:tbl>
          </a:graphicData>
        </a:graphic>
      </p:graphicFrame>
    </p:spTree>
    <p:extLst>
      <p:ext uri="{BB962C8B-B14F-4D97-AF65-F5344CB8AC3E}">
        <p14:creationId xmlns:p14="http://schemas.microsoft.com/office/powerpoint/2010/main" val="3904603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Count of Risks by Persistency and Adherence Flag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01077"/>
            <a:ext cx="5180952" cy="3542857"/>
          </a:xfrm>
        </p:spPr>
      </p:pic>
      <p:graphicFrame>
        <p:nvGraphicFramePr>
          <p:cNvPr id="5" name="Table 4"/>
          <p:cNvGraphicFramePr>
            <a:graphicFrameLocks noGrp="1"/>
          </p:cNvGraphicFramePr>
          <p:nvPr>
            <p:extLst>
              <p:ext uri="{D42A27DB-BD31-4B8C-83A1-F6EECF244321}">
                <p14:modId xmlns:p14="http://schemas.microsoft.com/office/powerpoint/2010/main" val="252313834"/>
              </p:ext>
            </p:extLst>
          </p:nvPr>
        </p:nvGraphicFramePr>
        <p:xfrm>
          <a:off x="838200" y="1690688"/>
          <a:ext cx="10515600" cy="3953246"/>
        </p:xfrm>
        <a:graphic>
          <a:graphicData uri="http://schemas.openxmlformats.org/drawingml/2006/table">
            <a:tbl>
              <a:tblPr firstRow="1" bandRow="1">
                <a:tableStyleId>{5C22544A-7EE6-4342-B048-85BDC9FD1C3A}</a:tableStyleId>
              </a:tblPr>
              <a:tblGrid>
                <a:gridCol w="5201992">
                  <a:extLst>
                    <a:ext uri="{9D8B030D-6E8A-4147-A177-3AD203B41FA5}">
                      <a16:colId xmlns:a16="http://schemas.microsoft.com/office/drawing/2014/main" val="1396670176"/>
                    </a:ext>
                  </a:extLst>
                </a:gridCol>
                <a:gridCol w="5313608">
                  <a:extLst>
                    <a:ext uri="{9D8B030D-6E8A-4147-A177-3AD203B41FA5}">
                      <a16:colId xmlns:a16="http://schemas.microsoft.com/office/drawing/2014/main" val="1595304306"/>
                    </a:ext>
                  </a:extLst>
                </a:gridCol>
              </a:tblGrid>
              <a:tr h="3953246">
                <a:tc>
                  <a:txBody>
                    <a:bodyPr/>
                    <a:lstStyle/>
                    <a:p>
                      <a:endParaRPr lang="en-US" dirty="0"/>
                    </a:p>
                  </a:txBody>
                  <a:tcPr>
                    <a:noFill/>
                  </a:tcPr>
                </a:tc>
                <a:tc>
                  <a:txBody>
                    <a:bodyPr/>
                    <a:lstStyle/>
                    <a:p>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The count of risks for Persistent patients are high for Non-Adherent and low for Adherent patients. Similarly, for Non persistent patients, the count of risks are high when patients are non adherent.</a:t>
                      </a:r>
                      <a:endParaRPr lang="en-US" sz="240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528597281"/>
                  </a:ext>
                </a:extLst>
              </a:tr>
            </a:tbl>
          </a:graphicData>
        </a:graphic>
      </p:graphicFrame>
    </p:spTree>
    <p:extLst>
      <p:ext uri="{BB962C8B-B14F-4D97-AF65-F5344CB8AC3E}">
        <p14:creationId xmlns:p14="http://schemas.microsoft.com/office/powerpoint/2010/main" val="3257747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901"/>
            <a:ext cx="10515600" cy="1155700"/>
          </a:xfrm>
        </p:spPr>
        <p:txBody>
          <a:bodyPr/>
          <a:lstStyle/>
          <a:p>
            <a:r>
              <a:rPr lang="en-US" dirty="0">
                <a:solidFill>
                  <a:srgbClr val="FF6600"/>
                </a:solidFill>
                <a:latin typeface="Times New Roman" panose="02020603050405020304" pitchFamily="18" charset="0"/>
                <a:cs typeface="Times New Roman" panose="02020603050405020304" pitchFamily="18" charset="0"/>
              </a:rPr>
              <a:t>EDA Recommendations </a:t>
            </a:r>
          </a:p>
        </p:txBody>
      </p:sp>
      <p:sp>
        <p:nvSpPr>
          <p:cNvPr id="3" name="Content Placeholder 2"/>
          <p:cNvSpPr>
            <a:spLocks noGrp="1"/>
          </p:cNvSpPr>
          <p:nvPr>
            <p:ph idx="1"/>
          </p:nvPr>
        </p:nvSpPr>
        <p:spPr>
          <a:xfrm>
            <a:off x="838200" y="1244601"/>
            <a:ext cx="10515600" cy="5613399"/>
          </a:xfrm>
        </p:spPr>
        <p:txBody>
          <a:bodyPr>
            <a:noAutofit/>
          </a:bodyPr>
          <a:lstStyle/>
          <a:p>
            <a:r>
              <a:rPr lang="en-US" sz="2300" dirty="0">
                <a:latin typeface="Times New Roman" panose="02020603050405020304" pitchFamily="18" charset="0"/>
                <a:cs typeface="Times New Roman" panose="02020603050405020304" pitchFamily="18" charset="0"/>
              </a:rPr>
              <a:t>Increase the persistency rate for female patients by providing some special discounts or coupons as they are high in filling prescription drugs.</a:t>
            </a:r>
          </a:p>
          <a:p>
            <a:r>
              <a:rPr lang="en-US" sz="2300" dirty="0">
                <a:latin typeface="Times New Roman" panose="02020603050405020304" pitchFamily="18" charset="0"/>
                <a:cs typeface="Times New Roman" panose="02020603050405020304" pitchFamily="18" charset="0"/>
              </a:rPr>
              <a:t>Higher advertising and marketing in Midwest may increase the persistent rate.</a:t>
            </a:r>
          </a:p>
          <a:p>
            <a:r>
              <a:rPr lang="en-US" sz="2300" dirty="0">
                <a:latin typeface="Times New Roman" panose="02020603050405020304" pitchFamily="18" charset="0"/>
                <a:cs typeface="Times New Roman" panose="02020603050405020304" pitchFamily="18" charset="0"/>
              </a:rPr>
              <a:t>The patients who got prescribed by NTM Specialist have more </a:t>
            </a:r>
            <a:r>
              <a:rPr lang="en-US" sz="2300" dirty="0" err="1">
                <a:latin typeface="Times New Roman" panose="02020603050405020304" pitchFamily="18" charset="0"/>
                <a:cs typeface="Times New Roman" panose="02020603050405020304" pitchFamily="18" charset="0"/>
              </a:rPr>
              <a:t>dexa</a:t>
            </a:r>
            <a:r>
              <a:rPr lang="en-US" sz="2300" dirty="0">
                <a:latin typeface="Times New Roman" panose="02020603050405020304" pitchFamily="18" charset="0"/>
                <a:cs typeface="Times New Roman" panose="02020603050405020304" pitchFamily="18" charset="0"/>
              </a:rPr>
              <a:t> scans during Rx. So, if we target NTM Specialist prescription drugs, the persistency rate will increase.</a:t>
            </a:r>
          </a:p>
          <a:p>
            <a:r>
              <a:rPr lang="en-US" sz="2300" dirty="0">
                <a:latin typeface="Times New Roman" panose="02020603050405020304" pitchFamily="18" charset="0"/>
                <a:cs typeface="Times New Roman" panose="02020603050405020304" pitchFamily="18" charset="0"/>
              </a:rPr>
              <a:t>The number of risks are high for patients who are not adherent to therapies. We can give extra therapy sessions to attract non adherent patients to reduce risks and increase persistency.</a:t>
            </a:r>
          </a:p>
          <a:p>
            <a:r>
              <a:rPr lang="en-US" sz="2300" dirty="0">
                <a:latin typeface="Times New Roman" panose="02020603050405020304" pitchFamily="18" charset="0"/>
                <a:cs typeface="Times New Roman" panose="02020603050405020304" pitchFamily="18" charset="0"/>
              </a:rPr>
              <a:t>In order to increase sales and profitability for ABC Pharma company, it is important to improve the persistency rate over time. By increasing the persistency rate, the company can achieve higher sales of prescription drugs and ultimately generate more profits.</a:t>
            </a:r>
          </a:p>
          <a:p>
            <a:r>
              <a:rPr lang="en-US" sz="2300" dirty="0">
                <a:latin typeface="Times New Roman" panose="02020603050405020304" pitchFamily="18" charset="0"/>
                <a:cs typeface="Times New Roman" panose="02020603050405020304" pitchFamily="18" charset="0"/>
              </a:rPr>
              <a:t>Increased attention should be paid to patients from the age bucket of 65 and above because they are less persistent in drug usage. </a:t>
            </a:r>
          </a:p>
        </p:txBody>
      </p:sp>
    </p:spTree>
    <p:extLst>
      <p:ext uri="{BB962C8B-B14F-4D97-AF65-F5344CB8AC3E}">
        <p14:creationId xmlns:p14="http://schemas.microsoft.com/office/powerpoint/2010/main" val="1929243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901"/>
            <a:ext cx="10515600" cy="1155700"/>
          </a:xfrm>
        </p:spPr>
        <p:txBody>
          <a:bodyPr/>
          <a:lstStyle/>
          <a:p>
            <a:r>
              <a:rPr lang="en-US" dirty="0">
                <a:solidFill>
                  <a:srgbClr val="FF6600"/>
                </a:solidFill>
                <a:latin typeface="Times New Roman" panose="02020603050405020304" pitchFamily="18" charset="0"/>
                <a:cs typeface="Times New Roman" panose="02020603050405020304" pitchFamily="18" charset="0"/>
              </a:rPr>
              <a:t>Data Preprocessing </a:t>
            </a:r>
          </a:p>
        </p:txBody>
      </p:sp>
      <p:sp>
        <p:nvSpPr>
          <p:cNvPr id="3" name="Content Placeholder 2"/>
          <p:cNvSpPr>
            <a:spLocks noGrp="1"/>
          </p:cNvSpPr>
          <p:nvPr>
            <p:ph idx="1"/>
          </p:nvPr>
        </p:nvSpPr>
        <p:spPr>
          <a:xfrm>
            <a:off x="838200" y="1244601"/>
            <a:ext cx="10515600" cy="5613399"/>
          </a:xfrm>
        </p:spPr>
        <p:txBody>
          <a:bodyPr>
            <a:noAutofit/>
          </a:bodyPr>
          <a:lstStyle/>
          <a:p>
            <a:r>
              <a:rPr lang="en-US" sz="2400" dirty="0">
                <a:latin typeface="Times New Roman" panose="02020603050405020304" pitchFamily="18" charset="0"/>
                <a:cs typeface="Times New Roman" panose="02020603050405020304" pitchFamily="18" charset="0"/>
              </a:rPr>
              <a:t>There are outliers for </a:t>
            </a:r>
            <a:r>
              <a:rPr lang="en-US" sz="2400" dirty="0" err="1">
                <a:latin typeface="Times New Roman" panose="02020603050405020304" pitchFamily="18" charset="0"/>
                <a:cs typeface="Times New Roman" panose="02020603050405020304" pitchFamily="18" charset="0"/>
              </a:rPr>
              <a:t>Dexa_Freq_During_Rx</a:t>
            </a:r>
            <a:r>
              <a:rPr lang="en-US" sz="2400" dirty="0">
                <a:latin typeface="Times New Roman" panose="02020603050405020304" pitchFamily="18" charset="0"/>
                <a:cs typeface="Times New Roman" panose="02020603050405020304" pitchFamily="18" charset="0"/>
              </a:rPr>
              <a:t> (number of DEXA scans taken during Rx) and </a:t>
            </a:r>
            <a:r>
              <a:rPr lang="en-US" sz="2400" dirty="0" err="1">
                <a:latin typeface="Times New Roman" panose="02020603050405020304" pitchFamily="18" charset="0"/>
                <a:cs typeface="Times New Roman" panose="02020603050405020304" pitchFamily="18" charset="0"/>
              </a:rPr>
              <a:t>Count_Of_Risks</a:t>
            </a:r>
            <a:r>
              <a:rPr lang="en-US" sz="2400" dirty="0">
                <a:latin typeface="Times New Roman" panose="02020603050405020304" pitchFamily="18" charset="0"/>
                <a:cs typeface="Times New Roman" panose="02020603050405020304" pitchFamily="18" charset="0"/>
              </a:rPr>
              <a:t> (count of risks). Identiﬁed Outliers using Inter Quartile range &amp; Box plot and removed the outliers.</a:t>
            </a:r>
          </a:p>
          <a:p>
            <a:r>
              <a:rPr lang="en-US" sz="2400" dirty="0">
                <a:latin typeface="Times New Roman" panose="02020603050405020304" pitchFamily="18" charset="0"/>
                <a:cs typeface="Times New Roman" panose="02020603050405020304" pitchFamily="18" charset="0"/>
              </a:rPr>
              <a:t>Deleted </a:t>
            </a:r>
            <a:r>
              <a:rPr lang="en-US" sz="2400" dirty="0" err="1">
                <a:latin typeface="Times New Roman" panose="02020603050405020304" pitchFamily="18" charset="0"/>
                <a:cs typeface="Times New Roman" panose="02020603050405020304" pitchFamily="18" charset="0"/>
              </a:rPr>
              <a:t>Ptid</a:t>
            </a:r>
            <a:r>
              <a:rPr lang="en-US" sz="2400" dirty="0">
                <a:latin typeface="Times New Roman" panose="02020603050405020304" pitchFamily="18" charset="0"/>
                <a:cs typeface="Times New Roman" panose="02020603050405020304" pitchFamily="18" charset="0"/>
              </a:rPr>
              <a:t> (Patient id) which is not an important feature to understand factors aﬀecting persistency of a drug.</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Numerical Features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Imputing missing values with median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Scaling is performed using minmax scalar</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Categorical Features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Imputing missing values with most frequent category</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 hot encoding is performed to convert the categorical values to numerical</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Train/Test split-70%/30%</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Evaluation Metric: ROC_AUC score</a:t>
            </a:r>
          </a:p>
        </p:txBody>
      </p:sp>
    </p:spTree>
    <p:extLst>
      <p:ext uri="{BB962C8B-B14F-4D97-AF65-F5344CB8AC3E}">
        <p14:creationId xmlns:p14="http://schemas.microsoft.com/office/powerpoint/2010/main" val="2448659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901"/>
            <a:ext cx="10515600" cy="1155700"/>
          </a:xfrm>
        </p:spPr>
        <p:txBody>
          <a:bodyPr/>
          <a:lstStyle/>
          <a:p>
            <a:r>
              <a:rPr lang="en-US" dirty="0">
                <a:solidFill>
                  <a:srgbClr val="FF6600"/>
                </a:solidFill>
                <a:latin typeface="Times New Roman" panose="02020603050405020304" pitchFamily="18" charset="0"/>
                <a:cs typeface="Times New Roman" panose="02020603050405020304" pitchFamily="18" charset="0"/>
              </a:rPr>
              <a:t>Model Evaluation </a:t>
            </a:r>
          </a:p>
        </p:txBody>
      </p:sp>
      <p:sp>
        <p:nvSpPr>
          <p:cNvPr id="4" name="Content Placeholder 3">
            <a:extLst>
              <a:ext uri="{FF2B5EF4-FFF2-40B4-BE49-F238E27FC236}">
                <a16:creationId xmlns:a16="http://schemas.microsoft.com/office/drawing/2014/main" id="{1435688D-8EAA-0C34-D2AF-235E11D02AE6}"/>
              </a:ext>
            </a:extLst>
          </p:cNvPr>
          <p:cNvSpPr txBox="1">
            <a:spLocks noGrp="1"/>
          </p:cNvSpPr>
          <p:nvPr>
            <p:ph idx="1"/>
          </p:nvPr>
        </p:nvSpPr>
        <p:spPr>
          <a:xfrm>
            <a:off x="838200" y="1244600"/>
            <a:ext cx="4782879" cy="1941557"/>
          </a:xfrm>
          <a:prstGeom prst="rect">
            <a:avLst/>
          </a:prstGeom>
          <a:noFill/>
        </p:spPr>
        <p:txBody>
          <a:bodyPr wrap="square" rtlCol="0">
            <a:spAutoFit/>
          </a:bodyPr>
          <a:lstStyle/>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Tested Models</a:t>
            </a:r>
          </a:p>
          <a:p>
            <a:pPr marL="742950" lvl="1"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Logistic Regression</a:t>
            </a:r>
          </a:p>
          <a:p>
            <a:pPr marL="742950" lvl="1"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Decision Tree</a:t>
            </a:r>
          </a:p>
          <a:p>
            <a:pPr marL="742950" lvl="1"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Random Forest Classifier</a:t>
            </a:r>
          </a:p>
          <a:p>
            <a:pPr marL="742950" lvl="1" indent="-285750">
              <a:buFont typeface="Arial" panose="020B0604020202020204" pitchFamily="34" charset="0"/>
              <a:buChar char="•"/>
            </a:pPr>
            <a:r>
              <a:rPr lang="en-US" sz="2300" dirty="0" err="1">
                <a:latin typeface="Times New Roman" panose="02020603050405020304" pitchFamily="18" charset="0"/>
                <a:cs typeface="Times New Roman" panose="02020603050405020304" pitchFamily="18" charset="0"/>
              </a:rPr>
              <a:t>XGBoost</a:t>
            </a:r>
            <a:r>
              <a:rPr lang="en-US" sz="2300" dirty="0">
                <a:latin typeface="Times New Roman" panose="02020603050405020304" pitchFamily="18" charset="0"/>
                <a:cs typeface="Times New Roman" panose="02020603050405020304" pitchFamily="18" charset="0"/>
              </a:rPr>
              <a:t> Classifier</a:t>
            </a:r>
          </a:p>
        </p:txBody>
      </p:sp>
      <p:sp>
        <p:nvSpPr>
          <p:cNvPr id="7" name="TextBox 6">
            <a:extLst>
              <a:ext uri="{FF2B5EF4-FFF2-40B4-BE49-F238E27FC236}">
                <a16:creationId xmlns:a16="http://schemas.microsoft.com/office/drawing/2014/main" id="{E2C05342-02E3-04FC-E31B-63E8CF8473E8}"/>
              </a:ext>
            </a:extLst>
          </p:cNvPr>
          <p:cNvSpPr txBox="1"/>
          <p:nvPr/>
        </p:nvSpPr>
        <p:spPr>
          <a:xfrm>
            <a:off x="497958" y="5366028"/>
            <a:ext cx="4683467" cy="729430"/>
          </a:xfrm>
          <a:prstGeom prst="rect">
            <a:avLst/>
          </a:prstGeom>
          <a:noFill/>
        </p:spPr>
        <p:txBody>
          <a:bodyPr wrap="square" rtlCol="0">
            <a:spAutoFit/>
          </a:bodyPr>
          <a:lstStyle/>
          <a:p>
            <a:pPr lvl="1">
              <a:lnSpc>
                <a:spcPct val="90000"/>
              </a:lnSpc>
              <a:spcBef>
                <a:spcPts val="500"/>
              </a:spcBef>
            </a:pPr>
            <a:r>
              <a:rPr lang="en-US" sz="2300" dirty="0" err="1">
                <a:latin typeface="Times New Roman" panose="02020603050405020304" pitchFamily="18" charset="0"/>
                <a:cs typeface="Times New Roman" panose="02020603050405020304" pitchFamily="18" charset="0"/>
              </a:rPr>
              <a:t>XGBoost</a:t>
            </a:r>
            <a:r>
              <a:rPr lang="en-US" sz="2300" dirty="0">
                <a:latin typeface="Times New Roman" panose="02020603050405020304" pitchFamily="18" charset="0"/>
                <a:cs typeface="Times New Roman" panose="02020603050405020304" pitchFamily="18" charset="0"/>
              </a:rPr>
              <a:t> Classifier is the best fit model with higher </a:t>
            </a:r>
            <a:r>
              <a:rPr lang="en-US" sz="2300" dirty="0" err="1">
                <a:latin typeface="Times New Roman" panose="02020603050405020304" pitchFamily="18" charset="0"/>
                <a:cs typeface="Times New Roman" panose="02020603050405020304" pitchFamily="18" charset="0"/>
              </a:rPr>
              <a:t>roc_auc</a:t>
            </a:r>
            <a:r>
              <a:rPr lang="en-US" sz="2300" dirty="0">
                <a:latin typeface="Times New Roman" panose="02020603050405020304" pitchFamily="18" charset="0"/>
                <a:cs typeface="Times New Roman" panose="02020603050405020304" pitchFamily="18" charset="0"/>
              </a:rPr>
              <a:t> score.</a:t>
            </a:r>
          </a:p>
        </p:txBody>
      </p:sp>
      <p:pic>
        <p:nvPicPr>
          <p:cNvPr id="9" name="Picture 8">
            <a:extLst>
              <a:ext uri="{FF2B5EF4-FFF2-40B4-BE49-F238E27FC236}">
                <a16:creationId xmlns:a16="http://schemas.microsoft.com/office/drawing/2014/main" id="{6323C27A-C769-7180-05EF-092E9344BEF4}"/>
              </a:ext>
            </a:extLst>
          </p:cNvPr>
          <p:cNvPicPr>
            <a:picLocks noChangeAspect="1"/>
          </p:cNvPicPr>
          <p:nvPr/>
        </p:nvPicPr>
        <p:blipFill>
          <a:blip r:embed="rId2"/>
          <a:stretch>
            <a:fillRect/>
          </a:stretch>
        </p:blipFill>
        <p:spPr>
          <a:xfrm>
            <a:off x="1072703" y="3424471"/>
            <a:ext cx="3478032" cy="1509035"/>
          </a:xfrm>
          <a:prstGeom prst="rect">
            <a:avLst/>
          </a:prstGeom>
        </p:spPr>
      </p:pic>
      <p:pic>
        <p:nvPicPr>
          <p:cNvPr id="11" name="Picture 10">
            <a:extLst>
              <a:ext uri="{FF2B5EF4-FFF2-40B4-BE49-F238E27FC236}">
                <a16:creationId xmlns:a16="http://schemas.microsoft.com/office/drawing/2014/main" id="{FF4AFB40-8903-A5C9-EE6B-DF9392B1B307}"/>
              </a:ext>
            </a:extLst>
          </p:cNvPr>
          <p:cNvPicPr>
            <a:picLocks noChangeAspect="1"/>
          </p:cNvPicPr>
          <p:nvPr/>
        </p:nvPicPr>
        <p:blipFill>
          <a:blip r:embed="rId3"/>
          <a:stretch>
            <a:fillRect/>
          </a:stretch>
        </p:blipFill>
        <p:spPr>
          <a:xfrm>
            <a:off x="5287926" y="1048238"/>
            <a:ext cx="6406116" cy="4413498"/>
          </a:xfrm>
          <a:prstGeom prst="rect">
            <a:avLst/>
          </a:prstGeom>
        </p:spPr>
      </p:pic>
    </p:spTree>
    <p:extLst>
      <p:ext uri="{BB962C8B-B14F-4D97-AF65-F5344CB8AC3E}">
        <p14:creationId xmlns:p14="http://schemas.microsoft.com/office/powerpoint/2010/main" val="3841272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901"/>
            <a:ext cx="10515600" cy="1155700"/>
          </a:xfrm>
        </p:spPr>
        <p:txBody>
          <a:bodyPr/>
          <a:lstStyle/>
          <a:p>
            <a:r>
              <a:rPr lang="en-US" dirty="0">
                <a:solidFill>
                  <a:srgbClr val="FF6600"/>
                </a:solidFill>
                <a:latin typeface="Times New Roman" panose="02020603050405020304" pitchFamily="18" charset="0"/>
                <a:cs typeface="Times New Roman" panose="02020603050405020304" pitchFamily="18" charset="0"/>
              </a:rPr>
              <a:t>Feature selection</a:t>
            </a:r>
          </a:p>
        </p:txBody>
      </p:sp>
      <p:pic>
        <p:nvPicPr>
          <p:cNvPr id="7" name="Content Placeholder 6">
            <a:extLst>
              <a:ext uri="{FF2B5EF4-FFF2-40B4-BE49-F238E27FC236}">
                <a16:creationId xmlns:a16="http://schemas.microsoft.com/office/drawing/2014/main" id="{7F1987EC-38C0-F7E1-14BC-0E5D0BAA9E97}"/>
              </a:ext>
            </a:extLst>
          </p:cNvPr>
          <p:cNvPicPr>
            <a:picLocks noGrp="1" noChangeAspect="1"/>
          </p:cNvPicPr>
          <p:nvPr>
            <p:ph idx="1"/>
          </p:nvPr>
        </p:nvPicPr>
        <p:blipFill>
          <a:blip r:embed="rId2"/>
          <a:stretch>
            <a:fillRect/>
          </a:stretch>
        </p:blipFill>
        <p:spPr>
          <a:xfrm>
            <a:off x="838200" y="1244601"/>
            <a:ext cx="9237554" cy="5613400"/>
          </a:xfrm>
        </p:spPr>
      </p:pic>
    </p:spTree>
    <p:extLst>
      <p:ext uri="{BB962C8B-B14F-4D97-AF65-F5344CB8AC3E}">
        <p14:creationId xmlns:p14="http://schemas.microsoft.com/office/powerpoint/2010/main" val="129453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901"/>
            <a:ext cx="10515600" cy="1155700"/>
          </a:xfrm>
        </p:spPr>
        <p:txBody>
          <a:bodyPr/>
          <a:lstStyle/>
          <a:p>
            <a:r>
              <a:rPr lang="en-US" dirty="0">
                <a:solidFill>
                  <a:srgbClr val="FF6600"/>
                </a:solidFill>
                <a:latin typeface="Times New Roman" panose="02020603050405020304" pitchFamily="18" charset="0"/>
                <a:cs typeface="Times New Roman" panose="02020603050405020304" pitchFamily="18" charset="0"/>
              </a:rPr>
              <a:t>Model Optimization </a:t>
            </a:r>
          </a:p>
        </p:txBody>
      </p:sp>
      <p:sp>
        <p:nvSpPr>
          <p:cNvPr id="3" name="Content Placeholder 2"/>
          <p:cNvSpPr>
            <a:spLocks noGrp="1"/>
          </p:cNvSpPr>
          <p:nvPr>
            <p:ph idx="1"/>
          </p:nvPr>
        </p:nvSpPr>
        <p:spPr>
          <a:xfrm>
            <a:off x="838200" y="1244601"/>
            <a:ext cx="10515600" cy="5613399"/>
          </a:xfrm>
        </p:spPr>
        <p:txBody>
          <a:bodyPr>
            <a:noAutofit/>
          </a:bodyPr>
          <a:lstStyle/>
          <a:p>
            <a:r>
              <a:rPr lang="en-US" sz="2400" dirty="0">
                <a:latin typeface="Times New Roman" panose="02020603050405020304" pitchFamily="18" charset="0"/>
                <a:cs typeface="Times New Roman" panose="02020603050405020304" pitchFamily="18" charset="0"/>
              </a:rPr>
              <a:t>Hyperparameter tuning has been performed</a:t>
            </a:r>
          </a:p>
          <a:p>
            <a:r>
              <a:rPr lang="en-US" sz="2400" dirty="0">
                <a:latin typeface="Times New Roman" panose="02020603050405020304" pitchFamily="18" charset="0"/>
                <a:cs typeface="Times New Roman" panose="02020603050405020304" pitchFamily="18" charset="0"/>
              </a:rPr>
              <a:t>Best model parameters are selected </a:t>
            </a:r>
          </a:p>
          <a:p>
            <a:r>
              <a:rPr lang="en-US" sz="2400" dirty="0">
                <a:latin typeface="Times New Roman" panose="02020603050405020304" pitchFamily="18" charset="0"/>
                <a:cs typeface="Times New Roman" panose="02020603050405020304" pitchFamily="18" charset="0"/>
              </a:rPr>
              <a:t>Fitted the selected parameters and selected features to the model</a:t>
            </a:r>
          </a:p>
          <a:p>
            <a:r>
              <a:rPr lang="en-US" sz="2400" dirty="0">
                <a:latin typeface="Times New Roman" panose="02020603050405020304" pitchFamily="18" charset="0"/>
                <a:cs typeface="Times New Roman" panose="02020603050405020304" pitchFamily="18" charset="0"/>
              </a:rPr>
              <a:t>Final performance score is 0.834 </a:t>
            </a:r>
            <a:r>
              <a:rPr lang="en-US" sz="2400" dirty="0" err="1">
                <a:latin typeface="Times New Roman" panose="02020603050405020304" pitchFamily="18" charset="0"/>
                <a:cs typeface="Times New Roman" panose="02020603050405020304" pitchFamily="18" charset="0"/>
              </a:rPr>
              <a:t>roc_auc</a:t>
            </a:r>
            <a:r>
              <a:rPr lang="en-US" sz="2400" dirty="0">
                <a:latin typeface="Times New Roman" panose="02020603050405020304" pitchFamily="18" charset="0"/>
                <a:cs typeface="Times New Roman" panose="02020603050405020304" pitchFamily="18" charset="0"/>
              </a:rPr>
              <a:t> for the test dataset </a:t>
            </a:r>
          </a:p>
        </p:txBody>
      </p:sp>
    </p:spTree>
    <p:extLst>
      <p:ext uri="{BB962C8B-B14F-4D97-AF65-F5344CB8AC3E}">
        <p14:creationId xmlns:p14="http://schemas.microsoft.com/office/powerpoint/2010/main" val="3608933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901"/>
            <a:ext cx="10515600" cy="1155700"/>
          </a:xfrm>
        </p:spPr>
        <p:txBody>
          <a:bodyPr/>
          <a:lstStyle/>
          <a:p>
            <a:r>
              <a:rPr lang="en-US" dirty="0">
                <a:solidFill>
                  <a:srgbClr val="FF6600"/>
                </a:solidFill>
                <a:latin typeface="Times New Roman" panose="02020603050405020304" pitchFamily="18" charset="0"/>
                <a:cs typeface="Times New Roman" panose="02020603050405020304" pitchFamily="18" charset="0"/>
              </a:rPr>
              <a:t>Conclusion </a:t>
            </a:r>
          </a:p>
        </p:txBody>
      </p:sp>
      <p:sp>
        <p:nvSpPr>
          <p:cNvPr id="3" name="Content Placeholder 2"/>
          <p:cNvSpPr>
            <a:spLocks noGrp="1"/>
          </p:cNvSpPr>
          <p:nvPr>
            <p:ph idx="1"/>
          </p:nvPr>
        </p:nvSpPr>
        <p:spPr>
          <a:xfrm>
            <a:off x="838200" y="1244601"/>
            <a:ext cx="10515600" cy="5613399"/>
          </a:xfrm>
        </p:spPr>
        <p:txBody>
          <a:bodyPr>
            <a:noAutofit/>
          </a:bodyPr>
          <a:lstStyle/>
          <a:p>
            <a:r>
              <a:rPr lang="en-US" sz="2400" dirty="0">
                <a:latin typeface="Times New Roman" panose="02020603050405020304" pitchFamily="18" charset="0"/>
                <a:cs typeface="Times New Roman" panose="02020603050405020304" pitchFamily="18" charset="0"/>
              </a:rPr>
              <a:t>Targeted promotions and marketing based on Gender, Region, Race and patient history can increase sales and profits of ABC Pharma company.</a:t>
            </a:r>
          </a:p>
          <a:p>
            <a:r>
              <a:rPr lang="en-US" sz="2400" dirty="0">
                <a:latin typeface="Times New Roman" panose="02020603050405020304" pitchFamily="18" charset="0"/>
                <a:cs typeface="Times New Roman" panose="02020603050405020304" pitchFamily="18" charset="0"/>
              </a:rPr>
              <a:t>Persistency of a drug is a classification problem and we have tried different models. </a:t>
            </a:r>
          </a:p>
          <a:p>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Classifier is the best model with final ROC AUC score of 0.834</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173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04285" y="547576"/>
            <a:ext cx="6858002" cy="5762850"/>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latin typeface="Times New Roman" panose="02020603050405020304" pitchFamily="18" charset="0"/>
                <a:cs typeface="Times New Roman" panose="02020603050405020304" pitchFamily="18" charset="0"/>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latin typeface="Times New Roman" panose="02020603050405020304" pitchFamily="18" charset="0"/>
                <a:cs typeface="Times New Roman" panose="02020603050405020304" pitchFamily="18" charset="0"/>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r>
              <a:rPr lang="en-US" sz="2800" dirty="0">
                <a:solidFill>
                  <a:srgbClr val="FF6600"/>
                </a:solidFill>
                <a:latin typeface="Times New Roman" panose="02020603050405020304" pitchFamily="18" charset="0"/>
                <a:cs typeface="Times New Roman" panose="02020603050405020304" pitchFamily="18" charset="0"/>
              </a:rPr>
              <a:t>Executive Summary</a:t>
            </a:r>
          </a:p>
          <a:p>
            <a:pPr algn="just"/>
            <a:r>
              <a:rPr lang="en-US" sz="2800" dirty="0">
                <a:solidFill>
                  <a:srgbClr val="FF6600"/>
                </a:solidFill>
                <a:latin typeface="Times New Roman" panose="02020603050405020304" pitchFamily="18" charset="0"/>
                <a:cs typeface="Times New Roman" panose="02020603050405020304" pitchFamily="18" charset="0"/>
              </a:rPr>
              <a:t>         Problem Statement</a:t>
            </a:r>
          </a:p>
          <a:p>
            <a:pPr algn="just"/>
            <a:r>
              <a:rPr lang="en-US" sz="2800" dirty="0">
                <a:solidFill>
                  <a:srgbClr val="FF6600"/>
                </a:solidFill>
                <a:latin typeface="Times New Roman" panose="02020603050405020304" pitchFamily="18" charset="0"/>
                <a:cs typeface="Times New Roman" panose="02020603050405020304" pitchFamily="18" charset="0"/>
              </a:rPr>
              <a:t>         Approach</a:t>
            </a:r>
          </a:p>
          <a:p>
            <a:pPr algn="just"/>
            <a:r>
              <a:rPr lang="en-US" sz="2800" dirty="0">
                <a:solidFill>
                  <a:srgbClr val="FF6600"/>
                </a:solidFill>
                <a:latin typeface="Times New Roman" panose="02020603050405020304" pitchFamily="18" charset="0"/>
                <a:cs typeface="Times New Roman" panose="02020603050405020304" pitchFamily="18" charset="0"/>
              </a:rPr>
              <a:t>         EDA</a:t>
            </a:r>
          </a:p>
          <a:p>
            <a:pPr algn="just"/>
            <a:r>
              <a:rPr lang="en-US" sz="2800" dirty="0">
                <a:solidFill>
                  <a:srgbClr val="FF6600"/>
                </a:solidFill>
                <a:latin typeface="Times New Roman" panose="02020603050405020304" pitchFamily="18" charset="0"/>
                <a:cs typeface="Times New Roman" panose="02020603050405020304" pitchFamily="18" charset="0"/>
              </a:rPr>
              <a:t>         EDA Recommendations</a:t>
            </a:r>
          </a:p>
          <a:p>
            <a:pPr algn="just"/>
            <a:r>
              <a:rPr lang="en-US" sz="2800" dirty="0">
                <a:solidFill>
                  <a:srgbClr val="FF6600"/>
                </a:solidFill>
                <a:latin typeface="Times New Roman" panose="02020603050405020304" pitchFamily="18" charset="0"/>
                <a:cs typeface="Times New Roman" panose="02020603050405020304" pitchFamily="18" charset="0"/>
              </a:rPr>
              <a:t>         Model Building</a:t>
            </a:r>
          </a:p>
          <a:p>
            <a:pPr algn="just"/>
            <a:r>
              <a:rPr lang="en-US" sz="2800" dirty="0">
                <a:solidFill>
                  <a:srgbClr val="FF6600"/>
                </a:solidFill>
                <a:latin typeface="Times New Roman" panose="02020603050405020304" pitchFamily="18" charset="0"/>
                <a:cs typeface="Times New Roman" panose="02020603050405020304" pitchFamily="18" charset="0"/>
              </a:rPr>
              <a:t>         Model Evaluation</a:t>
            </a:r>
          </a:p>
          <a:p>
            <a:pPr algn="just"/>
            <a:r>
              <a:rPr lang="en-US" sz="2800" dirty="0">
                <a:solidFill>
                  <a:srgbClr val="FF6600"/>
                </a:solidFill>
                <a:latin typeface="Times New Roman" panose="02020603050405020304" pitchFamily="18" charset="0"/>
                <a:cs typeface="Times New Roman" panose="02020603050405020304" pitchFamily="18" charset="0"/>
              </a:rPr>
              <a:t>         Conclusion</a:t>
            </a:r>
          </a:p>
          <a:p>
            <a:endParaRPr lang="en-US" sz="3200" dirty="0">
              <a:solidFill>
                <a:srgbClr val="FF6600"/>
              </a:solidFill>
              <a:latin typeface="Times New Roman" panose="02020603050405020304" pitchFamily="18" charset="0"/>
              <a:cs typeface="Times New Roman" panose="02020603050405020304" pitchFamily="18" charset="0"/>
            </a:endParaRPr>
          </a:p>
          <a:p>
            <a:endParaRPr lang="en-US" dirty="0">
              <a:solidFill>
                <a:srgbClr val="FF6600"/>
              </a:solidFill>
              <a:latin typeface="Times New Roman" panose="02020603050405020304" pitchFamily="18" charset="0"/>
              <a:cs typeface="Times New Roman" panose="02020603050405020304" pitchFamily="18" charset="0"/>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Executive Summary</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ABC Pharma is facing a significant challenge in understanding the persistency of drug usage as per physician prescriptions. The persistency of drug usage refers to the extent to which patients continue to take their prescribed medications over a specific period of time.</a:t>
            </a:r>
          </a:p>
          <a:p>
            <a:pPr marL="0" indent="0">
              <a:buNone/>
            </a:pPr>
            <a:r>
              <a:rPr lang="en-US" dirty="0">
                <a:latin typeface="Times New Roman" panose="02020603050405020304" pitchFamily="18" charset="0"/>
                <a:cs typeface="Times New Roman" panose="02020603050405020304" pitchFamily="18" charset="0"/>
              </a:rPr>
              <a:t>Currently, ABC Pharma Company relies on manual methods to track and analyze drug persistency. This involves reviewing patient records, conducting surveys, and relying on self-reporting, which can be time-consuming, prone to errors, and lack real-time insights.</a:t>
            </a:r>
          </a:p>
          <a:p>
            <a:pPr marL="0" indent="0">
              <a:buNone/>
            </a:pPr>
            <a:r>
              <a:rPr lang="en-US" dirty="0">
                <a:latin typeface="Times New Roman" panose="02020603050405020304" pitchFamily="18" charset="0"/>
                <a:cs typeface="Times New Roman" panose="02020603050405020304" pitchFamily="18" charset="0"/>
              </a:rPr>
              <a:t>To address this challenge, ABC Pharma Company has decided to approach an analytics company to automate the process of identifying drug persistency. The goal is to develop a data-driven solution that can accurately and efficiently track patients' prescribed medication usage, enabling ABC Pharma Company to gain valuable insights into medication adherence patterns.</a:t>
            </a:r>
          </a:p>
          <a:p>
            <a:pPr marL="0" indent="0">
              <a:buNone/>
            </a:pPr>
            <a:endParaRPr lang="en-US" dirty="0"/>
          </a:p>
        </p:txBody>
      </p:sp>
    </p:spTree>
    <p:extLst>
      <p:ext uri="{BB962C8B-B14F-4D97-AF65-F5344CB8AC3E}">
        <p14:creationId xmlns:p14="http://schemas.microsoft.com/office/powerpoint/2010/main" val="2917534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Problem Description</a:t>
            </a:r>
          </a:p>
        </p:txBody>
      </p:sp>
      <p:sp>
        <p:nvSpPr>
          <p:cNvPr id="3" name="Content Placeholder 2"/>
          <p:cNvSpPr>
            <a:spLocks noGrp="1"/>
          </p:cNvSpPr>
          <p:nvPr>
            <p:ph idx="1"/>
          </p:nvPr>
        </p:nvSpPr>
        <p:spPr/>
        <p:txBody>
          <a:bodyPr>
            <a:normAutofit/>
          </a:bodyPr>
          <a:lstStyle/>
          <a:p>
            <a:pPr marL="0" indent="0">
              <a:lnSpc>
                <a:spcPct val="70000"/>
              </a:lnSpc>
              <a:buNone/>
            </a:pPr>
            <a:r>
              <a:rPr lang="en-US" sz="2600" dirty="0">
                <a:latin typeface="Times New Roman" panose="02020603050405020304" pitchFamily="18" charset="0"/>
                <a:cs typeface="Times New Roman" panose="02020603050405020304" pitchFamily="18" charset="0"/>
              </a:rPr>
              <a:t>One of the challenge for all Pharmaceutical companies is to understand the persistency of drug as per the physician prescription. To solve this problem ABC pharma company approached an analytics company to automate this process of identification.</a:t>
            </a:r>
          </a:p>
          <a:p>
            <a:pPr marL="0" indent="0">
              <a:lnSpc>
                <a:spcPct val="70000"/>
              </a:lnSpc>
              <a:buNone/>
            </a:pPr>
            <a:endParaRPr lang="en-US" sz="2600" dirty="0">
              <a:latin typeface="Times New Roman" panose="02020603050405020304" pitchFamily="18" charset="0"/>
              <a:cs typeface="Times New Roman" panose="02020603050405020304" pitchFamily="18" charset="0"/>
            </a:endParaRPr>
          </a:p>
          <a:p>
            <a:pPr marL="0" indent="0">
              <a:lnSpc>
                <a:spcPct val="70000"/>
              </a:lnSpc>
              <a:buNone/>
            </a:pPr>
            <a:r>
              <a:rPr lang="en-US" sz="2600" dirty="0">
                <a:latin typeface="Times New Roman" panose="02020603050405020304" pitchFamily="18" charset="0"/>
                <a:cs typeface="Times New Roman" panose="02020603050405020304" pitchFamily="18" charset="0"/>
              </a:rPr>
              <a:t>ML Problem:</a:t>
            </a:r>
          </a:p>
          <a:p>
            <a:pPr marL="0" indent="0">
              <a:lnSpc>
                <a:spcPct val="70000"/>
              </a:lnSpc>
              <a:buNone/>
            </a:pPr>
            <a:r>
              <a:rPr lang="en-US" sz="2600" dirty="0">
                <a:latin typeface="Times New Roman" panose="02020603050405020304" pitchFamily="18" charset="0"/>
                <a:cs typeface="Times New Roman" panose="02020603050405020304" pitchFamily="18" charset="0"/>
              </a:rPr>
              <a:t>With an objective to gather insights on the factors that are impacting the persistency, build a classification for the given dataset.</a:t>
            </a:r>
          </a:p>
          <a:p>
            <a:pPr marL="0" indent="0">
              <a:lnSpc>
                <a:spcPct val="70000"/>
              </a:lnSpc>
              <a:buNone/>
            </a:pPr>
            <a:endParaRPr lang="en-US" sz="2600" dirty="0">
              <a:latin typeface="Times New Roman" panose="02020603050405020304" pitchFamily="18" charset="0"/>
              <a:cs typeface="Times New Roman" panose="02020603050405020304" pitchFamily="18" charset="0"/>
            </a:endParaRPr>
          </a:p>
          <a:p>
            <a:pPr marL="0" indent="0">
              <a:lnSpc>
                <a:spcPct val="70000"/>
              </a:lnSpc>
              <a:buNone/>
            </a:pPr>
            <a:r>
              <a:rPr lang="en-US" sz="2600" dirty="0">
                <a:latin typeface="Times New Roman" panose="02020603050405020304" pitchFamily="18" charset="0"/>
                <a:cs typeface="Times New Roman" panose="02020603050405020304" pitchFamily="18" charset="0"/>
              </a:rPr>
              <a:t>Target Variable: </a:t>
            </a:r>
            <a:r>
              <a:rPr lang="en-US" sz="2600" dirty="0" err="1">
                <a:latin typeface="Times New Roman" panose="02020603050405020304" pitchFamily="18" charset="0"/>
                <a:cs typeface="Times New Roman" panose="02020603050405020304" pitchFamily="18" charset="0"/>
              </a:rPr>
              <a:t>Persistency_Flag</a:t>
            </a:r>
            <a:endParaRPr lang="en-US" sz="26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7730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DF4E5-22A0-66C1-D2A0-7EBE8D85D923}"/>
              </a:ext>
            </a:extLst>
          </p:cNvPr>
          <p:cNvSpPr>
            <a:spLocks noGrp="1"/>
          </p:cNvSpPr>
          <p:nvPr>
            <p:ph type="title"/>
          </p:nvPr>
        </p:nvSpPr>
        <p:spPr/>
        <p:txBody>
          <a:bodyPr/>
          <a:lstStyle/>
          <a:p>
            <a:r>
              <a:rPr lang="en-US" dirty="0">
                <a:solidFill>
                  <a:srgbClr val="FF6600"/>
                </a:solidFill>
              </a:rPr>
              <a:t>Approach</a:t>
            </a:r>
          </a:p>
        </p:txBody>
      </p:sp>
      <p:graphicFrame>
        <p:nvGraphicFramePr>
          <p:cNvPr id="7" name="Content Placeholder 5">
            <a:extLst>
              <a:ext uri="{FF2B5EF4-FFF2-40B4-BE49-F238E27FC236}">
                <a16:creationId xmlns:a16="http://schemas.microsoft.com/office/drawing/2014/main" id="{1B75F4BE-C1BA-7029-78DF-AB5F798968AB}"/>
              </a:ext>
            </a:extLst>
          </p:cNvPr>
          <p:cNvGraphicFramePr>
            <a:graphicFrameLocks noGrp="1"/>
          </p:cNvGraphicFramePr>
          <p:nvPr>
            <p:ph idx="1"/>
            <p:extLst>
              <p:ext uri="{D42A27DB-BD31-4B8C-83A1-F6EECF244321}">
                <p14:modId xmlns:p14="http://schemas.microsoft.com/office/powerpoint/2010/main" val="2289659658"/>
              </p:ext>
            </p:extLst>
          </p:nvPr>
        </p:nvGraphicFramePr>
        <p:xfrm>
          <a:off x="838200" y="1382233"/>
          <a:ext cx="10515600" cy="4794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6529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Description of Numerical Features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8820066"/>
              </p:ext>
            </p:extLst>
          </p:nvPr>
        </p:nvGraphicFramePr>
        <p:xfrm>
          <a:off x="838200" y="1825625"/>
          <a:ext cx="10515600" cy="3337560"/>
        </p:xfrm>
        <a:graphic>
          <a:graphicData uri="http://schemas.openxmlformats.org/drawingml/2006/table">
            <a:tbl>
              <a:tblPr firstRow="1" bandRow="1">
                <a:tableStyleId>{21E4AEA4-8DFA-4A89-87EB-49C32662AFE0}</a:tableStyleId>
              </a:tblPr>
              <a:tblGrid>
                <a:gridCol w="3505200">
                  <a:extLst>
                    <a:ext uri="{9D8B030D-6E8A-4147-A177-3AD203B41FA5}">
                      <a16:colId xmlns:a16="http://schemas.microsoft.com/office/drawing/2014/main" val="2654265210"/>
                    </a:ext>
                  </a:extLst>
                </a:gridCol>
                <a:gridCol w="3505200">
                  <a:extLst>
                    <a:ext uri="{9D8B030D-6E8A-4147-A177-3AD203B41FA5}">
                      <a16:colId xmlns:a16="http://schemas.microsoft.com/office/drawing/2014/main" val="140707795"/>
                    </a:ext>
                  </a:extLst>
                </a:gridCol>
                <a:gridCol w="3505200">
                  <a:extLst>
                    <a:ext uri="{9D8B030D-6E8A-4147-A177-3AD203B41FA5}">
                      <a16:colId xmlns:a16="http://schemas.microsoft.com/office/drawing/2014/main" val="3105703038"/>
                    </a:ext>
                  </a:extLst>
                </a:gridCol>
              </a:tblGrid>
              <a:tr h="370840">
                <a:tc>
                  <a:txBody>
                    <a:bodyPr/>
                    <a:lstStyle/>
                    <a:p>
                      <a:endParaRPr lang="en-US" dirty="0"/>
                    </a:p>
                  </a:txBody>
                  <a:tcPr/>
                </a:tc>
                <a:tc>
                  <a:txBody>
                    <a:bodyPr/>
                    <a:lstStyle/>
                    <a:p>
                      <a:r>
                        <a:rPr lang="en-US" dirty="0" err="1"/>
                        <a:t>Dexa_Freq_During_Rx</a:t>
                      </a:r>
                      <a:endParaRPr lang="en-US" dirty="0"/>
                    </a:p>
                  </a:txBody>
                  <a:tcPr/>
                </a:tc>
                <a:tc>
                  <a:txBody>
                    <a:bodyPr/>
                    <a:lstStyle/>
                    <a:p>
                      <a:r>
                        <a:rPr lang="en-US" dirty="0" err="1"/>
                        <a:t>Count_Of_Risks</a:t>
                      </a:r>
                      <a:endParaRPr lang="en-US" dirty="0"/>
                    </a:p>
                  </a:txBody>
                  <a:tcPr/>
                </a:tc>
                <a:extLst>
                  <a:ext uri="{0D108BD9-81ED-4DB2-BD59-A6C34878D82A}">
                    <a16:rowId xmlns:a16="http://schemas.microsoft.com/office/drawing/2014/main" val="1079284695"/>
                  </a:ext>
                </a:extLst>
              </a:tr>
              <a:tr h="370840">
                <a:tc>
                  <a:txBody>
                    <a:bodyPr/>
                    <a:lstStyle/>
                    <a:p>
                      <a:r>
                        <a:rPr lang="en-US" dirty="0"/>
                        <a:t>Count</a:t>
                      </a:r>
                    </a:p>
                  </a:txBody>
                  <a:tcPr/>
                </a:tc>
                <a:tc>
                  <a:txBody>
                    <a:bodyPr/>
                    <a:lstStyle/>
                    <a:p>
                      <a:r>
                        <a:rPr lang="en-US" dirty="0"/>
                        <a:t>3424.000000</a:t>
                      </a:r>
                    </a:p>
                  </a:txBody>
                  <a:tcPr/>
                </a:tc>
                <a:tc>
                  <a:txBody>
                    <a:bodyPr/>
                    <a:lstStyle/>
                    <a:p>
                      <a:r>
                        <a:rPr lang="en-US" dirty="0"/>
                        <a:t>3424.000000</a:t>
                      </a:r>
                    </a:p>
                  </a:txBody>
                  <a:tcPr/>
                </a:tc>
                <a:extLst>
                  <a:ext uri="{0D108BD9-81ED-4DB2-BD59-A6C34878D82A}">
                    <a16:rowId xmlns:a16="http://schemas.microsoft.com/office/drawing/2014/main" val="4005845892"/>
                  </a:ext>
                </a:extLst>
              </a:tr>
              <a:tr h="370840">
                <a:tc>
                  <a:txBody>
                    <a:bodyPr/>
                    <a:lstStyle/>
                    <a:p>
                      <a:r>
                        <a:rPr lang="en-US" dirty="0"/>
                        <a:t>Mean</a:t>
                      </a:r>
                    </a:p>
                  </a:txBody>
                  <a:tcPr/>
                </a:tc>
                <a:tc>
                  <a:txBody>
                    <a:bodyPr/>
                    <a:lstStyle/>
                    <a:p>
                      <a:r>
                        <a:rPr lang="en-US" dirty="0"/>
                        <a:t>3.016063</a:t>
                      </a:r>
                    </a:p>
                  </a:txBody>
                  <a:tcPr/>
                </a:tc>
                <a:tc>
                  <a:txBody>
                    <a:bodyPr/>
                    <a:lstStyle/>
                    <a:p>
                      <a:r>
                        <a:rPr lang="en-US" dirty="0"/>
                        <a:t>1.239486</a:t>
                      </a:r>
                    </a:p>
                  </a:txBody>
                  <a:tcPr/>
                </a:tc>
                <a:extLst>
                  <a:ext uri="{0D108BD9-81ED-4DB2-BD59-A6C34878D82A}">
                    <a16:rowId xmlns:a16="http://schemas.microsoft.com/office/drawing/2014/main" val="1740199508"/>
                  </a:ext>
                </a:extLst>
              </a:tr>
              <a:tr h="370840">
                <a:tc>
                  <a:txBody>
                    <a:bodyPr/>
                    <a:lstStyle/>
                    <a:p>
                      <a:r>
                        <a:rPr lang="en-US" dirty="0"/>
                        <a:t>Standard</a:t>
                      </a:r>
                      <a:r>
                        <a:rPr lang="en-US" baseline="0" dirty="0"/>
                        <a:t> Deviation</a:t>
                      </a:r>
                      <a:endParaRPr lang="en-US" dirty="0"/>
                    </a:p>
                  </a:txBody>
                  <a:tcPr/>
                </a:tc>
                <a:tc>
                  <a:txBody>
                    <a:bodyPr/>
                    <a:lstStyle/>
                    <a:p>
                      <a:r>
                        <a:rPr lang="en-US" dirty="0"/>
                        <a:t>8.136545</a:t>
                      </a:r>
                    </a:p>
                  </a:txBody>
                  <a:tcPr/>
                </a:tc>
                <a:tc>
                  <a:txBody>
                    <a:bodyPr/>
                    <a:lstStyle/>
                    <a:p>
                      <a:r>
                        <a:rPr lang="en-US" dirty="0"/>
                        <a:t>1.094914</a:t>
                      </a:r>
                    </a:p>
                  </a:txBody>
                  <a:tcPr/>
                </a:tc>
                <a:extLst>
                  <a:ext uri="{0D108BD9-81ED-4DB2-BD59-A6C34878D82A}">
                    <a16:rowId xmlns:a16="http://schemas.microsoft.com/office/drawing/2014/main" val="4242437052"/>
                  </a:ext>
                </a:extLst>
              </a:tr>
              <a:tr h="370840">
                <a:tc>
                  <a:txBody>
                    <a:bodyPr/>
                    <a:lstStyle/>
                    <a:p>
                      <a:r>
                        <a:rPr lang="en-US" dirty="0"/>
                        <a:t>Min</a:t>
                      </a:r>
                    </a:p>
                  </a:txBody>
                  <a:tcPr/>
                </a:tc>
                <a:tc>
                  <a:txBody>
                    <a:bodyPr/>
                    <a:lstStyle/>
                    <a:p>
                      <a:r>
                        <a:rPr lang="en-US" dirty="0"/>
                        <a:t>0.000000</a:t>
                      </a:r>
                    </a:p>
                  </a:txBody>
                  <a:tcPr/>
                </a:tc>
                <a:tc>
                  <a:txBody>
                    <a:bodyPr/>
                    <a:lstStyle/>
                    <a:p>
                      <a:r>
                        <a:rPr lang="en-US" dirty="0"/>
                        <a:t>0.000000</a:t>
                      </a:r>
                    </a:p>
                  </a:txBody>
                  <a:tcPr/>
                </a:tc>
                <a:extLst>
                  <a:ext uri="{0D108BD9-81ED-4DB2-BD59-A6C34878D82A}">
                    <a16:rowId xmlns:a16="http://schemas.microsoft.com/office/drawing/2014/main" val="2343734492"/>
                  </a:ext>
                </a:extLst>
              </a:tr>
              <a:tr h="370840">
                <a:tc>
                  <a:txBody>
                    <a:bodyPr/>
                    <a:lstStyle/>
                    <a:p>
                      <a:r>
                        <a:rPr lang="en-US" dirty="0"/>
                        <a:t>25%</a:t>
                      </a:r>
                    </a:p>
                  </a:txBody>
                  <a:tcPr/>
                </a:tc>
                <a:tc>
                  <a:txBody>
                    <a:bodyPr/>
                    <a:lstStyle/>
                    <a:p>
                      <a:r>
                        <a:rPr lang="en-US" dirty="0"/>
                        <a:t>0.000000</a:t>
                      </a:r>
                    </a:p>
                  </a:txBody>
                  <a:tcPr/>
                </a:tc>
                <a:tc>
                  <a:txBody>
                    <a:bodyPr/>
                    <a:lstStyle/>
                    <a:p>
                      <a:r>
                        <a:rPr lang="en-US" dirty="0"/>
                        <a:t>0.000000</a:t>
                      </a:r>
                    </a:p>
                  </a:txBody>
                  <a:tcPr/>
                </a:tc>
                <a:extLst>
                  <a:ext uri="{0D108BD9-81ED-4DB2-BD59-A6C34878D82A}">
                    <a16:rowId xmlns:a16="http://schemas.microsoft.com/office/drawing/2014/main" val="796861404"/>
                  </a:ext>
                </a:extLst>
              </a:tr>
              <a:tr h="370840">
                <a:tc>
                  <a:txBody>
                    <a:bodyPr/>
                    <a:lstStyle/>
                    <a:p>
                      <a:r>
                        <a:rPr lang="en-US" dirty="0"/>
                        <a:t>50%</a:t>
                      </a:r>
                    </a:p>
                  </a:txBody>
                  <a:tcPr/>
                </a:tc>
                <a:tc>
                  <a:txBody>
                    <a:bodyPr/>
                    <a:lstStyle/>
                    <a:p>
                      <a:r>
                        <a:rPr lang="en-US" dirty="0"/>
                        <a:t>0.000000</a:t>
                      </a:r>
                    </a:p>
                  </a:txBody>
                  <a:tcPr/>
                </a:tc>
                <a:tc>
                  <a:txBody>
                    <a:bodyPr/>
                    <a:lstStyle/>
                    <a:p>
                      <a:r>
                        <a:rPr lang="en-US" dirty="0"/>
                        <a:t>1.000000</a:t>
                      </a:r>
                    </a:p>
                  </a:txBody>
                  <a:tcPr/>
                </a:tc>
                <a:extLst>
                  <a:ext uri="{0D108BD9-81ED-4DB2-BD59-A6C34878D82A}">
                    <a16:rowId xmlns:a16="http://schemas.microsoft.com/office/drawing/2014/main" val="19682620"/>
                  </a:ext>
                </a:extLst>
              </a:tr>
              <a:tr h="370840">
                <a:tc>
                  <a:txBody>
                    <a:bodyPr/>
                    <a:lstStyle/>
                    <a:p>
                      <a:r>
                        <a:rPr lang="en-US" dirty="0"/>
                        <a:t>75%</a:t>
                      </a:r>
                    </a:p>
                  </a:txBody>
                  <a:tcPr/>
                </a:tc>
                <a:tc>
                  <a:txBody>
                    <a:bodyPr/>
                    <a:lstStyle/>
                    <a:p>
                      <a:r>
                        <a:rPr lang="en-US" dirty="0"/>
                        <a:t>3.000000</a:t>
                      </a:r>
                    </a:p>
                  </a:txBody>
                  <a:tcPr/>
                </a:tc>
                <a:tc>
                  <a:txBody>
                    <a:bodyPr/>
                    <a:lstStyle/>
                    <a:p>
                      <a:r>
                        <a:rPr lang="en-US" dirty="0"/>
                        <a:t>2.000000</a:t>
                      </a:r>
                    </a:p>
                  </a:txBody>
                  <a:tcPr/>
                </a:tc>
                <a:extLst>
                  <a:ext uri="{0D108BD9-81ED-4DB2-BD59-A6C34878D82A}">
                    <a16:rowId xmlns:a16="http://schemas.microsoft.com/office/drawing/2014/main" val="171904514"/>
                  </a:ext>
                </a:extLst>
              </a:tr>
              <a:tr h="370840">
                <a:tc>
                  <a:txBody>
                    <a:bodyPr/>
                    <a:lstStyle/>
                    <a:p>
                      <a:r>
                        <a:rPr lang="en-US" dirty="0"/>
                        <a:t>Max</a:t>
                      </a:r>
                    </a:p>
                  </a:txBody>
                  <a:tcPr/>
                </a:tc>
                <a:tc>
                  <a:txBody>
                    <a:bodyPr/>
                    <a:lstStyle/>
                    <a:p>
                      <a:r>
                        <a:rPr lang="en-US" dirty="0"/>
                        <a:t>146.000000</a:t>
                      </a:r>
                    </a:p>
                  </a:txBody>
                  <a:tcPr/>
                </a:tc>
                <a:tc>
                  <a:txBody>
                    <a:bodyPr/>
                    <a:lstStyle/>
                    <a:p>
                      <a:r>
                        <a:rPr lang="en-US" dirty="0"/>
                        <a:t>7.000000</a:t>
                      </a:r>
                    </a:p>
                  </a:txBody>
                  <a:tcPr/>
                </a:tc>
                <a:extLst>
                  <a:ext uri="{0D108BD9-81ED-4DB2-BD59-A6C34878D82A}">
                    <a16:rowId xmlns:a16="http://schemas.microsoft.com/office/drawing/2014/main" val="1395650309"/>
                  </a:ext>
                </a:extLst>
              </a:tr>
            </a:tbl>
          </a:graphicData>
        </a:graphic>
      </p:graphicFrame>
    </p:spTree>
    <p:extLst>
      <p:ext uri="{BB962C8B-B14F-4D97-AF65-F5344CB8AC3E}">
        <p14:creationId xmlns:p14="http://schemas.microsoft.com/office/powerpoint/2010/main" val="2652941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Correlation Between Numerical Features</a:t>
            </a:r>
            <a:br>
              <a:rPr lang="en-US" dirty="0">
                <a:solidFill>
                  <a:srgbClr val="FF6600"/>
                </a:solidFill>
              </a:rPr>
            </a:br>
            <a:endParaRPr lang="en-US" dirty="0">
              <a:solidFill>
                <a:srgbClr val="FF6600"/>
              </a:solidFill>
            </a:endParaRPr>
          </a:p>
        </p:txBody>
      </p:sp>
      <p:pic>
        <p:nvPicPr>
          <p:cNvPr id="4" name="Picture 3">
            <a:extLst>
              <a:ext uri="{FF2B5EF4-FFF2-40B4-BE49-F238E27FC236}">
                <a16:creationId xmlns:a16="http://schemas.microsoft.com/office/drawing/2014/main" id="{A577E486-59E9-A205-DEBB-863DFE23602A}"/>
              </a:ext>
            </a:extLst>
          </p:cNvPr>
          <p:cNvPicPr>
            <a:picLocks noChangeAspect="1"/>
          </p:cNvPicPr>
          <p:nvPr/>
        </p:nvPicPr>
        <p:blipFill>
          <a:blip r:embed="rId2"/>
          <a:stretch>
            <a:fillRect/>
          </a:stretch>
        </p:blipFill>
        <p:spPr>
          <a:xfrm>
            <a:off x="838200" y="1377844"/>
            <a:ext cx="4997707" cy="4102311"/>
          </a:xfrm>
          <a:prstGeom prst="rect">
            <a:avLst/>
          </a:prstGeom>
        </p:spPr>
      </p:pic>
      <p:sp>
        <p:nvSpPr>
          <p:cNvPr id="6" name="TextBox 5">
            <a:extLst>
              <a:ext uri="{FF2B5EF4-FFF2-40B4-BE49-F238E27FC236}">
                <a16:creationId xmlns:a16="http://schemas.microsoft.com/office/drawing/2014/main" id="{750509ED-A148-B24F-D91F-2D66CBE5AB90}"/>
              </a:ext>
            </a:extLst>
          </p:cNvPr>
          <p:cNvSpPr txBox="1"/>
          <p:nvPr/>
        </p:nvSpPr>
        <p:spPr>
          <a:xfrm>
            <a:off x="6638544" y="1572768"/>
            <a:ext cx="4828032" cy="3170099"/>
          </a:xfrm>
          <a:prstGeom prst="rect">
            <a:avLst/>
          </a:prstGeom>
          <a:noFill/>
        </p:spPr>
        <p:txBody>
          <a:bodyPr wrap="square" rtlCol="0">
            <a:spAutoFit/>
          </a:bodyPr>
          <a:lstStyle/>
          <a:p>
            <a:pPr>
              <a:lnSpc>
                <a:spcPct val="70000"/>
              </a:lnSpc>
              <a:spcBef>
                <a:spcPts val="1000"/>
              </a:spcBef>
            </a:pPr>
            <a:r>
              <a:rPr lang="en-US" sz="2600" dirty="0">
                <a:latin typeface="Times New Roman" panose="02020603050405020304" pitchFamily="18" charset="0"/>
                <a:cs typeface="Times New Roman" panose="02020603050405020304" pitchFamily="18" charset="0"/>
              </a:rPr>
              <a:t>The correlation between the count of risks and </a:t>
            </a:r>
            <a:r>
              <a:rPr lang="en-US" sz="2600" dirty="0" err="1">
                <a:latin typeface="Times New Roman" panose="02020603050405020304" pitchFamily="18" charset="0"/>
                <a:cs typeface="Times New Roman" panose="02020603050405020304" pitchFamily="18" charset="0"/>
              </a:rPr>
              <a:t>Dexa</a:t>
            </a:r>
            <a:r>
              <a:rPr lang="en-US" sz="2600" dirty="0">
                <a:latin typeface="Times New Roman" panose="02020603050405020304" pitchFamily="18" charset="0"/>
                <a:cs typeface="Times New Roman" panose="02020603050405020304" pitchFamily="18" charset="0"/>
              </a:rPr>
              <a:t> frequency during Rx is 0.014, which is  very weak. It means the count of risks and </a:t>
            </a:r>
            <a:r>
              <a:rPr lang="en-US" sz="2600" dirty="0" err="1">
                <a:latin typeface="Times New Roman" panose="02020603050405020304" pitchFamily="18" charset="0"/>
                <a:cs typeface="Times New Roman" panose="02020603050405020304" pitchFamily="18" charset="0"/>
              </a:rPr>
              <a:t>dexa</a:t>
            </a:r>
            <a:r>
              <a:rPr lang="en-US" sz="2600" dirty="0">
                <a:latin typeface="Times New Roman" panose="02020603050405020304" pitchFamily="18" charset="0"/>
                <a:cs typeface="Times New Roman" panose="02020603050405020304" pitchFamily="18" charset="0"/>
              </a:rPr>
              <a:t> frequency during Rx have very little or nothing in common which means they can exist independently of each other. In other words, they affect drug persistency independently.  </a:t>
            </a:r>
          </a:p>
          <a:p>
            <a:endParaRPr lang="en-US" dirty="0"/>
          </a:p>
        </p:txBody>
      </p:sp>
    </p:spTree>
    <p:extLst>
      <p:ext uri="{BB962C8B-B14F-4D97-AF65-F5344CB8AC3E}">
        <p14:creationId xmlns:p14="http://schemas.microsoft.com/office/powerpoint/2010/main" val="1883721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Box Plot of </a:t>
            </a:r>
            <a:r>
              <a:rPr lang="en-US" dirty="0" err="1">
                <a:solidFill>
                  <a:srgbClr val="FF6600"/>
                </a:solidFill>
                <a:latin typeface="Times New Roman" panose="02020603050405020304" pitchFamily="18" charset="0"/>
                <a:cs typeface="Times New Roman" panose="02020603050405020304" pitchFamily="18" charset="0"/>
              </a:rPr>
              <a:t>Dexa</a:t>
            </a:r>
            <a:r>
              <a:rPr lang="en-US" dirty="0">
                <a:solidFill>
                  <a:srgbClr val="FF6600"/>
                </a:solidFill>
                <a:latin typeface="Times New Roman" panose="02020603050405020304" pitchFamily="18" charset="0"/>
                <a:cs typeface="Times New Roman" panose="02020603050405020304" pitchFamily="18" charset="0"/>
              </a:rPr>
              <a:t> Frequency during Rx</a:t>
            </a:r>
          </a:p>
        </p:txBody>
      </p:sp>
      <p:pic>
        <p:nvPicPr>
          <p:cNvPr id="11" name="Content Placeholder 10">
            <a:extLst>
              <a:ext uri="{FF2B5EF4-FFF2-40B4-BE49-F238E27FC236}">
                <a16:creationId xmlns:a16="http://schemas.microsoft.com/office/drawing/2014/main" id="{C5B18595-7B60-8A92-F7BC-010D2E0EDC25}"/>
              </a:ext>
            </a:extLst>
          </p:cNvPr>
          <p:cNvPicPr>
            <a:picLocks noGrp="1" noChangeAspect="1"/>
          </p:cNvPicPr>
          <p:nvPr>
            <p:ph idx="1"/>
          </p:nvPr>
        </p:nvPicPr>
        <p:blipFill>
          <a:blip r:embed="rId2"/>
          <a:stretch>
            <a:fillRect/>
          </a:stretch>
        </p:blipFill>
        <p:spPr>
          <a:xfrm>
            <a:off x="186709" y="1690688"/>
            <a:ext cx="5607338" cy="4095961"/>
          </a:xfrm>
        </p:spPr>
      </p:pic>
      <p:sp>
        <p:nvSpPr>
          <p:cNvPr id="12" name="TextBox 11">
            <a:extLst>
              <a:ext uri="{FF2B5EF4-FFF2-40B4-BE49-F238E27FC236}">
                <a16:creationId xmlns:a16="http://schemas.microsoft.com/office/drawing/2014/main" id="{80F9DA7E-2067-67C2-2E3F-FDC56F4B58CC}"/>
              </a:ext>
            </a:extLst>
          </p:cNvPr>
          <p:cNvSpPr txBox="1"/>
          <p:nvPr/>
        </p:nvSpPr>
        <p:spPr>
          <a:xfrm>
            <a:off x="6498990" y="1491270"/>
            <a:ext cx="4498357" cy="4855816"/>
          </a:xfrm>
          <a:prstGeom prst="rect">
            <a:avLst/>
          </a:prstGeom>
          <a:noFill/>
        </p:spPr>
        <p:txBody>
          <a:bodyPr wrap="square" rtlCol="0">
            <a:spAutoFit/>
          </a:bodyPr>
          <a:lstStyle/>
          <a:p>
            <a:pPr marL="0" marR="0">
              <a:lnSpc>
                <a:spcPct val="107000"/>
              </a:lnSpc>
              <a:spcBef>
                <a:spcPts val="0"/>
              </a:spcBef>
              <a:spcAft>
                <a:spcPts val="800"/>
              </a:spcAft>
            </a:pPr>
            <a:r>
              <a:rPr lang="en-US" sz="2600" dirty="0">
                <a:latin typeface="Times New Roman" panose="02020603050405020304" pitchFamily="18" charset="0"/>
                <a:cs typeface="Times New Roman" panose="02020603050405020304" pitchFamily="18" charset="0"/>
              </a:rPr>
              <a:t>The box plot was used to detect outliers from the dataset. </a:t>
            </a:r>
          </a:p>
          <a:p>
            <a:pPr marL="0" marR="0">
              <a:lnSpc>
                <a:spcPct val="107000"/>
              </a:lnSpc>
              <a:spcBef>
                <a:spcPts val="0"/>
              </a:spcBef>
              <a:spcAft>
                <a:spcPts val="800"/>
              </a:spcAft>
            </a:pPr>
            <a:r>
              <a:rPr lang="en-US" sz="2600" dirty="0">
                <a:latin typeface="Times New Roman" panose="02020603050405020304" pitchFamily="18" charset="0"/>
                <a:cs typeface="Times New Roman" panose="02020603050405020304" pitchFamily="18" charset="0"/>
              </a:rPr>
              <a:t>After the outliers were detected in the </a:t>
            </a:r>
            <a:r>
              <a:rPr lang="en-US" sz="2600" dirty="0" err="1">
                <a:latin typeface="Times New Roman" panose="02020603050405020304" pitchFamily="18" charset="0"/>
                <a:cs typeface="Times New Roman" panose="02020603050405020304" pitchFamily="18" charset="0"/>
              </a:rPr>
              <a:t>Dexa_Freq_During_Rx</a:t>
            </a:r>
            <a:r>
              <a:rPr lang="en-US" sz="2600" dirty="0">
                <a:latin typeface="Times New Roman" panose="02020603050405020304" pitchFamily="18" charset="0"/>
                <a:cs typeface="Times New Roman" panose="02020603050405020304" pitchFamily="18" charset="0"/>
              </a:rPr>
              <a:t> column and dropping them, the new result of the dataset shape shows that 460 outliers were detected and dropped. Dropping the outliers helps to reduce bias in the results obtained.</a:t>
            </a:r>
          </a:p>
          <a:p>
            <a:endParaRPr lang="en-US" dirty="0"/>
          </a:p>
        </p:txBody>
      </p:sp>
    </p:spTree>
    <p:extLst>
      <p:ext uri="{BB962C8B-B14F-4D97-AF65-F5344CB8AC3E}">
        <p14:creationId xmlns:p14="http://schemas.microsoft.com/office/powerpoint/2010/main" val="38659195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(1)</Template>
  <TotalTime>619</TotalTime>
  <Words>1410</Words>
  <Application>Microsoft Office PowerPoint</Application>
  <PresentationFormat>Widescreen</PresentationFormat>
  <Paragraphs>160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PowerPoint Presentation</vt:lpstr>
      <vt:lpstr>Project Team Group Name: Ensemble Elites</vt:lpstr>
      <vt:lpstr>   Agenda</vt:lpstr>
      <vt:lpstr>Executive Summary</vt:lpstr>
      <vt:lpstr>Problem Description</vt:lpstr>
      <vt:lpstr>Approach</vt:lpstr>
      <vt:lpstr>Description of Numerical Features</vt:lpstr>
      <vt:lpstr>Correlation Between Numerical Features </vt:lpstr>
      <vt:lpstr>Box Plot of Dexa Frequency during Rx</vt:lpstr>
      <vt:lpstr>Histogram of Dexa Frequency During Rx</vt:lpstr>
      <vt:lpstr>Box plot of Count of Risks</vt:lpstr>
      <vt:lpstr>Count of Risks Frequency</vt:lpstr>
      <vt:lpstr>Persistency Percentage Distribution</vt:lpstr>
      <vt:lpstr>Count of Persistency</vt:lpstr>
      <vt:lpstr>Persistency Percentage by Gender</vt:lpstr>
      <vt:lpstr>Persistency Percentage by Race</vt:lpstr>
      <vt:lpstr>Persistency Percentage by Region</vt:lpstr>
      <vt:lpstr>Persistency Percentage by Age</vt:lpstr>
      <vt:lpstr>Dexa Scans during Rx by Persistency and NTM Specialist Flag</vt:lpstr>
      <vt:lpstr>Count of Risks by Persistency and Adherence Flag</vt:lpstr>
      <vt:lpstr>EDA Recommendations </vt:lpstr>
      <vt:lpstr>Data Preprocessing </vt:lpstr>
      <vt:lpstr>Model Evaluation </vt:lpstr>
      <vt:lpstr>Feature selection</vt:lpstr>
      <vt:lpstr>Model Optimization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Pass</dc:creator>
  <cp:lastModifiedBy>bindu musham</cp:lastModifiedBy>
  <cp:revision>69</cp:revision>
  <dcterms:created xsi:type="dcterms:W3CDTF">2023-06-16T10:16:29Z</dcterms:created>
  <dcterms:modified xsi:type="dcterms:W3CDTF">2023-06-30T14:14:08Z</dcterms:modified>
</cp:coreProperties>
</file>