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90" r:id="rId6"/>
    <p:sldId id="291" r:id="rId7"/>
    <p:sldId id="28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93" r:id="rId23"/>
    <p:sldId id="294" r:id="rId24"/>
    <p:sldId id="295" r:id="rId25"/>
    <p:sldId id="296" r:id="rId26"/>
    <p:sldId id="29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88" d="100"/>
          <a:sy n="88" d="100"/>
        </p:scale>
        <p:origin x="90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3AF77-42AE-804A-B845-CB58B1DCDEE8}"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9BF0BFB8-3D41-644D-B101-8FFAC99EA6E8}">
      <dgm:prSet phldrT="[Text]"/>
      <dgm:spPr>
        <a:solidFill>
          <a:schemeClr val="accent2"/>
        </a:solidFill>
      </dgm:spPr>
      <dgm:t>
        <a:bodyPr/>
        <a:lstStyle/>
        <a:p>
          <a:r>
            <a:rPr lang="en-US" dirty="0"/>
            <a:t>Data Collection </a:t>
          </a:r>
        </a:p>
      </dgm:t>
    </dgm:pt>
    <dgm:pt modelId="{7126BD8C-2147-9C48-A507-EA125DD8BD22}" type="parTrans" cxnId="{C84FD410-16F5-E644-8753-8501FBEE43FA}">
      <dgm:prSet/>
      <dgm:spPr/>
      <dgm:t>
        <a:bodyPr/>
        <a:lstStyle/>
        <a:p>
          <a:endParaRPr lang="en-US"/>
        </a:p>
      </dgm:t>
    </dgm:pt>
    <dgm:pt modelId="{15AE2217-DCAA-B04C-A191-CA404E92E3D2}" type="sibTrans" cxnId="{C84FD410-16F5-E644-8753-8501FBEE43FA}">
      <dgm:prSet/>
      <dgm:spPr/>
      <dgm:t>
        <a:bodyPr/>
        <a:lstStyle/>
        <a:p>
          <a:endParaRPr lang="en-US"/>
        </a:p>
      </dgm:t>
    </dgm:pt>
    <dgm:pt modelId="{10090CA7-A2A7-9C4B-881D-D5CC5CFAF7E3}">
      <dgm:prSet phldrT="[Text]" custT="1"/>
      <dgm:spPr>
        <a:solidFill>
          <a:schemeClr val="accent2">
            <a:lumMod val="40000"/>
            <a:lumOff val="60000"/>
            <a:alpha val="90000"/>
          </a:schemeClr>
        </a:solidFill>
      </dgm:spPr>
      <dgm:t>
        <a:bodyPr/>
        <a:lstStyle/>
        <a:p>
          <a:r>
            <a:rPr lang="en-US" sz="1200" dirty="0">
              <a:latin typeface="Calibri" panose="020F0502020204030204" pitchFamily="34" charset="0"/>
              <a:cs typeface="Calibri" panose="020F0502020204030204" pitchFamily="34" charset="0"/>
            </a:rPr>
            <a:t>Data has been collected from Kaggle</a:t>
          </a:r>
        </a:p>
      </dgm:t>
    </dgm:pt>
    <dgm:pt modelId="{7E387D7C-1610-8E4B-82CC-AB977E9D9EC7}" type="parTrans" cxnId="{F9595D12-B40B-BA41-A6C6-370793D50726}">
      <dgm:prSet/>
      <dgm:spPr/>
      <dgm:t>
        <a:bodyPr/>
        <a:lstStyle/>
        <a:p>
          <a:endParaRPr lang="en-US"/>
        </a:p>
      </dgm:t>
    </dgm:pt>
    <dgm:pt modelId="{7697C444-C224-474D-8908-E9805CE3CBFC}" type="sibTrans" cxnId="{F9595D12-B40B-BA41-A6C6-370793D50726}">
      <dgm:prSet/>
      <dgm:spPr/>
      <dgm:t>
        <a:bodyPr/>
        <a:lstStyle/>
        <a:p>
          <a:endParaRPr lang="en-US"/>
        </a:p>
      </dgm:t>
    </dgm:pt>
    <dgm:pt modelId="{60CEE8BE-FD7B-C146-94FC-EEC28E616515}">
      <dgm:prSet phldrT="[Text]" custT="1"/>
      <dgm:spPr>
        <a:solidFill>
          <a:schemeClr val="accent2">
            <a:lumMod val="40000"/>
            <a:lumOff val="60000"/>
            <a:alpha val="90000"/>
          </a:schemeClr>
        </a:solidFill>
      </dgm:spPr>
      <dgm:t>
        <a:bodyPr/>
        <a:lstStyle/>
        <a:p>
          <a:r>
            <a:rPr lang="en-US" sz="1200" dirty="0">
              <a:latin typeface="Calibri" panose="020F0502020204030204" pitchFamily="34" charset="0"/>
              <a:cs typeface="Calibri" panose="020F0502020204030204" pitchFamily="34" charset="0"/>
            </a:rPr>
            <a:t>https://</a:t>
          </a:r>
          <a:r>
            <a:rPr lang="en-US" sz="1200" dirty="0" err="1">
              <a:latin typeface="Calibri" panose="020F0502020204030204" pitchFamily="34" charset="0"/>
              <a:cs typeface="Calibri" panose="020F0502020204030204" pitchFamily="34" charset="0"/>
            </a:rPr>
            <a:t>www.kaggle.com</a:t>
          </a:r>
          <a:r>
            <a:rPr lang="en-US" sz="1200" dirty="0">
              <a:latin typeface="Calibri" panose="020F0502020204030204" pitchFamily="34" charset="0"/>
              <a:cs typeface="Calibri" panose="020F0502020204030204" pitchFamily="34" charset="0"/>
            </a:rPr>
            <a:t>/code/crucifer/</a:t>
          </a:r>
          <a:r>
            <a:rPr lang="en-US" sz="1200" dirty="0" err="1">
              <a:latin typeface="Calibri" panose="020F0502020204030204" pitchFamily="34" charset="0"/>
              <a:cs typeface="Calibri" panose="020F0502020204030204" pitchFamily="34" charset="0"/>
            </a:rPr>
            <a:t>houseloan</a:t>
          </a:r>
          <a:r>
            <a:rPr lang="en-US" sz="1200" dirty="0">
              <a:latin typeface="Calibri" panose="020F0502020204030204" pitchFamily="34" charset="0"/>
              <a:cs typeface="Calibri" panose="020F0502020204030204" pitchFamily="34" charset="0"/>
            </a:rPr>
            <a:t>-data-analysis/data</a:t>
          </a:r>
        </a:p>
      </dgm:t>
    </dgm:pt>
    <dgm:pt modelId="{18ED448A-4657-4543-99B4-810D34BD5645}" type="parTrans" cxnId="{A4D7C058-4C5B-FA41-871B-4128FD882CB4}">
      <dgm:prSet/>
      <dgm:spPr/>
      <dgm:t>
        <a:bodyPr/>
        <a:lstStyle/>
        <a:p>
          <a:endParaRPr lang="en-US"/>
        </a:p>
      </dgm:t>
    </dgm:pt>
    <dgm:pt modelId="{30104D7F-1597-8741-B29A-EFAD19FB4ADF}" type="sibTrans" cxnId="{A4D7C058-4C5B-FA41-871B-4128FD882CB4}">
      <dgm:prSet/>
      <dgm:spPr/>
      <dgm:t>
        <a:bodyPr/>
        <a:lstStyle/>
        <a:p>
          <a:endParaRPr lang="en-US"/>
        </a:p>
      </dgm:t>
    </dgm:pt>
    <dgm:pt modelId="{9D6A1E4C-D36B-A84D-99CD-1002C12E730B}">
      <dgm:prSet phldrT="[Text]"/>
      <dgm:spPr>
        <a:solidFill>
          <a:schemeClr val="accent2"/>
        </a:solidFill>
      </dgm:spPr>
      <dgm:t>
        <a:bodyPr/>
        <a:lstStyle/>
        <a:p>
          <a:r>
            <a:rPr lang="en-US" dirty="0"/>
            <a:t>Exploratory Data Analysis</a:t>
          </a:r>
        </a:p>
      </dgm:t>
    </dgm:pt>
    <dgm:pt modelId="{0D123568-99DA-794C-9600-320BD8F7EFC1}" type="parTrans" cxnId="{A632481E-B663-7744-9207-F35AC47AB3ED}">
      <dgm:prSet/>
      <dgm:spPr/>
      <dgm:t>
        <a:bodyPr/>
        <a:lstStyle/>
        <a:p>
          <a:endParaRPr lang="en-US"/>
        </a:p>
      </dgm:t>
    </dgm:pt>
    <dgm:pt modelId="{9665ECF0-A73C-0D48-ACB4-747D17AFDCC5}" type="sibTrans" cxnId="{A632481E-B663-7744-9207-F35AC47AB3ED}">
      <dgm:prSet/>
      <dgm:spPr/>
      <dgm:t>
        <a:bodyPr/>
        <a:lstStyle/>
        <a:p>
          <a:endParaRPr lang="en-US"/>
        </a:p>
      </dgm:t>
    </dgm:pt>
    <dgm:pt modelId="{C04E99A4-4F54-F94B-BD6A-07381E9BE5C7}">
      <dgm:prSet phldrT="[Text]"/>
      <dgm:spPr>
        <a:solidFill>
          <a:schemeClr val="accent2">
            <a:lumMod val="40000"/>
            <a:lumOff val="60000"/>
            <a:alpha val="90000"/>
          </a:schemeClr>
        </a:solidFill>
      </dgm:spPr>
      <dgm:t>
        <a:bodyPr/>
        <a:lstStyle/>
        <a:p>
          <a:r>
            <a:rPr lang="en-US" dirty="0"/>
            <a:t>Data Description</a:t>
          </a:r>
        </a:p>
      </dgm:t>
    </dgm:pt>
    <dgm:pt modelId="{CCCEF1C1-34D6-E341-A355-D64E4E86AA50}" type="parTrans" cxnId="{E8D41E9D-7031-7E4C-8D70-BA15439108F5}">
      <dgm:prSet/>
      <dgm:spPr/>
      <dgm:t>
        <a:bodyPr/>
        <a:lstStyle/>
        <a:p>
          <a:endParaRPr lang="en-US"/>
        </a:p>
      </dgm:t>
    </dgm:pt>
    <dgm:pt modelId="{7CE121BA-28F9-0D4E-9651-F3FF4D86D94E}" type="sibTrans" cxnId="{E8D41E9D-7031-7E4C-8D70-BA15439108F5}">
      <dgm:prSet/>
      <dgm:spPr/>
      <dgm:t>
        <a:bodyPr/>
        <a:lstStyle/>
        <a:p>
          <a:endParaRPr lang="en-US"/>
        </a:p>
      </dgm:t>
    </dgm:pt>
    <dgm:pt modelId="{576F2B68-DC14-124E-BA66-16531B7BBD59}">
      <dgm:prSet phldrT="[Text]"/>
      <dgm:spPr>
        <a:solidFill>
          <a:schemeClr val="accent2">
            <a:lumMod val="40000"/>
            <a:lumOff val="60000"/>
            <a:alpha val="90000"/>
          </a:schemeClr>
        </a:solidFill>
      </dgm:spPr>
      <dgm:t>
        <a:bodyPr/>
        <a:lstStyle/>
        <a:p>
          <a:r>
            <a:rPr lang="en-US" dirty="0"/>
            <a:t>Univariate Analysis</a:t>
          </a:r>
        </a:p>
      </dgm:t>
    </dgm:pt>
    <dgm:pt modelId="{9BFBA62B-BE29-8E42-9301-F8D4F5698E38}" type="parTrans" cxnId="{FF6BBBBE-BDC2-4342-AE0E-BC59B5022550}">
      <dgm:prSet/>
      <dgm:spPr/>
      <dgm:t>
        <a:bodyPr/>
        <a:lstStyle/>
        <a:p>
          <a:endParaRPr lang="en-US"/>
        </a:p>
      </dgm:t>
    </dgm:pt>
    <dgm:pt modelId="{58A794D7-E0CF-3842-9F98-E2D4D0DE03AB}" type="sibTrans" cxnId="{FF6BBBBE-BDC2-4342-AE0E-BC59B5022550}">
      <dgm:prSet/>
      <dgm:spPr/>
      <dgm:t>
        <a:bodyPr/>
        <a:lstStyle/>
        <a:p>
          <a:endParaRPr lang="en-US"/>
        </a:p>
      </dgm:t>
    </dgm:pt>
    <dgm:pt modelId="{22B13B92-CD71-D24A-BEDC-3A4A2075569B}">
      <dgm:prSet phldrT="[Text]"/>
      <dgm:spPr>
        <a:solidFill>
          <a:schemeClr val="accent2"/>
        </a:solidFill>
      </dgm:spPr>
      <dgm:t>
        <a:bodyPr/>
        <a:lstStyle/>
        <a:p>
          <a:r>
            <a:rPr lang="en-US" dirty="0"/>
            <a:t>Data Preprocessing</a:t>
          </a:r>
        </a:p>
      </dgm:t>
    </dgm:pt>
    <dgm:pt modelId="{FE43DFB9-7302-204C-9AAB-4A7FFD02C565}" type="parTrans" cxnId="{0C4FDA7C-23E7-8B49-B454-C597C5DBAF38}">
      <dgm:prSet/>
      <dgm:spPr/>
      <dgm:t>
        <a:bodyPr/>
        <a:lstStyle/>
        <a:p>
          <a:endParaRPr lang="en-US"/>
        </a:p>
      </dgm:t>
    </dgm:pt>
    <dgm:pt modelId="{0CB24394-6AE5-6F4A-9E01-03FFB7BE46E5}" type="sibTrans" cxnId="{0C4FDA7C-23E7-8B49-B454-C597C5DBAF38}">
      <dgm:prSet/>
      <dgm:spPr/>
      <dgm:t>
        <a:bodyPr/>
        <a:lstStyle/>
        <a:p>
          <a:endParaRPr lang="en-US"/>
        </a:p>
      </dgm:t>
    </dgm:pt>
    <dgm:pt modelId="{7FDDADFD-3EAE-EF42-8193-CFAEBE324C20}">
      <dgm:prSet phldrT="[Text]"/>
      <dgm:spPr>
        <a:solidFill>
          <a:schemeClr val="accent2">
            <a:lumMod val="40000"/>
            <a:lumOff val="60000"/>
            <a:alpha val="90000"/>
          </a:schemeClr>
        </a:solidFill>
      </dgm:spPr>
      <dgm:t>
        <a:bodyPr/>
        <a:lstStyle/>
        <a:p>
          <a:r>
            <a:rPr lang="en-US" dirty="0"/>
            <a:t>Imputing missing values</a:t>
          </a:r>
        </a:p>
      </dgm:t>
    </dgm:pt>
    <dgm:pt modelId="{C2AD01EE-586A-9140-BCDC-B21FB3DC6F73}" type="parTrans" cxnId="{9BAF6ED3-1A5A-C044-8A4E-6D31A98BF4DC}">
      <dgm:prSet/>
      <dgm:spPr/>
      <dgm:t>
        <a:bodyPr/>
        <a:lstStyle/>
        <a:p>
          <a:endParaRPr lang="en-US"/>
        </a:p>
      </dgm:t>
    </dgm:pt>
    <dgm:pt modelId="{42E76559-5F24-584F-B73C-37FBC4F819C1}" type="sibTrans" cxnId="{9BAF6ED3-1A5A-C044-8A4E-6D31A98BF4DC}">
      <dgm:prSet/>
      <dgm:spPr/>
      <dgm:t>
        <a:bodyPr/>
        <a:lstStyle/>
        <a:p>
          <a:endParaRPr lang="en-US"/>
        </a:p>
      </dgm:t>
    </dgm:pt>
    <dgm:pt modelId="{1A5C729A-29AF-4946-B830-9352906F0D08}">
      <dgm:prSet phldrT="[Text]"/>
      <dgm:spPr>
        <a:solidFill>
          <a:schemeClr val="accent2">
            <a:lumMod val="40000"/>
            <a:lumOff val="60000"/>
            <a:alpha val="90000"/>
          </a:schemeClr>
        </a:solidFill>
      </dgm:spPr>
      <dgm:t>
        <a:bodyPr/>
        <a:lstStyle/>
        <a:p>
          <a:r>
            <a:rPr lang="en-US" dirty="0"/>
            <a:t>Scaling using </a:t>
          </a:r>
          <a:r>
            <a:rPr lang="en-US" dirty="0" err="1"/>
            <a:t>minmaxscaler</a:t>
          </a:r>
          <a:endParaRPr lang="en-US" dirty="0"/>
        </a:p>
      </dgm:t>
    </dgm:pt>
    <dgm:pt modelId="{E3110A8D-9780-8A49-912E-C40626EDFC30}" type="parTrans" cxnId="{F6DBB780-50D3-624E-8BE8-806B2777CCAD}">
      <dgm:prSet/>
      <dgm:spPr/>
      <dgm:t>
        <a:bodyPr/>
        <a:lstStyle/>
        <a:p>
          <a:endParaRPr lang="en-US"/>
        </a:p>
      </dgm:t>
    </dgm:pt>
    <dgm:pt modelId="{8CABBDA5-45FE-7E49-9925-269BCF9E239A}" type="sibTrans" cxnId="{F6DBB780-50D3-624E-8BE8-806B2777CCAD}">
      <dgm:prSet/>
      <dgm:spPr/>
      <dgm:t>
        <a:bodyPr/>
        <a:lstStyle/>
        <a:p>
          <a:endParaRPr lang="en-US"/>
        </a:p>
      </dgm:t>
    </dgm:pt>
    <dgm:pt modelId="{B7C6E254-9326-8043-8CB9-235914EA5192}">
      <dgm:prSet phldrT="[Text]"/>
      <dgm:spPr>
        <a:solidFill>
          <a:schemeClr val="accent2">
            <a:lumMod val="40000"/>
            <a:lumOff val="60000"/>
            <a:alpha val="90000"/>
          </a:schemeClr>
        </a:solidFill>
      </dgm:spPr>
      <dgm:t>
        <a:bodyPr/>
        <a:lstStyle/>
        <a:p>
          <a:r>
            <a:rPr lang="en-US" dirty="0"/>
            <a:t>Bivariate Analysis</a:t>
          </a:r>
        </a:p>
      </dgm:t>
    </dgm:pt>
    <dgm:pt modelId="{AFF96355-F5C5-484F-86E9-B7CD256C827B}" type="parTrans" cxnId="{5180DAE7-67E6-9946-B16E-D4D35DDFAF2F}">
      <dgm:prSet/>
      <dgm:spPr/>
      <dgm:t>
        <a:bodyPr/>
        <a:lstStyle/>
        <a:p>
          <a:endParaRPr lang="en-US"/>
        </a:p>
      </dgm:t>
    </dgm:pt>
    <dgm:pt modelId="{7CFA672F-F69D-2C4A-90F7-CA2DDC20CB35}" type="sibTrans" cxnId="{5180DAE7-67E6-9946-B16E-D4D35DDFAF2F}">
      <dgm:prSet/>
      <dgm:spPr/>
      <dgm:t>
        <a:bodyPr/>
        <a:lstStyle/>
        <a:p>
          <a:endParaRPr lang="en-US"/>
        </a:p>
      </dgm:t>
    </dgm:pt>
    <dgm:pt modelId="{F6779E60-041B-3E41-BC69-0799891F94BA}">
      <dgm:prSet phldrT="[Text]"/>
      <dgm:spPr>
        <a:solidFill>
          <a:schemeClr val="accent2">
            <a:lumMod val="40000"/>
            <a:lumOff val="60000"/>
            <a:alpha val="90000"/>
          </a:schemeClr>
        </a:solidFill>
      </dgm:spPr>
      <dgm:t>
        <a:bodyPr/>
        <a:lstStyle/>
        <a:p>
          <a:r>
            <a:rPr lang="en-US" dirty="0"/>
            <a:t>Train/ Test split</a:t>
          </a:r>
        </a:p>
      </dgm:t>
    </dgm:pt>
    <dgm:pt modelId="{EC5EC773-78C8-6E41-B942-2F895117EB04}" type="parTrans" cxnId="{8646D2FF-1703-EC4C-B8F5-D723CF383C8F}">
      <dgm:prSet/>
      <dgm:spPr/>
      <dgm:t>
        <a:bodyPr/>
        <a:lstStyle/>
        <a:p>
          <a:endParaRPr lang="en-US"/>
        </a:p>
      </dgm:t>
    </dgm:pt>
    <dgm:pt modelId="{C142DE6F-0DC3-BF4F-B105-4FC3687EE2D6}" type="sibTrans" cxnId="{8646D2FF-1703-EC4C-B8F5-D723CF383C8F}">
      <dgm:prSet/>
      <dgm:spPr/>
      <dgm:t>
        <a:bodyPr/>
        <a:lstStyle/>
        <a:p>
          <a:endParaRPr lang="en-US"/>
        </a:p>
      </dgm:t>
    </dgm:pt>
    <dgm:pt modelId="{828FF33F-9F02-664D-85E2-028B9DA30DF1}">
      <dgm:prSet/>
      <dgm:spPr>
        <a:solidFill>
          <a:schemeClr val="accent2"/>
        </a:solidFill>
      </dgm:spPr>
      <dgm:t>
        <a:bodyPr/>
        <a:lstStyle/>
        <a:p>
          <a:r>
            <a:rPr lang="en-US" dirty="0"/>
            <a:t>Model Building</a:t>
          </a:r>
        </a:p>
      </dgm:t>
    </dgm:pt>
    <dgm:pt modelId="{41A95C87-EDC3-7E47-8FB0-EDDA70608874}" type="parTrans" cxnId="{CE1246C8-7F7A-6445-962E-E9CED7CD6A74}">
      <dgm:prSet/>
      <dgm:spPr/>
      <dgm:t>
        <a:bodyPr/>
        <a:lstStyle/>
        <a:p>
          <a:endParaRPr lang="en-US"/>
        </a:p>
      </dgm:t>
    </dgm:pt>
    <dgm:pt modelId="{256DE996-5638-874B-A555-D079039ACE88}" type="sibTrans" cxnId="{CE1246C8-7F7A-6445-962E-E9CED7CD6A74}">
      <dgm:prSet/>
      <dgm:spPr/>
      <dgm:t>
        <a:bodyPr/>
        <a:lstStyle/>
        <a:p>
          <a:endParaRPr lang="en-US"/>
        </a:p>
      </dgm:t>
    </dgm:pt>
    <dgm:pt modelId="{BA7DD241-A24A-0E45-86B7-CED8D9EB8298}">
      <dgm:prSet/>
      <dgm:spPr>
        <a:solidFill>
          <a:schemeClr val="accent2">
            <a:lumMod val="40000"/>
            <a:lumOff val="60000"/>
            <a:alpha val="90000"/>
          </a:schemeClr>
        </a:solidFill>
      </dgm:spPr>
      <dgm:t>
        <a:bodyPr/>
        <a:lstStyle/>
        <a:p>
          <a:r>
            <a:rPr lang="en-US" dirty="0"/>
            <a:t>Tested few models</a:t>
          </a:r>
        </a:p>
      </dgm:t>
    </dgm:pt>
    <dgm:pt modelId="{083DB3EB-1198-064E-9FC0-8037ED72F65D}" type="parTrans" cxnId="{FD4ADC81-B44B-FE4D-AFDE-1B501C3BB580}">
      <dgm:prSet/>
      <dgm:spPr/>
      <dgm:t>
        <a:bodyPr/>
        <a:lstStyle/>
        <a:p>
          <a:endParaRPr lang="en-US"/>
        </a:p>
      </dgm:t>
    </dgm:pt>
    <dgm:pt modelId="{9F14D7DB-1FDA-DD4A-8C45-3DBAEF586D67}" type="sibTrans" cxnId="{FD4ADC81-B44B-FE4D-AFDE-1B501C3BB580}">
      <dgm:prSet/>
      <dgm:spPr/>
      <dgm:t>
        <a:bodyPr/>
        <a:lstStyle/>
        <a:p>
          <a:endParaRPr lang="en-US"/>
        </a:p>
      </dgm:t>
    </dgm:pt>
    <dgm:pt modelId="{6351427E-AB25-E643-9BDC-1DD29CB821C4}">
      <dgm:prSet/>
      <dgm:spPr>
        <a:solidFill>
          <a:schemeClr val="accent2">
            <a:lumMod val="40000"/>
            <a:lumOff val="60000"/>
            <a:alpha val="90000"/>
          </a:schemeClr>
        </a:solidFill>
      </dgm:spPr>
      <dgm:t>
        <a:bodyPr/>
        <a:lstStyle/>
        <a:p>
          <a:r>
            <a:rPr lang="en-US" dirty="0"/>
            <a:t>Best model is selected</a:t>
          </a:r>
        </a:p>
      </dgm:t>
    </dgm:pt>
    <dgm:pt modelId="{1CB37F72-35BC-EA47-8DD1-36D14E62F213}" type="parTrans" cxnId="{6A7B8418-FD7E-8D4B-867E-1B2B2C564802}">
      <dgm:prSet/>
      <dgm:spPr/>
      <dgm:t>
        <a:bodyPr/>
        <a:lstStyle/>
        <a:p>
          <a:endParaRPr lang="en-US"/>
        </a:p>
      </dgm:t>
    </dgm:pt>
    <dgm:pt modelId="{1DE0FA8B-788A-FF4F-8C79-165BB786338B}" type="sibTrans" cxnId="{6A7B8418-FD7E-8D4B-867E-1B2B2C564802}">
      <dgm:prSet/>
      <dgm:spPr/>
      <dgm:t>
        <a:bodyPr/>
        <a:lstStyle/>
        <a:p>
          <a:endParaRPr lang="en-US"/>
        </a:p>
      </dgm:t>
    </dgm:pt>
    <dgm:pt modelId="{4C7E9BBB-6219-0944-B38B-A58AD9E9F1F9}">
      <dgm:prSet/>
      <dgm:spPr>
        <a:solidFill>
          <a:schemeClr val="accent2"/>
        </a:solidFill>
      </dgm:spPr>
      <dgm:t>
        <a:bodyPr/>
        <a:lstStyle/>
        <a:p>
          <a:r>
            <a:rPr lang="en-US" dirty="0"/>
            <a:t>Feature Selection</a:t>
          </a:r>
        </a:p>
      </dgm:t>
    </dgm:pt>
    <dgm:pt modelId="{BE0D1160-5363-C34C-95AF-823576952B0B}" type="parTrans" cxnId="{F2CDD260-796A-3748-BB49-B0132C51A0F5}">
      <dgm:prSet/>
      <dgm:spPr/>
      <dgm:t>
        <a:bodyPr/>
        <a:lstStyle/>
        <a:p>
          <a:endParaRPr lang="en-US"/>
        </a:p>
      </dgm:t>
    </dgm:pt>
    <dgm:pt modelId="{25B46F5F-CBE6-C742-9F30-D8E482E8204D}" type="sibTrans" cxnId="{F2CDD260-796A-3748-BB49-B0132C51A0F5}">
      <dgm:prSet/>
      <dgm:spPr/>
      <dgm:t>
        <a:bodyPr/>
        <a:lstStyle/>
        <a:p>
          <a:endParaRPr lang="en-US"/>
        </a:p>
      </dgm:t>
    </dgm:pt>
    <dgm:pt modelId="{52276609-EAF7-544C-BBDF-7D7F78138D13}">
      <dgm:prSet/>
      <dgm:spPr>
        <a:solidFill>
          <a:schemeClr val="accent2"/>
        </a:solidFill>
      </dgm:spPr>
      <dgm:t>
        <a:bodyPr/>
        <a:lstStyle/>
        <a:p>
          <a:r>
            <a:rPr lang="en-US" dirty="0"/>
            <a:t>Model optimization</a:t>
          </a:r>
        </a:p>
      </dgm:t>
    </dgm:pt>
    <dgm:pt modelId="{D672BA39-71EA-4A4B-8AE0-3A58A2FF983F}" type="parTrans" cxnId="{318BB5AE-9E73-AE43-B218-925D4A84846B}">
      <dgm:prSet/>
      <dgm:spPr/>
      <dgm:t>
        <a:bodyPr/>
        <a:lstStyle/>
        <a:p>
          <a:endParaRPr lang="en-US"/>
        </a:p>
      </dgm:t>
    </dgm:pt>
    <dgm:pt modelId="{E153A0F9-C4BA-FC4C-99C6-5753380D3F54}" type="sibTrans" cxnId="{318BB5AE-9E73-AE43-B218-925D4A84846B}">
      <dgm:prSet/>
      <dgm:spPr/>
      <dgm:t>
        <a:bodyPr/>
        <a:lstStyle/>
        <a:p>
          <a:endParaRPr lang="en-US"/>
        </a:p>
      </dgm:t>
    </dgm:pt>
    <dgm:pt modelId="{5108ED61-7FB5-2E41-8CE0-E6449A0C6D27}">
      <dgm:prSet/>
      <dgm:spPr>
        <a:solidFill>
          <a:schemeClr val="accent2">
            <a:lumMod val="40000"/>
            <a:lumOff val="60000"/>
            <a:alpha val="90000"/>
          </a:schemeClr>
        </a:solidFill>
      </dgm:spPr>
      <dgm:t>
        <a:bodyPr/>
        <a:lstStyle/>
        <a:p>
          <a:r>
            <a:rPr lang="en-US" dirty="0"/>
            <a:t>Reduced feature subset</a:t>
          </a:r>
        </a:p>
      </dgm:t>
    </dgm:pt>
    <dgm:pt modelId="{E0ADEC73-9376-9E48-9EA0-AF24FBD60A2D}" type="parTrans" cxnId="{047AB417-0B51-EC46-A338-7CD0122C5409}">
      <dgm:prSet/>
      <dgm:spPr/>
      <dgm:t>
        <a:bodyPr/>
        <a:lstStyle/>
        <a:p>
          <a:endParaRPr lang="en-US"/>
        </a:p>
      </dgm:t>
    </dgm:pt>
    <dgm:pt modelId="{12265021-CEE9-F641-80ED-A8D002AAAC46}" type="sibTrans" cxnId="{047AB417-0B51-EC46-A338-7CD0122C5409}">
      <dgm:prSet/>
      <dgm:spPr/>
      <dgm:t>
        <a:bodyPr/>
        <a:lstStyle/>
        <a:p>
          <a:endParaRPr lang="en-US"/>
        </a:p>
      </dgm:t>
    </dgm:pt>
    <dgm:pt modelId="{BD88C39D-C17E-224C-A1AC-E435BB529CA1}">
      <dgm:prSet/>
      <dgm:spPr>
        <a:solidFill>
          <a:schemeClr val="accent2">
            <a:lumMod val="40000"/>
            <a:lumOff val="60000"/>
            <a:alpha val="90000"/>
          </a:schemeClr>
        </a:solidFill>
      </dgm:spPr>
      <dgm:t>
        <a:bodyPr/>
        <a:lstStyle/>
        <a:p>
          <a:r>
            <a:rPr lang="en-US" dirty="0"/>
            <a:t>Hyperparameter tuning to improve the model performance scores</a:t>
          </a:r>
        </a:p>
      </dgm:t>
    </dgm:pt>
    <dgm:pt modelId="{474BAF1C-2469-1D4E-A3AE-6031A8C9E40B}" type="parTrans" cxnId="{48C801ED-55C1-9A44-BA08-B748C7886FCB}">
      <dgm:prSet/>
      <dgm:spPr/>
      <dgm:t>
        <a:bodyPr/>
        <a:lstStyle/>
        <a:p>
          <a:endParaRPr lang="en-US"/>
        </a:p>
      </dgm:t>
    </dgm:pt>
    <dgm:pt modelId="{BDCE6282-9472-0648-910D-6234495AAFA3}" type="sibTrans" cxnId="{48C801ED-55C1-9A44-BA08-B748C7886FCB}">
      <dgm:prSet/>
      <dgm:spPr/>
      <dgm:t>
        <a:bodyPr/>
        <a:lstStyle/>
        <a:p>
          <a:endParaRPr lang="en-US"/>
        </a:p>
      </dgm:t>
    </dgm:pt>
    <dgm:pt modelId="{9BE4AC92-9CC1-0F45-AF87-B2FE94DE2A54}" type="pres">
      <dgm:prSet presAssocID="{3303AF77-42AE-804A-B845-CB58B1DCDEE8}" presName="Name0" presStyleCnt="0">
        <dgm:presLayoutVars>
          <dgm:chPref val="3"/>
          <dgm:dir/>
          <dgm:animLvl val="lvl"/>
          <dgm:resizeHandles/>
        </dgm:presLayoutVars>
      </dgm:prSet>
      <dgm:spPr/>
    </dgm:pt>
    <dgm:pt modelId="{2C10FE92-B0B9-4E42-BEBB-B04CB685D937}" type="pres">
      <dgm:prSet presAssocID="{9BF0BFB8-3D41-644D-B101-8FFAC99EA6E8}" presName="horFlow" presStyleCnt="0"/>
      <dgm:spPr/>
    </dgm:pt>
    <dgm:pt modelId="{6086355A-4695-DA47-B134-FCAE67B7787D}" type="pres">
      <dgm:prSet presAssocID="{9BF0BFB8-3D41-644D-B101-8FFAC99EA6E8}" presName="bigChev" presStyleLbl="node1" presStyleIdx="0" presStyleCnt="6"/>
      <dgm:spPr/>
    </dgm:pt>
    <dgm:pt modelId="{25F40E63-45F6-794C-85B8-8CA9A0A2ED42}" type="pres">
      <dgm:prSet presAssocID="{7E387D7C-1610-8E4B-82CC-AB977E9D9EC7}" presName="parTrans" presStyleCnt="0"/>
      <dgm:spPr/>
    </dgm:pt>
    <dgm:pt modelId="{B2A1AD61-3D6B-4F44-8EB0-059D14895160}" type="pres">
      <dgm:prSet presAssocID="{10090CA7-A2A7-9C4B-881D-D5CC5CFAF7E3}" presName="node" presStyleLbl="alignAccFollowNode1" presStyleIdx="0" presStyleCnt="12">
        <dgm:presLayoutVars>
          <dgm:bulletEnabled val="1"/>
        </dgm:presLayoutVars>
      </dgm:prSet>
      <dgm:spPr/>
    </dgm:pt>
    <dgm:pt modelId="{C667A8DE-37B8-804A-BD55-2AF327CA3B14}" type="pres">
      <dgm:prSet presAssocID="{7697C444-C224-474D-8908-E9805CE3CBFC}" presName="sibTrans" presStyleCnt="0"/>
      <dgm:spPr/>
    </dgm:pt>
    <dgm:pt modelId="{4E571D14-72D1-6247-8E28-7BD0C7AF7BDB}" type="pres">
      <dgm:prSet presAssocID="{60CEE8BE-FD7B-C146-94FC-EEC28E616515}" presName="node" presStyleLbl="alignAccFollowNode1" presStyleIdx="1" presStyleCnt="12" custScaleX="179349">
        <dgm:presLayoutVars>
          <dgm:bulletEnabled val="1"/>
        </dgm:presLayoutVars>
      </dgm:prSet>
      <dgm:spPr/>
    </dgm:pt>
    <dgm:pt modelId="{7E9E477F-9DD0-E341-922A-832A8084D05E}" type="pres">
      <dgm:prSet presAssocID="{9BF0BFB8-3D41-644D-B101-8FFAC99EA6E8}" presName="vSp" presStyleCnt="0"/>
      <dgm:spPr/>
    </dgm:pt>
    <dgm:pt modelId="{76AC5ABE-87CC-3F41-8346-BAD91710F981}" type="pres">
      <dgm:prSet presAssocID="{9D6A1E4C-D36B-A84D-99CD-1002C12E730B}" presName="horFlow" presStyleCnt="0"/>
      <dgm:spPr/>
    </dgm:pt>
    <dgm:pt modelId="{DA60F92B-BA0D-884D-998A-E60BEF2579D5}" type="pres">
      <dgm:prSet presAssocID="{9D6A1E4C-D36B-A84D-99CD-1002C12E730B}" presName="bigChev" presStyleLbl="node1" presStyleIdx="1" presStyleCnt="6"/>
      <dgm:spPr/>
    </dgm:pt>
    <dgm:pt modelId="{1FE33C6C-EEDB-8945-A87B-6094873B3F59}" type="pres">
      <dgm:prSet presAssocID="{CCCEF1C1-34D6-E341-A355-D64E4E86AA50}" presName="parTrans" presStyleCnt="0"/>
      <dgm:spPr/>
    </dgm:pt>
    <dgm:pt modelId="{427A6A09-27AE-F942-822E-E5E9AEF3A4B3}" type="pres">
      <dgm:prSet presAssocID="{C04E99A4-4F54-F94B-BD6A-07381E9BE5C7}" presName="node" presStyleLbl="alignAccFollowNode1" presStyleIdx="2" presStyleCnt="12">
        <dgm:presLayoutVars>
          <dgm:bulletEnabled val="1"/>
        </dgm:presLayoutVars>
      </dgm:prSet>
      <dgm:spPr/>
    </dgm:pt>
    <dgm:pt modelId="{CF958280-A7BF-B94F-9C45-B24CB2C7F10D}" type="pres">
      <dgm:prSet presAssocID="{7CE121BA-28F9-0D4E-9651-F3FF4D86D94E}" presName="sibTrans" presStyleCnt="0"/>
      <dgm:spPr/>
    </dgm:pt>
    <dgm:pt modelId="{87B1F75B-ABB4-6646-ADA8-84BF874AF96F}" type="pres">
      <dgm:prSet presAssocID="{576F2B68-DC14-124E-BA66-16531B7BBD59}" presName="node" presStyleLbl="alignAccFollowNode1" presStyleIdx="3" presStyleCnt="12">
        <dgm:presLayoutVars>
          <dgm:bulletEnabled val="1"/>
        </dgm:presLayoutVars>
      </dgm:prSet>
      <dgm:spPr/>
    </dgm:pt>
    <dgm:pt modelId="{308AB2B8-98B2-C047-B1E8-4CD5689654A5}" type="pres">
      <dgm:prSet presAssocID="{58A794D7-E0CF-3842-9F98-E2D4D0DE03AB}" presName="sibTrans" presStyleCnt="0"/>
      <dgm:spPr/>
    </dgm:pt>
    <dgm:pt modelId="{3D88C1EE-8291-2041-AD5B-A5258682D9B9}" type="pres">
      <dgm:prSet presAssocID="{B7C6E254-9326-8043-8CB9-235914EA5192}" presName="node" presStyleLbl="alignAccFollowNode1" presStyleIdx="4" presStyleCnt="12">
        <dgm:presLayoutVars>
          <dgm:bulletEnabled val="1"/>
        </dgm:presLayoutVars>
      </dgm:prSet>
      <dgm:spPr/>
    </dgm:pt>
    <dgm:pt modelId="{0B84A296-CAF8-3142-BCBC-3AE0048BB544}" type="pres">
      <dgm:prSet presAssocID="{9D6A1E4C-D36B-A84D-99CD-1002C12E730B}" presName="vSp" presStyleCnt="0"/>
      <dgm:spPr/>
    </dgm:pt>
    <dgm:pt modelId="{F5EFFAFE-7576-B446-B489-EEB945E8FCAF}" type="pres">
      <dgm:prSet presAssocID="{22B13B92-CD71-D24A-BEDC-3A4A2075569B}" presName="horFlow" presStyleCnt="0"/>
      <dgm:spPr/>
    </dgm:pt>
    <dgm:pt modelId="{18BDC152-2026-8C42-B3F1-30B089C0EA4A}" type="pres">
      <dgm:prSet presAssocID="{22B13B92-CD71-D24A-BEDC-3A4A2075569B}" presName="bigChev" presStyleLbl="node1" presStyleIdx="2" presStyleCnt="6"/>
      <dgm:spPr/>
    </dgm:pt>
    <dgm:pt modelId="{1751F82C-6B78-864E-B7E5-FA051A757131}" type="pres">
      <dgm:prSet presAssocID="{C2AD01EE-586A-9140-BCDC-B21FB3DC6F73}" presName="parTrans" presStyleCnt="0"/>
      <dgm:spPr/>
    </dgm:pt>
    <dgm:pt modelId="{09592809-7C24-CA4B-BE3D-871FDDC96173}" type="pres">
      <dgm:prSet presAssocID="{7FDDADFD-3EAE-EF42-8193-CFAEBE324C20}" presName="node" presStyleLbl="alignAccFollowNode1" presStyleIdx="5" presStyleCnt="12">
        <dgm:presLayoutVars>
          <dgm:bulletEnabled val="1"/>
        </dgm:presLayoutVars>
      </dgm:prSet>
      <dgm:spPr/>
    </dgm:pt>
    <dgm:pt modelId="{AE84B764-7B07-A647-89D5-F97611542368}" type="pres">
      <dgm:prSet presAssocID="{42E76559-5F24-584F-B73C-37FBC4F819C1}" presName="sibTrans" presStyleCnt="0"/>
      <dgm:spPr/>
    </dgm:pt>
    <dgm:pt modelId="{B7108AED-1E7B-C14D-BA19-D92878DE2CFA}" type="pres">
      <dgm:prSet presAssocID="{1A5C729A-29AF-4946-B830-9352906F0D08}" presName="node" presStyleLbl="alignAccFollowNode1" presStyleIdx="6" presStyleCnt="12">
        <dgm:presLayoutVars>
          <dgm:bulletEnabled val="1"/>
        </dgm:presLayoutVars>
      </dgm:prSet>
      <dgm:spPr/>
    </dgm:pt>
    <dgm:pt modelId="{35FB39DC-E970-4E41-9652-50907DFD1AA0}" type="pres">
      <dgm:prSet presAssocID="{8CABBDA5-45FE-7E49-9925-269BCF9E239A}" presName="sibTrans" presStyleCnt="0"/>
      <dgm:spPr/>
    </dgm:pt>
    <dgm:pt modelId="{1CFBF577-D0FA-7A42-BF0E-967F474DF5D9}" type="pres">
      <dgm:prSet presAssocID="{F6779E60-041B-3E41-BC69-0799891F94BA}" presName="node" presStyleLbl="alignAccFollowNode1" presStyleIdx="7" presStyleCnt="12">
        <dgm:presLayoutVars>
          <dgm:bulletEnabled val="1"/>
        </dgm:presLayoutVars>
      </dgm:prSet>
      <dgm:spPr/>
    </dgm:pt>
    <dgm:pt modelId="{54AF4450-A6BA-2446-96EE-2FAEE704FE50}" type="pres">
      <dgm:prSet presAssocID="{22B13B92-CD71-D24A-BEDC-3A4A2075569B}" presName="vSp" presStyleCnt="0"/>
      <dgm:spPr/>
    </dgm:pt>
    <dgm:pt modelId="{652D5015-2326-0142-AB5D-8FA9FC88397C}" type="pres">
      <dgm:prSet presAssocID="{828FF33F-9F02-664D-85E2-028B9DA30DF1}" presName="horFlow" presStyleCnt="0"/>
      <dgm:spPr/>
    </dgm:pt>
    <dgm:pt modelId="{02E5FF52-8228-8D46-A375-5CDBBAB55BEE}" type="pres">
      <dgm:prSet presAssocID="{828FF33F-9F02-664D-85E2-028B9DA30DF1}" presName="bigChev" presStyleLbl="node1" presStyleIdx="3" presStyleCnt="6"/>
      <dgm:spPr/>
    </dgm:pt>
    <dgm:pt modelId="{116DAD74-4731-E34A-ACF2-9A5ECCE0132F}" type="pres">
      <dgm:prSet presAssocID="{083DB3EB-1198-064E-9FC0-8037ED72F65D}" presName="parTrans" presStyleCnt="0"/>
      <dgm:spPr/>
    </dgm:pt>
    <dgm:pt modelId="{CD465186-7F31-C243-87EF-A823850CE839}" type="pres">
      <dgm:prSet presAssocID="{BA7DD241-A24A-0E45-86B7-CED8D9EB8298}" presName="node" presStyleLbl="alignAccFollowNode1" presStyleIdx="8" presStyleCnt="12">
        <dgm:presLayoutVars>
          <dgm:bulletEnabled val="1"/>
        </dgm:presLayoutVars>
      </dgm:prSet>
      <dgm:spPr/>
    </dgm:pt>
    <dgm:pt modelId="{A062C745-21DA-6F41-AA9D-0D215E89F0A6}" type="pres">
      <dgm:prSet presAssocID="{9F14D7DB-1FDA-DD4A-8C45-3DBAEF586D67}" presName="sibTrans" presStyleCnt="0"/>
      <dgm:spPr/>
    </dgm:pt>
    <dgm:pt modelId="{27558613-451A-A742-B831-A320BC992DEE}" type="pres">
      <dgm:prSet presAssocID="{6351427E-AB25-E643-9BDC-1DD29CB821C4}" presName="node" presStyleLbl="alignAccFollowNode1" presStyleIdx="9" presStyleCnt="12">
        <dgm:presLayoutVars>
          <dgm:bulletEnabled val="1"/>
        </dgm:presLayoutVars>
      </dgm:prSet>
      <dgm:spPr/>
    </dgm:pt>
    <dgm:pt modelId="{F2DABDCA-F8CF-3146-AF8D-8502751C491A}" type="pres">
      <dgm:prSet presAssocID="{828FF33F-9F02-664D-85E2-028B9DA30DF1}" presName="vSp" presStyleCnt="0"/>
      <dgm:spPr/>
    </dgm:pt>
    <dgm:pt modelId="{CF39E482-178F-224A-9D1A-388665372A9F}" type="pres">
      <dgm:prSet presAssocID="{4C7E9BBB-6219-0944-B38B-A58AD9E9F1F9}" presName="horFlow" presStyleCnt="0"/>
      <dgm:spPr/>
    </dgm:pt>
    <dgm:pt modelId="{604E6479-4732-FF48-ACDC-48D0472CF750}" type="pres">
      <dgm:prSet presAssocID="{4C7E9BBB-6219-0944-B38B-A58AD9E9F1F9}" presName="bigChev" presStyleLbl="node1" presStyleIdx="4" presStyleCnt="6"/>
      <dgm:spPr/>
    </dgm:pt>
    <dgm:pt modelId="{B50F2897-50C1-474B-AA3F-E6224E0D7DC6}" type="pres">
      <dgm:prSet presAssocID="{E0ADEC73-9376-9E48-9EA0-AF24FBD60A2D}" presName="parTrans" presStyleCnt="0"/>
      <dgm:spPr/>
    </dgm:pt>
    <dgm:pt modelId="{FCDF2CC6-4990-4B4A-94F7-43A96FFA6105}" type="pres">
      <dgm:prSet presAssocID="{5108ED61-7FB5-2E41-8CE0-E6449A0C6D27}" presName="node" presStyleLbl="alignAccFollowNode1" presStyleIdx="10" presStyleCnt="12" custLinFactNeighborX="-5593" custLinFactNeighborY="-13141">
        <dgm:presLayoutVars>
          <dgm:bulletEnabled val="1"/>
        </dgm:presLayoutVars>
      </dgm:prSet>
      <dgm:spPr/>
    </dgm:pt>
    <dgm:pt modelId="{A4B3FD89-C863-3240-B0FB-E3D9C00A326E}" type="pres">
      <dgm:prSet presAssocID="{4C7E9BBB-6219-0944-B38B-A58AD9E9F1F9}" presName="vSp" presStyleCnt="0"/>
      <dgm:spPr/>
    </dgm:pt>
    <dgm:pt modelId="{697C2F6F-C260-1440-BC2A-DAADDED86BA7}" type="pres">
      <dgm:prSet presAssocID="{52276609-EAF7-544C-BBDF-7D7F78138D13}" presName="horFlow" presStyleCnt="0"/>
      <dgm:spPr/>
    </dgm:pt>
    <dgm:pt modelId="{02DE9AEC-611A-474A-88AE-486B6F0F108C}" type="pres">
      <dgm:prSet presAssocID="{52276609-EAF7-544C-BBDF-7D7F78138D13}" presName="bigChev" presStyleLbl="node1" presStyleIdx="5" presStyleCnt="6"/>
      <dgm:spPr/>
    </dgm:pt>
    <dgm:pt modelId="{F90C3075-9683-4F41-BB28-9F4A824A73A3}" type="pres">
      <dgm:prSet presAssocID="{474BAF1C-2469-1D4E-A3AE-6031A8C9E40B}" presName="parTrans" presStyleCnt="0"/>
      <dgm:spPr/>
    </dgm:pt>
    <dgm:pt modelId="{98AC212A-0B70-ED41-BD73-AD2CDFD09248}" type="pres">
      <dgm:prSet presAssocID="{BD88C39D-C17E-224C-A1AC-E435BB529CA1}" presName="node" presStyleLbl="alignAccFollowNode1" presStyleIdx="11" presStyleCnt="12">
        <dgm:presLayoutVars>
          <dgm:bulletEnabled val="1"/>
        </dgm:presLayoutVars>
      </dgm:prSet>
      <dgm:spPr/>
    </dgm:pt>
  </dgm:ptLst>
  <dgm:cxnLst>
    <dgm:cxn modelId="{20D21502-1C6E-A447-B72B-7CC751439C14}" type="presOf" srcId="{60CEE8BE-FD7B-C146-94FC-EEC28E616515}" destId="{4E571D14-72D1-6247-8E28-7BD0C7AF7BDB}" srcOrd="0" destOrd="0" presId="urn:microsoft.com/office/officeart/2005/8/layout/lProcess3"/>
    <dgm:cxn modelId="{C84FD410-16F5-E644-8753-8501FBEE43FA}" srcId="{3303AF77-42AE-804A-B845-CB58B1DCDEE8}" destId="{9BF0BFB8-3D41-644D-B101-8FFAC99EA6E8}" srcOrd="0" destOrd="0" parTransId="{7126BD8C-2147-9C48-A507-EA125DD8BD22}" sibTransId="{15AE2217-DCAA-B04C-A191-CA404E92E3D2}"/>
    <dgm:cxn modelId="{F9595D12-B40B-BA41-A6C6-370793D50726}" srcId="{9BF0BFB8-3D41-644D-B101-8FFAC99EA6E8}" destId="{10090CA7-A2A7-9C4B-881D-D5CC5CFAF7E3}" srcOrd="0" destOrd="0" parTransId="{7E387D7C-1610-8E4B-82CC-AB977E9D9EC7}" sibTransId="{7697C444-C224-474D-8908-E9805CE3CBFC}"/>
    <dgm:cxn modelId="{584BCE14-24A1-8D43-821C-BEBC4DE55CF0}" type="presOf" srcId="{9D6A1E4C-D36B-A84D-99CD-1002C12E730B}" destId="{DA60F92B-BA0D-884D-998A-E60BEF2579D5}" srcOrd="0" destOrd="0" presId="urn:microsoft.com/office/officeart/2005/8/layout/lProcess3"/>
    <dgm:cxn modelId="{047AB417-0B51-EC46-A338-7CD0122C5409}" srcId="{4C7E9BBB-6219-0944-B38B-A58AD9E9F1F9}" destId="{5108ED61-7FB5-2E41-8CE0-E6449A0C6D27}" srcOrd="0" destOrd="0" parTransId="{E0ADEC73-9376-9E48-9EA0-AF24FBD60A2D}" sibTransId="{12265021-CEE9-F641-80ED-A8D002AAAC46}"/>
    <dgm:cxn modelId="{6A7B8418-FD7E-8D4B-867E-1B2B2C564802}" srcId="{828FF33F-9F02-664D-85E2-028B9DA30DF1}" destId="{6351427E-AB25-E643-9BDC-1DD29CB821C4}" srcOrd="1" destOrd="0" parTransId="{1CB37F72-35BC-EA47-8DD1-36D14E62F213}" sibTransId="{1DE0FA8B-788A-FF4F-8C79-165BB786338B}"/>
    <dgm:cxn modelId="{344E021D-FFEF-B647-98DF-E63F944D0BB3}" type="presOf" srcId="{4C7E9BBB-6219-0944-B38B-A58AD9E9F1F9}" destId="{604E6479-4732-FF48-ACDC-48D0472CF750}" srcOrd="0" destOrd="0" presId="urn:microsoft.com/office/officeart/2005/8/layout/lProcess3"/>
    <dgm:cxn modelId="{A632481E-B663-7744-9207-F35AC47AB3ED}" srcId="{3303AF77-42AE-804A-B845-CB58B1DCDEE8}" destId="{9D6A1E4C-D36B-A84D-99CD-1002C12E730B}" srcOrd="1" destOrd="0" parTransId="{0D123568-99DA-794C-9600-320BD8F7EFC1}" sibTransId="{9665ECF0-A73C-0D48-ACB4-747D17AFDCC5}"/>
    <dgm:cxn modelId="{19B52B22-F627-8745-A162-8C5472AB920F}" type="presOf" srcId="{22B13B92-CD71-D24A-BEDC-3A4A2075569B}" destId="{18BDC152-2026-8C42-B3F1-30B089C0EA4A}" srcOrd="0" destOrd="0" presId="urn:microsoft.com/office/officeart/2005/8/layout/lProcess3"/>
    <dgm:cxn modelId="{B682933E-77E2-664B-AD52-ECDB38ECB0B3}" type="presOf" srcId="{1A5C729A-29AF-4946-B830-9352906F0D08}" destId="{B7108AED-1E7B-C14D-BA19-D92878DE2CFA}" srcOrd="0" destOrd="0" presId="urn:microsoft.com/office/officeart/2005/8/layout/lProcess3"/>
    <dgm:cxn modelId="{7154305D-17E9-714C-918B-5F094D79CDF6}" type="presOf" srcId="{BA7DD241-A24A-0E45-86B7-CED8D9EB8298}" destId="{CD465186-7F31-C243-87EF-A823850CE839}" srcOrd="0" destOrd="0" presId="urn:microsoft.com/office/officeart/2005/8/layout/lProcess3"/>
    <dgm:cxn modelId="{F2CDD260-796A-3748-BB49-B0132C51A0F5}" srcId="{3303AF77-42AE-804A-B845-CB58B1DCDEE8}" destId="{4C7E9BBB-6219-0944-B38B-A58AD9E9F1F9}" srcOrd="4" destOrd="0" parTransId="{BE0D1160-5363-C34C-95AF-823576952B0B}" sibTransId="{25B46F5F-CBE6-C742-9F30-D8E482E8204D}"/>
    <dgm:cxn modelId="{160C3867-A342-C740-82E0-AD7CEEC0AD3B}" type="presOf" srcId="{BD88C39D-C17E-224C-A1AC-E435BB529CA1}" destId="{98AC212A-0B70-ED41-BD73-AD2CDFD09248}" srcOrd="0" destOrd="0" presId="urn:microsoft.com/office/officeart/2005/8/layout/lProcess3"/>
    <dgm:cxn modelId="{B4714668-045F-8A4A-8E45-0E70716C581A}" type="presOf" srcId="{C04E99A4-4F54-F94B-BD6A-07381E9BE5C7}" destId="{427A6A09-27AE-F942-822E-E5E9AEF3A4B3}" srcOrd="0" destOrd="0" presId="urn:microsoft.com/office/officeart/2005/8/layout/lProcess3"/>
    <dgm:cxn modelId="{7109664A-5A62-1143-8092-C430A0452716}" type="presOf" srcId="{828FF33F-9F02-664D-85E2-028B9DA30DF1}" destId="{02E5FF52-8228-8D46-A375-5CDBBAB55BEE}" srcOrd="0" destOrd="0" presId="urn:microsoft.com/office/officeart/2005/8/layout/lProcess3"/>
    <dgm:cxn modelId="{7C90754E-69D9-A245-9874-721FF16FDD55}" type="presOf" srcId="{10090CA7-A2A7-9C4B-881D-D5CC5CFAF7E3}" destId="{B2A1AD61-3D6B-4F44-8EB0-059D14895160}" srcOrd="0" destOrd="0" presId="urn:microsoft.com/office/officeart/2005/8/layout/lProcess3"/>
    <dgm:cxn modelId="{539BC26F-CF3D-3145-B889-5FA995C4FF73}" type="presOf" srcId="{B7C6E254-9326-8043-8CB9-235914EA5192}" destId="{3D88C1EE-8291-2041-AD5B-A5258682D9B9}" srcOrd="0" destOrd="0" presId="urn:microsoft.com/office/officeart/2005/8/layout/lProcess3"/>
    <dgm:cxn modelId="{29429170-C62E-F848-AA31-1E8D2321C912}" type="presOf" srcId="{9BF0BFB8-3D41-644D-B101-8FFAC99EA6E8}" destId="{6086355A-4695-DA47-B134-FCAE67B7787D}" srcOrd="0" destOrd="0" presId="urn:microsoft.com/office/officeart/2005/8/layout/lProcess3"/>
    <dgm:cxn modelId="{E9B97855-106B-9C4C-94BA-92A16601CAB5}" type="presOf" srcId="{3303AF77-42AE-804A-B845-CB58B1DCDEE8}" destId="{9BE4AC92-9CC1-0F45-AF87-B2FE94DE2A54}" srcOrd="0" destOrd="0" presId="urn:microsoft.com/office/officeart/2005/8/layout/lProcess3"/>
    <dgm:cxn modelId="{A4D7C058-4C5B-FA41-871B-4128FD882CB4}" srcId="{9BF0BFB8-3D41-644D-B101-8FFAC99EA6E8}" destId="{60CEE8BE-FD7B-C146-94FC-EEC28E616515}" srcOrd="1" destOrd="0" parTransId="{18ED448A-4657-4543-99B4-810D34BD5645}" sibTransId="{30104D7F-1597-8741-B29A-EFAD19FB4ADF}"/>
    <dgm:cxn modelId="{62B35B7B-6132-0445-B7BD-56B9E364B55E}" type="presOf" srcId="{52276609-EAF7-544C-BBDF-7D7F78138D13}" destId="{02DE9AEC-611A-474A-88AE-486B6F0F108C}" srcOrd="0" destOrd="0" presId="urn:microsoft.com/office/officeart/2005/8/layout/lProcess3"/>
    <dgm:cxn modelId="{0C4FDA7C-23E7-8B49-B454-C597C5DBAF38}" srcId="{3303AF77-42AE-804A-B845-CB58B1DCDEE8}" destId="{22B13B92-CD71-D24A-BEDC-3A4A2075569B}" srcOrd="2" destOrd="0" parTransId="{FE43DFB9-7302-204C-9AAB-4A7FFD02C565}" sibTransId="{0CB24394-6AE5-6F4A-9E01-03FFB7BE46E5}"/>
    <dgm:cxn modelId="{F6DBB780-50D3-624E-8BE8-806B2777CCAD}" srcId="{22B13B92-CD71-D24A-BEDC-3A4A2075569B}" destId="{1A5C729A-29AF-4946-B830-9352906F0D08}" srcOrd="1" destOrd="0" parTransId="{E3110A8D-9780-8A49-912E-C40626EDFC30}" sibTransId="{8CABBDA5-45FE-7E49-9925-269BCF9E239A}"/>
    <dgm:cxn modelId="{37011681-93AE-4A40-A970-0D0A81423B48}" type="presOf" srcId="{5108ED61-7FB5-2E41-8CE0-E6449A0C6D27}" destId="{FCDF2CC6-4990-4B4A-94F7-43A96FFA6105}" srcOrd="0" destOrd="0" presId="urn:microsoft.com/office/officeart/2005/8/layout/lProcess3"/>
    <dgm:cxn modelId="{FD4ADC81-B44B-FE4D-AFDE-1B501C3BB580}" srcId="{828FF33F-9F02-664D-85E2-028B9DA30DF1}" destId="{BA7DD241-A24A-0E45-86B7-CED8D9EB8298}" srcOrd="0" destOrd="0" parTransId="{083DB3EB-1198-064E-9FC0-8037ED72F65D}" sibTransId="{9F14D7DB-1FDA-DD4A-8C45-3DBAEF586D67}"/>
    <dgm:cxn modelId="{E8D41E9D-7031-7E4C-8D70-BA15439108F5}" srcId="{9D6A1E4C-D36B-A84D-99CD-1002C12E730B}" destId="{C04E99A4-4F54-F94B-BD6A-07381E9BE5C7}" srcOrd="0" destOrd="0" parTransId="{CCCEF1C1-34D6-E341-A355-D64E4E86AA50}" sibTransId="{7CE121BA-28F9-0D4E-9651-F3FF4D86D94E}"/>
    <dgm:cxn modelId="{5142D69D-37B3-CC4B-9E45-653E84FACFFD}" type="presOf" srcId="{576F2B68-DC14-124E-BA66-16531B7BBD59}" destId="{87B1F75B-ABB4-6646-ADA8-84BF874AF96F}" srcOrd="0" destOrd="0" presId="urn:microsoft.com/office/officeart/2005/8/layout/lProcess3"/>
    <dgm:cxn modelId="{4AED9AAC-260E-394E-97C5-43966E983BBC}" type="presOf" srcId="{6351427E-AB25-E643-9BDC-1DD29CB821C4}" destId="{27558613-451A-A742-B831-A320BC992DEE}" srcOrd="0" destOrd="0" presId="urn:microsoft.com/office/officeart/2005/8/layout/lProcess3"/>
    <dgm:cxn modelId="{318BB5AE-9E73-AE43-B218-925D4A84846B}" srcId="{3303AF77-42AE-804A-B845-CB58B1DCDEE8}" destId="{52276609-EAF7-544C-BBDF-7D7F78138D13}" srcOrd="5" destOrd="0" parTransId="{D672BA39-71EA-4A4B-8AE0-3A58A2FF983F}" sibTransId="{E153A0F9-C4BA-FC4C-99C6-5753380D3F54}"/>
    <dgm:cxn modelId="{4A3768B9-DD1E-D24B-9B63-46EE800B4B47}" type="presOf" srcId="{7FDDADFD-3EAE-EF42-8193-CFAEBE324C20}" destId="{09592809-7C24-CA4B-BE3D-871FDDC96173}" srcOrd="0" destOrd="0" presId="urn:microsoft.com/office/officeart/2005/8/layout/lProcess3"/>
    <dgm:cxn modelId="{FF6BBBBE-BDC2-4342-AE0E-BC59B5022550}" srcId="{9D6A1E4C-D36B-A84D-99CD-1002C12E730B}" destId="{576F2B68-DC14-124E-BA66-16531B7BBD59}" srcOrd="1" destOrd="0" parTransId="{9BFBA62B-BE29-8E42-9301-F8D4F5698E38}" sibTransId="{58A794D7-E0CF-3842-9F98-E2D4D0DE03AB}"/>
    <dgm:cxn modelId="{CE1246C8-7F7A-6445-962E-E9CED7CD6A74}" srcId="{3303AF77-42AE-804A-B845-CB58B1DCDEE8}" destId="{828FF33F-9F02-664D-85E2-028B9DA30DF1}" srcOrd="3" destOrd="0" parTransId="{41A95C87-EDC3-7E47-8FB0-EDDA70608874}" sibTransId="{256DE996-5638-874B-A555-D079039ACE88}"/>
    <dgm:cxn modelId="{9BAF6ED3-1A5A-C044-8A4E-6D31A98BF4DC}" srcId="{22B13B92-CD71-D24A-BEDC-3A4A2075569B}" destId="{7FDDADFD-3EAE-EF42-8193-CFAEBE324C20}" srcOrd="0" destOrd="0" parTransId="{C2AD01EE-586A-9140-BCDC-B21FB3DC6F73}" sibTransId="{42E76559-5F24-584F-B73C-37FBC4F819C1}"/>
    <dgm:cxn modelId="{8B6A74E3-F966-D244-8EBF-9E7D4620DFB0}" type="presOf" srcId="{F6779E60-041B-3E41-BC69-0799891F94BA}" destId="{1CFBF577-D0FA-7A42-BF0E-967F474DF5D9}" srcOrd="0" destOrd="0" presId="urn:microsoft.com/office/officeart/2005/8/layout/lProcess3"/>
    <dgm:cxn modelId="{5180DAE7-67E6-9946-B16E-D4D35DDFAF2F}" srcId="{9D6A1E4C-D36B-A84D-99CD-1002C12E730B}" destId="{B7C6E254-9326-8043-8CB9-235914EA5192}" srcOrd="2" destOrd="0" parTransId="{AFF96355-F5C5-484F-86E9-B7CD256C827B}" sibTransId="{7CFA672F-F69D-2C4A-90F7-CA2DDC20CB35}"/>
    <dgm:cxn modelId="{48C801ED-55C1-9A44-BA08-B748C7886FCB}" srcId="{52276609-EAF7-544C-BBDF-7D7F78138D13}" destId="{BD88C39D-C17E-224C-A1AC-E435BB529CA1}" srcOrd="0" destOrd="0" parTransId="{474BAF1C-2469-1D4E-A3AE-6031A8C9E40B}" sibTransId="{BDCE6282-9472-0648-910D-6234495AAFA3}"/>
    <dgm:cxn modelId="{8646D2FF-1703-EC4C-B8F5-D723CF383C8F}" srcId="{22B13B92-CD71-D24A-BEDC-3A4A2075569B}" destId="{F6779E60-041B-3E41-BC69-0799891F94BA}" srcOrd="2" destOrd="0" parTransId="{EC5EC773-78C8-6E41-B942-2F895117EB04}" sibTransId="{C142DE6F-0DC3-BF4F-B105-4FC3687EE2D6}"/>
    <dgm:cxn modelId="{7B135DD5-8630-5343-BD76-60ABD1F8B3FA}" type="presParOf" srcId="{9BE4AC92-9CC1-0F45-AF87-B2FE94DE2A54}" destId="{2C10FE92-B0B9-4E42-BEBB-B04CB685D937}" srcOrd="0" destOrd="0" presId="urn:microsoft.com/office/officeart/2005/8/layout/lProcess3"/>
    <dgm:cxn modelId="{A5D3199A-1F08-BC4D-BB5C-542802F0172F}" type="presParOf" srcId="{2C10FE92-B0B9-4E42-BEBB-B04CB685D937}" destId="{6086355A-4695-DA47-B134-FCAE67B7787D}" srcOrd="0" destOrd="0" presId="urn:microsoft.com/office/officeart/2005/8/layout/lProcess3"/>
    <dgm:cxn modelId="{BD7CF76D-9194-C141-B74F-393F431965A1}" type="presParOf" srcId="{2C10FE92-B0B9-4E42-BEBB-B04CB685D937}" destId="{25F40E63-45F6-794C-85B8-8CA9A0A2ED42}" srcOrd="1" destOrd="0" presId="urn:microsoft.com/office/officeart/2005/8/layout/lProcess3"/>
    <dgm:cxn modelId="{154BEA55-1E84-2042-B27C-44295DFC95BF}" type="presParOf" srcId="{2C10FE92-B0B9-4E42-BEBB-B04CB685D937}" destId="{B2A1AD61-3D6B-4F44-8EB0-059D14895160}" srcOrd="2" destOrd="0" presId="urn:microsoft.com/office/officeart/2005/8/layout/lProcess3"/>
    <dgm:cxn modelId="{54582DE5-1C2C-2B40-B7F9-FF8BB7595992}" type="presParOf" srcId="{2C10FE92-B0B9-4E42-BEBB-B04CB685D937}" destId="{C667A8DE-37B8-804A-BD55-2AF327CA3B14}" srcOrd="3" destOrd="0" presId="urn:microsoft.com/office/officeart/2005/8/layout/lProcess3"/>
    <dgm:cxn modelId="{A77F2BE2-566C-3242-864E-1682F772055A}" type="presParOf" srcId="{2C10FE92-B0B9-4E42-BEBB-B04CB685D937}" destId="{4E571D14-72D1-6247-8E28-7BD0C7AF7BDB}" srcOrd="4" destOrd="0" presId="urn:microsoft.com/office/officeart/2005/8/layout/lProcess3"/>
    <dgm:cxn modelId="{65041057-53A4-3A4E-8FEE-6C1FEAFE30D1}" type="presParOf" srcId="{9BE4AC92-9CC1-0F45-AF87-B2FE94DE2A54}" destId="{7E9E477F-9DD0-E341-922A-832A8084D05E}" srcOrd="1" destOrd="0" presId="urn:microsoft.com/office/officeart/2005/8/layout/lProcess3"/>
    <dgm:cxn modelId="{EF9922B7-F484-4D4A-AF65-F45C7A471468}" type="presParOf" srcId="{9BE4AC92-9CC1-0F45-AF87-B2FE94DE2A54}" destId="{76AC5ABE-87CC-3F41-8346-BAD91710F981}" srcOrd="2" destOrd="0" presId="urn:microsoft.com/office/officeart/2005/8/layout/lProcess3"/>
    <dgm:cxn modelId="{BF652D57-741F-014C-B8B2-C472FDD0C488}" type="presParOf" srcId="{76AC5ABE-87CC-3F41-8346-BAD91710F981}" destId="{DA60F92B-BA0D-884D-998A-E60BEF2579D5}" srcOrd="0" destOrd="0" presId="urn:microsoft.com/office/officeart/2005/8/layout/lProcess3"/>
    <dgm:cxn modelId="{091F2B9B-1E57-8B4C-9C68-0ACC3C131D2B}" type="presParOf" srcId="{76AC5ABE-87CC-3F41-8346-BAD91710F981}" destId="{1FE33C6C-EEDB-8945-A87B-6094873B3F59}" srcOrd="1" destOrd="0" presId="urn:microsoft.com/office/officeart/2005/8/layout/lProcess3"/>
    <dgm:cxn modelId="{83FE2BD7-94B1-CE4D-B535-BB7A4612474A}" type="presParOf" srcId="{76AC5ABE-87CC-3F41-8346-BAD91710F981}" destId="{427A6A09-27AE-F942-822E-E5E9AEF3A4B3}" srcOrd="2" destOrd="0" presId="urn:microsoft.com/office/officeart/2005/8/layout/lProcess3"/>
    <dgm:cxn modelId="{7BE6C1C4-57AA-164E-B8CF-1E74FFD27355}" type="presParOf" srcId="{76AC5ABE-87CC-3F41-8346-BAD91710F981}" destId="{CF958280-A7BF-B94F-9C45-B24CB2C7F10D}" srcOrd="3" destOrd="0" presId="urn:microsoft.com/office/officeart/2005/8/layout/lProcess3"/>
    <dgm:cxn modelId="{BF8FDE34-8190-1F41-992C-4B2A714C0A42}" type="presParOf" srcId="{76AC5ABE-87CC-3F41-8346-BAD91710F981}" destId="{87B1F75B-ABB4-6646-ADA8-84BF874AF96F}" srcOrd="4" destOrd="0" presId="urn:microsoft.com/office/officeart/2005/8/layout/lProcess3"/>
    <dgm:cxn modelId="{3E0AE362-563B-174B-B350-A632A7086E4F}" type="presParOf" srcId="{76AC5ABE-87CC-3F41-8346-BAD91710F981}" destId="{308AB2B8-98B2-C047-B1E8-4CD5689654A5}" srcOrd="5" destOrd="0" presId="urn:microsoft.com/office/officeart/2005/8/layout/lProcess3"/>
    <dgm:cxn modelId="{C129D7F6-27FF-B846-85B3-ADA23D6F471C}" type="presParOf" srcId="{76AC5ABE-87CC-3F41-8346-BAD91710F981}" destId="{3D88C1EE-8291-2041-AD5B-A5258682D9B9}" srcOrd="6" destOrd="0" presId="urn:microsoft.com/office/officeart/2005/8/layout/lProcess3"/>
    <dgm:cxn modelId="{08CE75D9-76B9-A140-BF55-7BA0CE5308F2}" type="presParOf" srcId="{9BE4AC92-9CC1-0F45-AF87-B2FE94DE2A54}" destId="{0B84A296-CAF8-3142-BCBC-3AE0048BB544}" srcOrd="3" destOrd="0" presId="urn:microsoft.com/office/officeart/2005/8/layout/lProcess3"/>
    <dgm:cxn modelId="{9EF2FCBA-FEA2-AB46-B494-A433E8E7AC6B}" type="presParOf" srcId="{9BE4AC92-9CC1-0F45-AF87-B2FE94DE2A54}" destId="{F5EFFAFE-7576-B446-B489-EEB945E8FCAF}" srcOrd="4" destOrd="0" presId="urn:microsoft.com/office/officeart/2005/8/layout/lProcess3"/>
    <dgm:cxn modelId="{D30F447C-7923-C147-8C56-D611586122FF}" type="presParOf" srcId="{F5EFFAFE-7576-B446-B489-EEB945E8FCAF}" destId="{18BDC152-2026-8C42-B3F1-30B089C0EA4A}" srcOrd="0" destOrd="0" presId="urn:microsoft.com/office/officeart/2005/8/layout/lProcess3"/>
    <dgm:cxn modelId="{889B60AA-3A8A-5F40-9A7E-16656D7C7643}" type="presParOf" srcId="{F5EFFAFE-7576-B446-B489-EEB945E8FCAF}" destId="{1751F82C-6B78-864E-B7E5-FA051A757131}" srcOrd="1" destOrd="0" presId="urn:microsoft.com/office/officeart/2005/8/layout/lProcess3"/>
    <dgm:cxn modelId="{65F2D771-8526-564E-A0DF-95FE4D4C1EC6}" type="presParOf" srcId="{F5EFFAFE-7576-B446-B489-EEB945E8FCAF}" destId="{09592809-7C24-CA4B-BE3D-871FDDC96173}" srcOrd="2" destOrd="0" presId="urn:microsoft.com/office/officeart/2005/8/layout/lProcess3"/>
    <dgm:cxn modelId="{0A98DBA6-3003-774B-8245-4F6DD50358EB}" type="presParOf" srcId="{F5EFFAFE-7576-B446-B489-EEB945E8FCAF}" destId="{AE84B764-7B07-A647-89D5-F97611542368}" srcOrd="3" destOrd="0" presId="urn:microsoft.com/office/officeart/2005/8/layout/lProcess3"/>
    <dgm:cxn modelId="{480A6E7E-FB98-8747-9F41-19BF52B78282}" type="presParOf" srcId="{F5EFFAFE-7576-B446-B489-EEB945E8FCAF}" destId="{B7108AED-1E7B-C14D-BA19-D92878DE2CFA}" srcOrd="4" destOrd="0" presId="urn:microsoft.com/office/officeart/2005/8/layout/lProcess3"/>
    <dgm:cxn modelId="{1AFB144E-CE96-4A4C-8667-EF50082B4927}" type="presParOf" srcId="{F5EFFAFE-7576-B446-B489-EEB945E8FCAF}" destId="{35FB39DC-E970-4E41-9652-50907DFD1AA0}" srcOrd="5" destOrd="0" presId="urn:microsoft.com/office/officeart/2005/8/layout/lProcess3"/>
    <dgm:cxn modelId="{8651A39A-A678-AF46-8231-62EFDBFE42DD}" type="presParOf" srcId="{F5EFFAFE-7576-B446-B489-EEB945E8FCAF}" destId="{1CFBF577-D0FA-7A42-BF0E-967F474DF5D9}" srcOrd="6" destOrd="0" presId="urn:microsoft.com/office/officeart/2005/8/layout/lProcess3"/>
    <dgm:cxn modelId="{5C8FEB75-B5E3-FE47-A799-B25C0AB3DFFA}" type="presParOf" srcId="{9BE4AC92-9CC1-0F45-AF87-B2FE94DE2A54}" destId="{54AF4450-A6BA-2446-96EE-2FAEE704FE50}" srcOrd="5" destOrd="0" presId="urn:microsoft.com/office/officeart/2005/8/layout/lProcess3"/>
    <dgm:cxn modelId="{D8536C04-BE74-8345-BAF1-C5D58BA78564}" type="presParOf" srcId="{9BE4AC92-9CC1-0F45-AF87-B2FE94DE2A54}" destId="{652D5015-2326-0142-AB5D-8FA9FC88397C}" srcOrd="6" destOrd="0" presId="urn:microsoft.com/office/officeart/2005/8/layout/lProcess3"/>
    <dgm:cxn modelId="{9E428BCB-2942-434E-972B-59FA1E2C4DA2}" type="presParOf" srcId="{652D5015-2326-0142-AB5D-8FA9FC88397C}" destId="{02E5FF52-8228-8D46-A375-5CDBBAB55BEE}" srcOrd="0" destOrd="0" presId="urn:microsoft.com/office/officeart/2005/8/layout/lProcess3"/>
    <dgm:cxn modelId="{A0FB9DF7-B745-8049-8331-1E6C2EB3BA07}" type="presParOf" srcId="{652D5015-2326-0142-AB5D-8FA9FC88397C}" destId="{116DAD74-4731-E34A-ACF2-9A5ECCE0132F}" srcOrd="1" destOrd="0" presId="urn:microsoft.com/office/officeart/2005/8/layout/lProcess3"/>
    <dgm:cxn modelId="{5BDB7BAC-CB89-FC4B-B8FC-64DE32F61FC7}" type="presParOf" srcId="{652D5015-2326-0142-AB5D-8FA9FC88397C}" destId="{CD465186-7F31-C243-87EF-A823850CE839}" srcOrd="2" destOrd="0" presId="urn:microsoft.com/office/officeart/2005/8/layout/lProcess3"/>
    <dgm:cxn modelId="{EBB31052-BAAE-E747-80C4-388572BC8AA3}" type="presParOf" srcId="{652D5015-2326-0142-AB5D-8FA9FC88397C}" destId="{A062C745-21DA-6F41-AA9D-0D215E89F0A6}" srcOrd="3" destOrd="0" presId="urn:microsoft.com/office/officeart/2005/8/layout/lProcess3"/>
    <dgm:cxn modelId="{42805FAC-61C1-B54D-BDE4-27051D9F197A}" type="presParOf" srcId="{652D5015-2326-0142-AB5D-8FA9FC88397C}" destId="{27558613-451A-A742-B831-A320BC992DEE}" srcOrd="4" destOrd="0" presId="urn:microsoft.com/office/officeart/2005/8/layout/lProcess3"/>
    <dgm:cxn modelId="{75765AB7-79E7-3741-958A-F508722DA965}" type="presParOf" srcId="{9BE4AC92-9CC1-0F45-AF87-B2FE94DE2A54}" destId="{F2DABDCA-F8CF-3146-AF8D-8502751C491A}" srcOrd="7" destOrd="0" presId="urn:microsoft.com/office/officeart/2005/8/layout/lProcess3"/>
    <dgm:cxn modelId="{131A54BA-695D-B84A-AB54-AB757690B8F8}" type="presParOf" srcId="{9BE4AC92-9CC1-0F45-AF87-B2FE94DE2A54}" destId="{CF39E482-178F-224A-9D1A-388665372A9F}" srcOrd="8" destOrd="0" presId="urn:microsoft.com/office/officeart/2005/8/layout/lProcess3"/>
    <dgm:cxn modelId="{92A7E84E-C528-684F-A5C2-8F12BEB6ACC2}" type="presParOf" srcId="{CF39E482-178F-224A-9D1A-388665372A9F}" destId="{604E6479-4732-FF48-ACDC-48D0472CF750}" srcOrd="0" destOrd="0" presId="urn:microsoft.com/office/officeart/2005/8/layout/lProcess3"/>
    <dgm:cxn modelId="{F138A9FF-81B0-374E-AD13-4105CED8271D}" type="presParOf" srcId="{CF39E482-178F-224A-9D1A-388665372A9F}" destId="{B50F2897-50C1-474B-AA3F-E6224E0D7DC6}" srcOrd="1" destOrd="0" presId="urn:microsoft.com/office/officeart/2005/8/layout/lProcess3"/>
    <dgm:cxn modelId="{626C681B-2CB0-AE46-B16A-D20D122B0B13}" type="presParOf" srcId="{CF39E482-178F-224A-9D1A-388665372A9F}" destId="{FCDF2CC6-4990-4B4A-94F7-43A96FFA6105}" srcOrd="2" destOrd="0" presId="urn:microsoft.com/office/officeart/2005/8/layout/lProcess3"/>
    <dgm:cxn modelId="{D5B0B434-D5B5-D64C-9792-E294388AB26A}" type="presParOf" srcId="{9BE4AC92-9CC1-0F45-AF87-B2FE94DE2A54}" destId="{A4B3FD89-C863-3240-B0FB-E3D9C00A326E}" srcOrd="9" destOrd="0" presId="urn:microsoft.com/office/officeart/2005/8/layout/lProcess3"/>
    <dgm:cxn modelId="{0941BD43-203E-8B4D-A71E-B2997030A718}" type="presParOf" srcId="{9BE4AC92-9CC1-0F45-AF87-B2FE94DE2A54}" destId="{697C2F6F-C260-1440-BC2A-DAADDED86BA7}" srcOrd="10" destOrd="0" presId="urn:microsoft.com/office/officeart/2005/8/layout/lProcess3"/>
    <dgm:cxn modelId="{477AD229-0A4C-6F47-9CC4-0037BBB2EBAC}" type="presParOf" srcId="{697C2F6F-C260-1440-BC2A-DAADDED86BA7}" destId="{02DE9AEC-611A-474A-88AE-486B6F0F108C}" srcOrd="0" destOrd="0" presId="urn:microsoft.com/office/officeart/2005/8/layout/lProcess3"/>
    <dgm:cxn modelId="{389ACAAC-9E5C-F546-907F-4A748FFC5119}" type="presParOf" srcId="{697C2F6F-C260-1440-BC2A-DAADDED86BA7}" destId="{F90C3075-9683-4F41-BB28-9F4A824A73A3}" srcOrd="1" destOrd="0" presId="urn:microsoft.com/office/officeart/2005/8/layout/lProcess3"/>
    <dgm:cxn modelId="{D9BE2552-6170-244D-AFF7-7A6963961B37}" type="presParOf" srcId="{697C2F6F-C260-1440-BC2A-DAADDED86BA7}" destId="{98AC212A-0B70-ED41-BD73-AD2CDFD0924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6355A-4695-DA47-B134-FCAE67B7787D}">
      <dsp:nvSpPr>
        <dsp:cNvPr id="0" name=""/>
        <dsp:cNvSpPr/>
      </dsp:nvSpPr>
      <dsp:spPr>
        <a:xfrm>
          <a:off x="2463554" y="3012"/>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 </a:t>
          </a:r>
        </a:p>
      </dsp:txBody>
      <dsp:txXfrm>
        <a:off x="2820920" y="3012"/>
        <a:ext cx="1072098" cy="714732"/>
      </dsp:txXfrm>
    </dsp:sp>
    <dsp:sp modelId="{B2A1AD61-3D6B-4F44-8EB0-059D14895160}">
      <dsp:nvSpPr>
        <dsp:cNvPr id="0" name=""/>
        <dsp:cNvSpPr/>
      </dsp:nvSpPr>
      <dsp:spPr>
        <a:xfrm>
          <a:off x="4018097" y="63764"/>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Data has been collected from Kaggle</a:t>
          </a:r>
        </a:p>
      </dsp:txBody>
      <dsp:txXfrm>
        <a:off x="4314711" y="63764"/>
        <a:ext cx="889842" cy="593227"/>
      </dsp:txXfrm>
    </dsp:sp>
    <dsp:sp modelId="{4E571D14-72D1-6247-8E28-7BD0C7AF7BDB}">
      <dsp:nvSpPr>
        <dsp:cNvPr id="0" name=""/>
        <dsp:cNvSpPr/>
      </dsp:nvSpPr>
      <dsp:spPr>
        <a:xfrm>
          <a:off x="5293536" y="63764"/>
          <a:ext cx="26598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https://</a:t>
          </a:r>
          <a:r>
            <a:rPr lang="en-US" sz="1200" kern="1200" dirty="0" err="1">
              <a:latin typeface="Calibri" panose="020F0502020204030204" pitchFamily="34" charset="0"/>
              <a:cs typeface="Calibri" panose="020F0502020204030204" pitchFamily="34" charset="0"/>
            </a:rPr>
            <a:t>www.kaggle.com</a:t>
          </a:r>
          <a:r>
            <a:rPr lang="en-US" sz="1200" kern="1200" dirty="0">
              <a:latin typeface="Calibri" panose="020F0502020204030204" pitchFamily="34" charset="0"/>
              <a:cs typeface="Calibri" panose="020F0502020204030204" pitchFamily="34" charset="0"/>
            </a:rPr>
            <a:t>/code/crucifer/</a:t>
          </a:r>
          <a:r>
            <a:rPr lang="en-US" sz="1200" kern="1200" dirty="0" err="1">
              <a:latin typeface="Calibri" panose="020F0502020204030204" pitchFamily="34" charset="0"/>
              <a:cs typeface="Calibri" panose="020F0502020204030204" pitchFamily="34" charset="0"/>
            </a:rPr>
            <a:t>houseloan</a:t>
          </a:r>
          <a:r>
            <a:rPr lang="en-US" sz="1200" kern="1200" dirty="0">
              <a:latin typeface="Calibri" panose="020F0502020204030204" pitchFamily="34" charset="0"/>
              <a:cs typeface="Calibri" panose="020F0502020204030204" pitchFamily="34" charset="0"/>
            </a:rPr>
            <a:t>-data-analysis/data</a:t>
          </a:r>
        </a:p>
      </dsp:txBody>
      <dsp:txXfrm>
        <a:off x="5590150" y="63764"/>
        <a:ext cx="2066642" cy="593227"/>
      </dsp:txXfrm>
    </dsp:sp>
    <dsp:sp modelId="{DA60F92B-BA0D-884D-998A-E60BEF2579D5}">
      <dsp:nvSpPr>
        <dsp:cNvPr id="0" name=""/>
        <dsp:cNvSpPr/>
      </dsp:nvSpPr>
      <dsp:spPr>
        <a:xfrm>
          <a:off x="2463554" y="817806"/>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Data Analysis</a:t>
          </a:r>
        </a:p>
      </dsp:txBody>
      <dsp:txXfrm>
        <a:off x="2820920" y="817806"/>
        <a:ext cx="1072098" cy="714732"/>
      </dsp:txXfrm>
    </dsp:sp>
    <dsp:sp modelId="{427A6A09-27AE-F942-822E-E5E9AEF3A4B3}">
      <dsp:nvSpPr>
        <dsp:cNvPr id="0" name=""/>
        <dsp:cNvSpPr/>
      </dsp:nvSpPr>
      <dsp:spPr>
        <a:xfrm>
          <a:off x="4018097"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Description</a:t>
          </a:r>
        </a:p>
      </dsp:txBody>
      <dsp:txXfrm>
        <a:off x="4314711" y="878559"/>
        <a:ext cx="889842" cy="593227"/>
      </dsp:txXfrm>
    </dsp:sp>
    <dsp:sp modelId="{87B1F75B-ABB4-6646-ADA8-84BF874AF96F}">
      <dsp:nvSpPr>
        <dsp:cNvPr id="0" name=""/>
        <dsp:cNvSpPr/>
      </dsp:nvSpPr>
      <dsp:spPr>
        <a:xfrm>
          <a:off x="5293536"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Univariate Analysis</a:t>
          </a:r>
        </a:p>
      </dsp:txBody>
      <dsp:txXfrm>
        <a:off x="5590150" y="878559"/>
        <a:ext cx="889842" cy="593227"/>
      </dsp:txXfrm>
    </dsp:sp>
    <dsp:sp modelId="{3D88C1EE-8291-2041-AD5B-A5258682D9B9}">
      <dsp:nvSpPr>
        <dsp:cNvPr id="0" name=""/>
        <dsp:cNvSpPr/>
      </dsp:nvSpPr>
      <dsp:spPr>
        <a:xfrm>
          <a:off x="6568976" y="878559"/>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Bivariate Analysis</a:t>
          </a:r>
        </a:p>
      </dsp:txBody>
      <dsp:txXfrm>
        <a:off x="6865590" y="878559"/>
        <a:ext cx="889842" cy="593227"/>
      </dsp:txXfrm>
    </dsp:sp>
    <dsp:sp modelId="{18BDC152-2026-8C42-B3F1-30B089C0EA4A}">
      <dsp:nvSpPr>
        <dsp:cNvPr id="0" name=""/>
        <dsp:cNvSpPr/>
      </dsp:nvSpPr>
      <dsp:spPr>
        <a:xfrm>
          <a:off x="2463554" y="1632601"/>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2820920" y="1632601"/>
        <a:ext cx="1072098" cy="714732"/>
      </dsp:txXfrm>
    </dsp:sp>
    <dsp:sp modelId="{09592809-7C24-CA4B-BE3D-871FDDC96173}">
      <dsp:nvSpPr>
        <dsp:cNvPr id="0" name=""/>
        <dsp:cNvSpPr/>
      </dsp:nvSpPr>
      <dsp:spPr>
        <a:xfrm>
          <a:off x="4018097"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Imputing missing values</a:t>
          </a:r>
        </a:p>
      </dsp:txBody>
      <dsp:txXfrm>
        <a:off x="4314711" y="1693353"/>
        <a:ext cx="889842" cy="593227"/>
      </dsp:txXfrm>
    </dsp:sp>
    <dsp:sp modelId="{B7108AED-1E7B-C14D-BA19-D92878DE2CFA}">
      <dsp:nvSpPr>
        <dsp:cNvPr id="0" name=""/>
        <dsp:cNvSpPr/>
      </dsp:nvSpPr>
      <dsp:spPr>
        <a:xfrm>
          <a:off x="5293536"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Scaling using </a:t>
          </a:r>
          <a:r>
            <a:rPr lang="en-US" sz="800" kern="1200" dirty="0" err="1"/>
            <a:t>minmaxscaler</a:t>
          </a:r>
          <a:endParaRPr lang="en-US" sz="800" kern="1200" dirty="0"/>
        </a:p>
      </dsp:txBody>
      <dsp:txXfrm>
        <a:off x="5590150" y="1693353"/>
        <a:ext cx="889842" cy="593227"/>
      </dsp:txXfrm>
    </dsp:sp>
    <dsp:sp modelId="{1CFBF577-D0FA-7A42-BF0E-967F474DF5D9}">
      <dsp:nvSpPr>
        <dsp:cNvPr id="0" name=""/>
        <dsp:cNvSpPr/>
      </dsp:nvSpPr>
      <dsp:spPr>
        <a:xfrm>
          <a:off x="6568976" y="1693353"/>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Train/ Test split</a:t>
          </a:r>
        </a:p>
      </dsp:txBody>
      <dsp:txXfrm>
        <a:off x="6865590" y="1693353"/>
        <a:ext cx="889842" cy="593227"/>
      </dsp:txXfrm>
    </dsp:sp>
    <dsp:sp modelId="{02E5FF52-8228-8D46-A375-5CDBBAB55BEE}">
      <dsp:nvSpPr>
        <dsp:cNvPr id="0" name=""/>
        <dsp:cNvSpPr/>
      </dsp:nvSpPr>
      <dsp:spPr>
        <a:xfrm>
          <a:off x="2463554" y="2447396"/>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Building</a:t>
          </a:r>
        </a:p>
      </dsp:txBody>
      <dsp:txXfrm>
        <a:off x="2820920" y="2447396"/>
        <a:ext cx="1072098" cy="714732"/>
      </dsp:txXfrm>
    </dsp:sp>
    <dsp:sp modelId="{CD465186-7F31-C243-87EF-A823850CE839}">
      <dsp:nvSpPr>
        <dsp:cNvPr id="0" name=""/>
        <dsp:cNvSpPr/>
      </dsp:nvSpPr>
      <dsp:spPr>
        <a:xfrm>
          <a:off x="4018097" y="2508148"/>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Tested few models</a:t>
          </a:r>
        </a:p>
      </dsp:txBody>
      <dsp:txXfrm>
        <a:off x="4314711" y="2508148"/>
        <a:ext cx="889842" cy="593227"/>
      </dsp:txXfrm>
    </dsp:sp>
    <dsp:sp modelId="{27558613-451A-A742-B831-A320BC992DEE}">
      <dsp:nvSpPr>
        <dsp:cNvPr id="0" name=""/>
        <dsp:cNvSpPr/>
      </dsp:nvSpPr>
      <dsp:spPr>
        <a:xfrm>
          <a:off x="5293536" y="2508148"/>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Best model is selected</a:t>
          </a:r>
        </a:p>
      </dsp:txBody>
      <dsp:txXfrm>
        <a:off x="5590150" y="2508148"/>
        <a:ext cx="889842" cy="593227"/>
      </dsp:txXfrm>
    </dsp:sp>
    <dsp:sp modelId="{604E6479-4732-FF48-ACDC-48D0472CF750}">
      <dsp:nvSpPr>
        <dsp:cNvPr id="0" name=""/>
        <dsp:cNvSpPr/>
      </dsp:nvSpPr>
      <dsp:spPr>
        <a:xfrm>
          <a:off x="2463554" y="3262190"/>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a:t>
          </a:r>
        </a:p>
      </dsp:txBody>
      <dsp:txXfrm>
        <a:off x="2820920" y="3262190"/>
        <a:ext cx="1072098" cy="714732"/>
      </dsp:txXfrm>
    </dsp:sp>
    <dsp:sp modelId="{FCDF2CC6-4990-4B4A-94F7-43A96FFA6105}">
      <dsp:nvSpPr>
        <dsp:cNvPr id="0" name=""/>
        <dsp:cNvSpPr/>
      </dsp:nvSpPr>
      <dsp:spPr>
        <a:xfrm>
          <a:off x="4005105" y="3244987"/>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Reduced feature subset</a:t>
          </a:r>
        </a:p>
      </dsp:txBody>
      <dsp:txXfrm>
        <a:off x="4301719" y="3244987"/>
        <a:ext cx="889842" cy="593227"/>
      </dsp:txXfrm>
    </dsp:sp>
    <dsp:sp modelId="{02DE9AEC-611A-474A-88AE-486B6F0F108C}">
      <dsp:nvSpPr>
        <dsp:cNvPr id="0" name=""/>
        <dsp:cNvSpPr/>
      </dsp:nvSpPr>
      <dsp:spPr>
        <a:xfrm>
          <a:off x="2463554" y="4076985"/>
          <a:ext cx="1786830" cy="714732"/>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optimization</a:t>
          </a:r>
        </a:p>
      </dsp:txBody>
      <dsp:txXfrm>
        <a:off x="2820920" y="4076985"/>
        <a:ext cx="1072098" cy="714732"/>
      </dsp:txXfrm>
    </dsp:sp>
    <dsp:sp modelId="{98AC212A-0B70-ED41-BD73-AD2CDFD09248}">
      <dsp:nvSpPr>
        <dsp:cNvPr id="0" name=""/>
        <dsp:cNvSpPr/>
      </dsp:nvSpPr>
      <dsp:spPr>
        <a:xfrm>
          <a:off x="4018097" y="4137737"/>
          <a:ext cx="1483069" cy="593227"/>
        </a:xfrm>
        <a:prstGeom prst="chevron">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US" sz="800" kern="1200" dirty="0"/>
            <a:t>Hyperparameter tuning to improve the model performance scores</a:t>
          </a:r>
        </a:p>
      </dsp:txBody>
      <dsp:txXfrm>
        <a:off x="4314711" y="4137737"/>
        <a:ext cx="889842" cy="59322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605308" y="2084129"/>
            <a:ext cx="11307649" cy="2800767"/>
          </a:xfrm>
          <a:prstGeom prst="rect">
            <a:avLst/>
          </a:prstGeom>
          <a:solidFill>
            <a:srgbClr val="3B3B3B"/>
          </a:solidFill>
        </p:spPr>
        <p:txBody>
          <a:bodyPr wrap="square" rtlCol="0">
            <a:spAutoFit/>
          </a:bodyPr>
          <a:lstStyle/>
          <a:p>
            <a:r>
              <a:rPr lang="en-US" sz="4000" dirty="0">
                <a:solidFill>
                  <a:schemeClr val="accent2"/>
                </a:solidFill>
                <a:latin typeface="Times New Roman" panose="02020603050405020304" pitchFamily="18" charset="0"/>
                <a:cs typeface="Times New Roman" panose="02020603050405020304" pitchFamily="18" charset="0"/>
              </a:rPr>
              <a:t>Healthcare - Persistency of A Drug</a:t>
            </a:r>
          </a:p>
          <a:p>
            <a:r>
              <a:rPr lang="en-US" sz="4000" dirty="0">
                <a:solidFill>
                  <a:schemeClr val="accent2"/>
                </a:solidFill>
                <a:latin typeface="Times New Roman" panose="02020603050405020304" pitchFamily="18" charset="0"/>
                <a:cs typeface="Times New Roman" panose="02020603050405020304" pitchFamily="18" charset="0"/>
              </a:rPr>
              <a:t>Data Science Project</a:t>
            </a:r>
          </a:p>
          <a:p>
            <a:r>
              <a:rPr lang="en-US" sz="4000" dirty="0">
                <a:solidFill>
                  <a:schemeClr val="accent2"/>
                </a:solidFill>
                <a:latin typeface="Times New Roman" panose="02020603050405020304" pitchFamily="18" charset="0"/>
                <a:cs typeface="Times New Roman" panose="02020603050405020304" pitchFamily="18" charset="0"/>
              </a:rPr>
              <a:t>Batch code: LISUM20</a:t>
            </a:r>
            <a:endParaRPr lang="en-US" dirty="0">
              <a:solidFill>
                <a:schemeClr val="accent2"/>
              </a:solidFill>
            </a:endParaRPr>
          </a:p>
          <a:p>
            <a:r>
              <a:rPr lang="en-US" sz="2800" dirty="0">
                <a:solidFill>
                  <a:schemeClr val="accent2"/>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30</a:t>
            </a:r>
            <a:r>
              <a:rPr lang="en-US" sz="2800" b="1" baseline="30000" dirty="0">
                <a:solidFill>
                  <a:schemeClr val="bg1"/>
                </a:solidFill>
                <a:latin typeface="Times New Roman" panose="02020603050405020304" pitchFamily="18" charset="0"/>
                <a:cs typeface="Times New Roman" panose="02020603050405020304" pitchFamily="18" charset="0"/>
              </a:rPr>
              <a:t>th</a:t>
            </a:r>
            <a:r>
              <a:rPr lang="en-US" sz="2800" b="1" dirty="0">
                <a:solidFill>
                  <a:schemeClr val="bg1"/>
                </a:solidFill>
                <a:latin typeface="Times New Roman" panose="02020603050405020304" pitchFamily="18" charset="0"/>
                <a:cs typeface="Times New Roman" panose="02020603050405020304" pitchFamily="18" charset="0"/>
              </a:rPr>
              <a:t> June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56926477"/>
              </p:ext>
            </p:extLst>
          </p:nvPr>
        </p:nvGraphicFramePr>
        <p:xfrm>
          <a:off x="193183" y="1690687"/>
          <a:ext cx="11809927" cy="4607081"/>
        </p:xfrm>
        <a:graphic>
          <a:graphicData uri="http://schemas.openxmlformats.org/drawingml/2006/table">
            <a:tbl>
              <a:tblPr firstRow="1" bandRow="1">
                <a:tableStyleId>{5C22544A-7EE6-4342-B048-85BDC9FD1C3A}</a:tableStyleId>
              </a:tblPr>
              <a:tblGrid>
                <a:gridCol w="5706809">
                  <a:extLst>
                    <a:ext uri="{9D8B030D-6E8A-4147-A177-3AD203B41FA5}">
                      <a16:colId xmlns:a16="http://schemas.microsoft.com/office/drawing/2014/main" val="3579707986"/>
                    </a:ext>
                  </a:extLst>
                </a:gridCol>
                <a:gridCol w="6103118">
                  <a:extLst>
                    <a:ext uri="{9D8B030D-6E8A-4147-A177-3AD203B41FA5}">
                      <a16:colId xmlns:a16="http://schemas.microsoft.com/office/drawing/2014/main" val="3621798990"/>
                    </a:ext>
                  </a:extLst>
                </a:gridCol>
              </a:tblGrid>
              <a:tr h="4607081">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643191452"/>
                  </a:ext>
                </a:extLst>
              </a:tr>
            </a:tbl>
          </a:graphicData>
        </a:graphic>
      </p:graphicFrame>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Histogram of </a:t>
            </a:r>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Frequency During Rx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4862"/>
            <a:ext cx="5015873" cy="4364118"/>
          </a:xfrm>
        </p:spPr>
      </p:pic>
      <p:graphicFrame>
        <p:nvGraphicFramePr>
          <p:cNvPr id="7" name="Table 6"/>
          <p:cNvGraphicFramePr>
            <a:graphicFrameLocks noGrp="1"/>
          </p:cNvGraphicFramePr>
          <p:nvPr>
            <p:extLst>
              <p:ext uri="{D42A27DB-BD31-4B8C-83A1-F6EECF244321}">
                <p14:modId xmlns:p14="http://schemas.microsoft.com/office/powerpoint/2010/main" val="2829601966"/>
              </p:ext>
            </p:extLst>
          </p:nvPr>
        </p:nvGraphicFramePr>
        <p:xfrm>
          <a:off x="399244" y="1676073"/>
          <a:ext cx="11449318" cy="4801999"/>
        </p:xfrm>
        <a:graphic>
          <a:graphicData uri="http://schemas.openxmlformats.org/drawingml/2006/table">
            <a:tbl>
              <a:tblPr firstRow="1" bandRow="1">
                <a:tableStyleId>{5C22544A-7EE6-4342-B048-85BDC9FD1C3A}</a:tableStyleId>
              </a:tblPr>
              <a:tblGrid>
                <a:gridCol w="5724659">
                  <a:extLst>
                    <a:ext uri="{9D8B030D-6E8A-4147-A177-3AD203B41FA5}">
                      <a16:colId xmlns:a16="http://schemas.microsoft.com/office/drawing/2014/main" val="1120612979"/>
                    </a:ext>
                  </a:extLst>
                </a:gridCol>
                <a:gridCol w="5724659">
                  <a:extLst>
                    <a:ext uri="{9D8B030D-6E8A-4147-A177-3AD203B41FA5}">
                      <a16:colId xmlns:a16="http://schemas.microsoft.com/office/drawing/2014/main" val="43099535"/>
                    </a:ext>
                  </a:extLst>
                </a:gridCol>
              </a:tblGrid>
              <a:tr h="4801999">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A skewness value of 6.81 suggests a significant positive skew, meaning that the distribution has a long tail on the right side. In practical terms, a positive skewness value of 6.81 indicates that the data has a concentration of values on the left side (lower values) and a few extremely high values that pull the mean towards the right. The tail of the distribution extends towards the higher values, indicating the presence of outliers or extreme values in the dataset</a:t>
                      </a:r>
                      <a:r>
                        <a:rPr lang="en-US" sz="1800" b="0" i="0" kern="1200" dirty="0">
                          <a:solidFill>
                            <a:schemeClr val="tx1"/>
                          </a:solidFill>
                          <a:effectLst/>
                          <a:latin typeface="+mn-lt"/>
                          <a:ea typeface="+mn-ea"/>
                          <a:cs typeface="+mn-cs"/>
                        </a:rPr>
                        <a:t>.</a:t>
                      </a:r>
                      <a:endParaRPr lang="en-US" b="0" dirty="0">
                        <a:solidFill>
                          <a:schemeClr val="tx1"/>
                        </a:solidFill>
                      </a:endParaRPr>
                    </a:p>
                  </a:txBody>
                  <a:tcPr>
                    <a:noFill/>
                  </a:tcPr>
                </a:tc>
                <a:extLst>
                  <a:ext uri="{0D108BD9-81ED-4DB2-BD59-A6C34878D82A}">
                    <a16:rowId xmlns:a16="http://schemas.microsoft.com/office/drawing/2014/main" val="3212108423"/>
                  </a:ext>
                </a:extLst>
              </a:tr>
            </a:tbl>
          </a:graphicData>
        </a:graphic>
      </p:graphicFrame>
    </p:spTree>
    <p:extLst>
      <p:ext uri="{BB962C8B-B14F-4D97-AF65-F5344CB8AC3E}">
        <p14:creationId xmlns:p14="http://schemas.microsoft.com/office/powerpoint/2010/main" val="160526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Box plot of Count of Risks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4711111" cy="4336625"/>
          </a:xfrm>
        </p:spPr>
      </p:pic>
      <p:graphicFrame>
        <p:nvGraphicFramePr>
          <p:cNvPr id="5" name="Table 4"/>
          <p:cNvGraphicFramePr>
            <a:graphicFrameLocks noGrp="1"/>
          </p:cNvGraphicFramePr>
          <p:nvPr>
            <p:extLst>
              <p:ext uri="{D42A27DB-BD31-4B8C-83A1-F6EECF244321}">
                <p14:modId xmlns:p14="http://schemas.microsoft.com/office/powerpoint/2010/main" val="3069985312"/>
              </p:ext>
            </p:extLst>
          </p:nvPr>
        </p:nvGraphicFramePr>
        <p:xfrm>
          <a:off x="838200" y="1690685"/>
          <a:ext cx="11074758" cy="4426779"/>
        </p:xfrm>
        <a:graphic>
          <a:graphicData uri="http://schemas.openxmlformats.org/drawingml/2006/table">
            <a:tbl>
              <a:tblPr firstRow="1" bandRow="1">
                <a:tableStyleId>{5C22544A-7EE6-4342-B048-85BDC9FD1C3A}</a:tableStyleId>
              </a:tblPr>
              <a:tblGrid>
                <a:gridCol w="4944414">
                  <a:extLst>
                    <a:ext uri="{9D8B030D-6E8A-4147-A177-3AD203B41FA5}">
                      <a16:colId xmlns:a16="http://schemas.microsoft.com/office/drawing/2014/main" val="2246341192"/>
                    </a:ext>
                  </a:extLst>
                </a:gridCol>
                <a:gridCol w="6130344">
                  <a:extLst>
                    <a:ext uri="{9D8B030D-6E8A-4147-A177-3AD203B41FA5}">
                      <a16:colId xmlns:a16="http://schemas.microsoft.com/office/drawing/2014/main" val="2188376771"/>
                    </a:ext>
                  </a:extLst>
                </a:gridCol>
              </a:tblGrid>
              <a:tr h="4426779">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After dropping the outliers in the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Count_Of_Risks</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column, it is discovered that there were 8 outliers of values 6 and 7.</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70062913"/>
                  </a:ext>
                </a:extLst>
              </a:tr>
            </a:tbl>
          </a:graphicData>
        </a:graphic>
      </p:graphicFrame>
    </p:spTree>
    <p:extLst>
      <p:ext uri="{BB962C8B-B14F-4D97-AF65-F5344CB8AC3E}">
        <p14:creationId xmlns:p14="http://schemas.microsoft.com/office/powerpoint/2010/main" val="279085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Risks Frequency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15873" cy="4285109"/>
          </a:xfrm>
        </p:spPr>
      </p:pic>
      <p:graphicFrame>
        <p:nvGraphicFramePr>
          <p:cNvPr id="5" name="Table 4"/>
          <p:cNvGraphicFramePr>
            <a:graphicFrameLocks noGrp="1"/>
          </p:cNvGraphicFramePr>
          <p:nvPr>
            <p:extLst>
              <p:ext uri="{D42A27DB-BD31-4B8C-83A1-F6EECF244321}">
                <p14:modId xmlns:p14="http://schemas.microsoft.com/office/powerpoint/2010/main" val="3913400799"/>
              </p:ext>
            </p:extLst>
          </p:nvPr>
        </p:nvGraphicFramePr>
        <p:xfrm>
          <a:off x="838200" y="1690687"/>
          <a:ext cx="11216424" cy="4285109"/>
        </p:xfrm>
        <a:graphic>
          <a:graphicData uri="http://schemas.openxmlformats.org/drawingml/2006/table">
            <a:tbl>
              <a:tblPr firstRow="1" bandRow="1">
                <a:tableStyleId>{5C22544A-7EE6-4342-B048-85BDC9FD1C3A}</a:tableStyleId>
              </a:tblPr>
              <a:tblGrid>
                <a:gridCol w="5189113">
                  <a:extLst>
                    <a:ext uri="{9D8B030D-6E8A-4147-A177-3AD203B41FA5}">
                      <a16:colId xmlns:a16="http://schemas.microsoft.com/office/drawing/2014/main" val="518776559"/>
                    </a:ext>
                  </a:extLst>
                </a:gridCol>
                <a:gridCol w="6027311">
                  <a:extLst>
                    <a:ext uri="{9D8B030D-6E8A-4147-A177-3AD203B41FA5}">
                      <a16:colId xmlns:a16="http://schemas.microsoft.com/office/drawing/2014/main" val="1100666725"/>
                    </a:ext>
                  </a:extLst>
                </a:gridCol>
              </a:tblGrid>
              <a:tr h="4285109">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In practical terms, a positive skewness value of 0.92 suggests that the data is not perfectly symmetrical. It indicates that the distribution has a longer tail on the right side and may have some outliers or extreme values on the higher end. However, the skewness is not significantly large, indicating a relatively mild departure from symmetry.</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2506381"/>
                  </a:ext>
                </a:extLst>
              </a:tr>
            </a:tbl>
          </a:graphicData>
        </a:graphic>
      </p:graphicFrame>
    </p:spTree>
    <p:extLst>
      <p:ext uri="{BB962C8B-B14F-4D97-AF65-F5344CB8AC3E}">
        <p14:creationId xmlns:p14="http://schemas.microsoft.com/office/powerpoint/2010/main" val="364231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Distribution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042"/>
            <a:ext cx="4802746" cy="4238984"/>
          </a:xfrm>
        </p:spPr>
      </p:pic>
      <p:graphicFrame>
        <p:nvGraphicFramePr>
          <p:cNvPr id="8" name="Table 7"/>
          <p:cNvGraphicFramePr>
            <a:graphicFrameLocks noGrp="1"/>
          </p:cNvGraphicFramePr>
          <p:nvPr>
            <p:extLst>
              <p:ext uri="{D42A27DB-BD31-4B8C-83A1-F6EECF244321}">
                <p14:modId xmlns:p14="http://schemas.microsoft.com/office/powerpoint/2010/main" val="34120892"/>
              </p:ext>
            </p:extLst>
          </p:nvPr>
        </p:nvGraphicFramePr>
        <p:xfrm>
          <a:off x="306946" y="1689827"/>
          <a:ext cx="11578108" cy="4465413"/>
        </p:xfrm>
        <a:graphic>
          <a:graphicData uri="http://schemas.openxmlformats.org/drawingml/2006/table">
            <a:tbl>
              <a:tblPr firstRow="1" bandRow="1">
                <a:tableStyleId>{5C22544A-7EE6-4342-B048-85BDC9FD1C3A}</a:tableStyleId>
              </a:tblPr>
              <a:tblGrid>
                <a:gridCol w="5396249">
                  <a:extLst>
                    <a:ext uri="{9D8B030D-6E8A-4147-A177-3AD203B41FA5}">
                      <a16:colId xmlns:a16="http://schemas.microsoft.com/office/drawing/2014/main" val="1176788280"/>
                    </a:ext>
                  </a:extLst>
                </a:gridCol>
                <a:gridCol w="6181859">
                  <a:extLst>
                    <a:ext uri="{9D8B030D-6E8A-4147-A177-3AD203B41FA5}">
                      <a16:colId xmlns:a16="http://schemas.microsoft.com/office/drawing/2014/main" val="1805602007"/>
                    </a:ext>
                  </a:extLst>
                </a:gridCol>
              </a:tblGrid>
              <a:tr h="4465413">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From the pie chart, it can be deduced that the percentage of non-persistent patients is more than the percentage of persistent patients with values of 69.5% and 30.5% respectively</a:t>
                      </a:r>
                      <a:r>
                        <a:rPr lang="en-US" sz="1800" b="0" i="0" kern="1200" dirty="0">
                          <a:solidFill>
                            <a:schemeClr val="tx1"/>
                          </a:solidFill>
                          <a:effectLst/>
                          <a:latin typeface="+mn-lt"/>
                          <a:ea typeface="+mn-ea"/>
                          <a:cs typeface="+mn-cs"/>
                        </a:rPr>
                        <a:t>.</a:t>
                      </a:r>
                      <a:endParaRPr lang="en-US" dirty="0">
                        <a:solidFill>
                          <a:schemeClr val="tx1"/>
                        </a:solidFill>
                      </a:endParaRPr>
                    </a:p>
                  </a:txBody>
                  <a:tcPr>
                    <a:noFill/>
                  </a:tcPr>
                </a:tc>
                <a:extLst>
                  <a:ext uri="{0D108BD9-81ED-4DB2-BD59-A6C34878D82A}">
                    <a16:rowId xmlns:a16="http://schemas.microsoft.com/office/drawing/2014/main" val="2303316464"/>
                  </a:ext>
                </a:extLst>
              </a:tr>
            </a:tbl>
          </a:graphicData>
        </a:graphic>
      </p:graphicFrame>
    </p:spTree>
    <p:extLst>
      <p:ext uri="{BB962C8B-B14F-4D97-AF65-F5344CB8AC3E}">
        <p14:creationId xmlns:p14="http://schemas.microsoft.com/office/powerpoint/2010/main" val="185281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Persistency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69417" cy="4351338"/>
          </a:xfrm>
        </p:spPr>
      </p:pic>
      <p:graphicFrame>
        <p:nvGraphicFramePr>
          <p:cNvPr id="5" name="Table 4"/>
          <p:cNvGraphicFramePr>
            <a:graphicFrameLocks noGrp="1"/>
          </p:cNvGraphicFramePr>
          <p:nvPr>
            <p:extLst>
              <p:ext uri="{D42A27DB-BD31-4B8C-83A1-F6EECF244321}">
                <p14:modId xmlns:p14="http://schemas.microsoft.com/office/powerpoint/2010/main" val="2345447197"/>
              </p:ext>
            </p:extLst>
          </p:nvPr>
        </p:nvGraphicFramePr>
        <p:xfrm>
          <a:off x="412122" y="1690688"/>
          <a:ext cx="11526592" cy="5167312"/>
        </p:xfrm>
        <a:graphic>
          <a:graphicData uri="http://schemas.openxmlformats.org/drawingml/2006/table">
            <a:tbl>
              <a:tblPr firstRow="1" bandRow="1">
                <a:tableStyleId>{5C22544A-7EE6-4342-B048-85BDC9FD1C3A}</a:tableStyleId>
              </a:tblPr>
              <a:tblGrid>
                <a:gridCol w="5763296">
                  <a:extLst>
                    <a:ext uri="{9D8B030D-6E8A-4147-A177-3AD203B41FA5}">
                      <a16:colId xmlns:a16="http://schemas.microsoft.com/office/drawing/2014/main" val="1751900216"/>
                    </a:ext>
                  </a:extLst>
                </a:gridCol>
                <a:gridCol w="5763296">
                  <a:extLst>
                    <a:ext uri="{9D8B030D-6E8A-4147-A177-3AD203B41FA5}">
                      <a16:colId xmlns:a16="http://schemas.microsoft.com/office/drawing/2014/main" val="1124921492"/>
                    </a:ext>
                  </a:extLst>
                </a:gridCol>
              </a:tblGrid>
              <a:tr h="5167312">
                <a:tc>
                  <a:txBody>
                    <a:bodyPr/>
                    <a:lstStyle/>
                    <a:p>
                      <a:endParaRPr lang="en-US" dirty="0"/>
                    </a:p>
                  </a:txBody>
                  <a:tcPr>
                    <a:no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From the count of persistency, it</a:t>
                      </a:r>
                      <a:r>
                        <a:rPr lang="en-US" sz="2400" b="0" baseline="0" dirty="0">
                          <a:solidFill>
                            <a:schemeClr val="tx1"/>
                          </a:solidFill>
                          <a:latin typeface="Times New Roman" panose="02020603050405020304" pitchFamily="18" charset="0"/>
                          <a:cs typeface="Times New Roman" panose="02020603050405020304" pitchFamily="18" charset="0"/>
                        </a:rPr>
                        <a:t> can be seen that the number of non-persistent drug users are 2053 while the number of persistent drug users are 903.</a:t>
                      </a:r>
                      <a:endParaRPr lang="en-US" sz="24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929163435"/>
                  </a:ext>
                </a:extLst>
              </a:tr>
            </a:tbl>
          </a:graphicData>
        </a:graphic>
      </p:graphicFrame>
    </p:spTree>
    <p:extLst>
      <p:ext uri="{BB962C8B-B14F-4D97-AF65-F5344CB8AC3E}">
        <p14:creationId xmlns:p14="http://schemas.microsoft.com/office/powerpoint/2010/main" val="24558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Gender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80" y="1580925"/>
            <a:ext cx="5267963" cy="4351338"/>
          </a:xfrm>
        </p:spPr>
      </p:pic>
      <p:graphicFrame>
        <p:nvGraphicFramePr>
          <p:cNvPr id="5" name="Table 4"/>
          <p:cNvGraphicFramePr>
            <a:graphicFrameLocks noGrp="1"/>
          </p:cNvGraphicFramePr>
          <p:nvPr>
            <p:extLst>
              <p:ext uri="{D42A27DB-BD31-4B8C-83A1-F6EECF244321}">
                <p14:modId xmlns:p14="http://schemas.microsoft.com/office/powerpoint/2010/main" val="758694685"/>
              </p:ext>
            </p:extLst>
          </p:nvPr>
        </p:nvGraphicFramePr>
        <p:xfrm>
          <a:off x="606380" y="1523888"/>
          <a:ext cx="10297731" cy="4575175"/>
        </p:xfrm>
        <a:graphic>
          <a:graphicData uri="http://schemas.openxmlformats.org/drawingml/2006/table">
            <a:tbl>
              <a:tblPr firstRow="1" bandRow="1">
                <a:tableStyleId>{5C22544A-7EE6-4342-B048-85BDC9FD1C3A}</a:tableStyleId>
              </a:tblPr>
              <a:tblGrid>
                <a:gridCol w="5266386">
                  <a:extLst>
                    <a:ext uri="{9D8B030D-6E8A-4147-A177-3AD203B41FA5}">
                      <a16:colId xmlns:a16="http://schemas.microsoft.com/office/drawing/2014/main" val="670472439"/>
                    </a:ext>
                  </a:extLst>
                </a:gridCol>
                <a:gridCol w="5031345">
                  <a:extLst>
                    <a:ext uri="{9D8B030D-6E8A-4147-A177-3AD203B41FA5}">
                      <a16:colId xmlns:a16="http://schemas.microsoft.com/office/drawing/2014/main" val="5302897"/>
                    </a:ext>
                  </a:extLst>
                </a:gridCol>
              </a:tblGrid>
              <a:tr h="4575175">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percentage of non-persistent female (69.77%) is higher than the percentage of non-persistent male (64.37%). Evidently, the males are more persistent than females.</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4071087017"/>
                  </a:ext>
                </a:extLst>
              </a:tr>
            </a:tbl>
          </a:graphicData>
        </a:graphic>
      </p:graphicFrame>
    </p:spTree>
    <p:extLst>
      <p:ext uri="{BB962C8B-B14F-4D97-AF65-F5344CB8AC3E}">
        <p14:creationId xmlns:p14="http://schemas.microsoft.com/office/powerpoint/2010/main" val="202461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Race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5639873" cy="4516929"/>
          </a:xfrm>
        </p:spPr>
      </p:pic>
      <p:graphicFrame>
        <p:nvGraphicFramePr>
          <p:cNvPr id="5" name="Table 4"/>
          <p:cNvGraphicFramePr>
            <a:graphicFrameLocks noGrp="1"/>
          </p:cNvGraphicFramePr>
          <p:nvPr>
            <p:extLst>
              <p:ext uri="{D42A27DB-BD31-4B8C-83A1-F6EECF244321}">
                <p14:modId xmlns:p14="http://schemas.microsoft.com/office/powerpoint/2010/main" val="2780531052"/>
              </p:ext>
            </p:extLst>
          </p:nvPr>
        </p:nvGraphicFramePr>
        <p:xfrm>
          <a:off x="838199" y="1574776"/>
          <a:ext cx="10515602" cy="4632840"/>
        </p:xfrm>
        <a:graphic>
          <a:graphicData uri="http://schemas.openxmlformats.org/drawingml/2006/table">
            <a:tbl>
              <a:tblPr firstRow="1" bandRow="1">
                <a:tableStyleId>{5C22544A-7EE6-4342-B048-85BDC9FD1C3A}</a:tableStyleId>
              </a:tblPr>
              <a:tblGrid>
                <a:gridCol w="5678511">
                  <a:extLst>
                    <a:ext uri="{9D8B030D-6E8A-4147-A177-3AD203B41FA5}">
                      <a16:colId xmlns:a16="http://schemas.microsoft.com/office/drawing/2014/main" val="4282545280"/>
                    </a:ext>
                  </a:extLst>
                </a:gridCol>
                <a:gridCol w="4837091">
                  <a:extLst>
                    <a:ext uri="{9D8B030D-6E8A-4147-A177-3AD203B41FA5}">
                      <a16:colId xmlns:a16="http://schemas.microsoft.com/office/drawing/2014/main" val="207386153"/>
                    </a:ext>
                  </a:extLst>
                </a:gridCol>
              </a:tblGrid>
              <a:tr h="4632840">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It can be deduced from the plot that Asians have the highest persistency percentage of 37.68% compared to other races shown and at the same time has the lowest non-persistent drug users as compared to the</a:t>
                      </a:r>
                      <a:r>
                        <a:rPr lang="en-US" sz="2400" b="0" i="0" kern="1200" baseline="0" dirty="0">
                          <a:solidFill>
                            <a:schemeClr val="tx1"/>
                          </a:solidFill>
                          <a:effectLst/>
                          <a:latin typeface="Times New Roman" panose="02020603050405020304" pitchFamily="18" charset="0"/>
                          <a:ea typeface="+mn-ea"/>
                          <a:cs typeface="Times New Roman" panose="02020603050405020304" pitchFamily="18" charset="0"/>
                        </a:rPr>
                        <a:t> other races.</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461983827"/>
                  </a:ext>
                </a:extLst>
              </a:tr>
            </a:tbl>
          </a:graphicData>
        </a:graphic>
      </p:graphicFrame>
    </p:spTree>
    <p:extLst>
      <p:ext uri="{BB962C8B-B14F-4D97-AF65-F5344CB8AC3E}">
        <p14:creationId xmlns:p14="http://schemas.microsoft.com/office/powerpoint/2010/main" val="150492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Age Bucket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45623" cy="4351338"/>
          </a:xfrm>
        </p:spPr>
      </p:pic>
      <p:graphicFrame>
        <p:nvGraphicFramePr>
          <p:cNvPr id="5" name="Table 4"/>
          <p:cNvGraphicFramePr>
            <a:graphicFrameLocks noGrp="1"/>
          </p:cNvGraphicFramePr>
          <p:nvPr>
            <p:extLst>
              <p:ext uri="{D42A27DB-BD31-4B8C-83A1-F6EECF244321}">
                <p14:modId xmlns:p14="http://schemas.microsoft.com/office/powerpoint/2010/main" val="2077562739"/>
              </p:ext>
            </p:extLst>
          </p:nvPr>
        </p:nvGraphicFramePr>
        <p:xfrm>
          <a:off x="838200" y="1690688"/>
          <a:ext cx="10515600" cy="4452535"/>
        </p:xfrm>
        <a:graphic>
          <a:graphicData uri="http://schemas.openxmlformats.org/drawingml/2006/table">
            <a:tbl>
              <a:tblPr firstRow="1" bandRow="1">
                <a:tableStyleId>{5C22544A-7EE6-4342-B048-85BDC9FD1C3A}</a:tableStyleId>
              </a:tblPr>
              <a:tblGrid>
                <a:gridCol w="5395175">
                  <a:extLst>
                    <a:ext uri="{9D8B030D-6E8A-4147-A177-3AD203B41FA5}">
                      <a16:colId xmlns:a16="http://schemas.microsoft.com/office/drawing/2014/main" val="3265782325"/>
                    </a:ext>
                  </a:extLst>
                </a:gridCol>
                <a:gridCol w="5120425">
                  <a:extLst>
                    <a:ext uri="{9D8B030D-6E8A-4147-A177-3AD203B41FA5}">
                      <a16:colId xmlns:a16="http://schemas.microsoft.com/office/drawing/2014/main" val="1737253195"/>
                    </a:ext>
                  </a:extLst>
                </a:gridCol>
              </a:tblGrid>
              <a:tr h="4452535">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There is no much difference in the persistency and non-persistency of drug users in the age bucket, but the highest persistent drug users are those that fall under the age bucket of  &lt;55 while the lowest are those in the age bucket of 55-65.</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656132973"/>
                  </a:ext>
                </a:extLst>
              </a:tr>
            </a:tbl>
          </a:graphicData>
        </a:graphic>
      </p:graphicFrame>
    </p:spTree>
    <p:extLst>
      <p:ext uri="{BB962C8B-B14F-4D97-AF65-F5344CB8AC3E}">
        <p14:creationId xmlns:p14="http://schemas.microsoft.com/office/powerpoint/2010/main" val="4046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Persistency Percentage by Change Risk Segment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8656"/>
            <a:ext cx="5047955" cy="4351338"/>
          </a:xfrm>
        </p:spPr>
      </p:pic>
      <p:graphicFrame>
        <p:nvGraphicFramePr>
          <p:cNvPr id="5" name="Table 4"/>
          <p:cNvGraphicFramePr>
            <a:graphicFrameLocks noGrp="1"/>
          </p:cNvGraphicFramePr>
          <p:nvPr>
            <p:extLst>
              <p:ext uri="{D42A27DB-BD31-4B8C-83A1-F6EECF244321}">
                <p14:modId xmlns:p14="http://schemas.microsoft.com/office/powerpoint/2010/main" val="366443536"/>
              </p:ext>
            </p:extLst>
          </p:nvPr>
        </p:nvGraphicFramePr>
        <p:xfrm>
          <a:off x="838198" y="1690687"/>
          <a:ext cx="11036122" cy="4697233"/>
        </p:xfrm>
        <a:graphic>
          <a:graphicData uri="http://schemas.openxmlformats.org/drawingml/2006/table">
            <a:tbl>
              <a:tblPr firstRow="1" bandRow="1">
                <a:tableStyleId>{5C22544A-7EE6-4342-B048-85BDC9FD1C3A}</a:tableStyleId>
              </a:tblPr>
              <a:tblGrid>
                <a:gridCol w="5518061">
                  <a:extLst>
                    <a:ext uri="{9D8B030D-6E8A-4147-A177-3AD203B41FA5}">
                      <a16:colId xmlns:a16="http://schemas.microsoft.com/office/drawing/2014/main" val="293949169"/>
                    </a:ext>
                  </a:extLst>
                </a:gridCol>
                <a:gridCol w="5518061">
                  <a:extLst>
                    <a:ext uri="{9D8B030D-6E8A-4147-A177-3AD203B41FA5}">
                      <a16:colId xmlns:a16="http://schemas.microsoft.com/office/drawing/2014/main" val="2731205482"/>
                    </a:ext>
                  </a:extLst>
                </a:gridCol>
              </a:tblGrid>
              <a:tr h="4697233">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highest percentage of persistent drug users are those with worsened change risk segment (54.74%) followed by those with improved change risk segment (46.67%)</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23187890"/>
                  </a:ext>
                </a:extLst>
              </a:tr>
            </a:tbl>
          </a:graphicData>
        </a:graphic>
      </p:graphicFrame>
    </p:spTree>
    <p:extLst>
      <p:ext uri="{BB962C8B-B14F-4D97-AF65-F5344CB8AC3E}">
        <p14:creationId xmlns:p14="http://schemas.microsoft.com/office/powerpoint/2010/main" val="283132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Scans during Rx by Persistency and NTM Specialist Flag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3650"/>
            <a:ext cx="5163355" cy="4398135"/>
          </a:xfrm>
        </p:spPr>
      </p:pic>
      <p:graphicFrame>
        <p:nvGraphicFramePr>
          <p:cNvPr id="5" name="Table 4"/>
          <p:cNvGraphicFramePr>
            <a:graphicFrameLocks noGrp="1"/>
          </p:cNvGraphicFramePr>
          <p:nvPr>
            <p:extLst>
              <p:ext uri="{D42A27DB-BD31-4B8C-83A1-F6EECF244321}">
                <p14:modId xmlns:p14="http://schemas.microsoft.com/office/powerpoint/2010/main" val="2885762791"/>
              </p:ext>
            </p:extLst>
          </p:nvPr>
        </p:nvGraphicFramePr>
        <p:xfrm>
          <a:off x="838200" y="1690687"/>
          <a:ext cx="10515600" cy="4871097"/>
        </p:xfrm>
        <a:graphic>
          <a:graphicData uri="http://schemas.openxmlformats.org/drawingml/2006/table">
            <a:tbl>
              <a:tblPr firstRow="1" bandRow="1">
                <a:tableStyleId>{5C22544A-7EE6-4342-B048-85BDC9FD1C3A}</a:tableStyleId>
              </a:tblPr>
              <a:tblGrid>
                <a:gridCol w="5253507">
                  <a:extLst>
                    <a:ext uri="{9D8B030D-6E8A-4147-A177-3AD203B41FA5}">
                      <a16:colId xmlns:a16="http://schemas.microsoft.com/office/drawing/2014/main" val="509386247"/>
                    </a:ext>
                  </a:extLst>
                </a:gridCol>
                <a:gridCol w="5262093">
                  <a:extLst>
                    <a:ext uri="{9D8B030D-6E8A-4147-A177-3AD203B41FA5}">
                      <a16:colId xmlns:a16="http://schemas.microsoft.com/office/drawing/2014/main" val="1270626475"/>
                    </a:ext>
                  </a:extLst>
                </a:gridCol>
              </a:tblGrid>
              <a:tr h="4871097">
                <a:tc>
                  <a:txBody>
                    <a:bodyPr/>
                    <a:lstStyle/>
                    <a:p>
                      <a:endParaRPr lang="en-US" dirty="0"/>
                    </a:p>
                  </a:txBody>
                  <a:tcPr>
                    <a:noFill/>
                  </a:tcPr>
                </a:tc>
                <a:tc>
                  <a:txBody>
                    <a:bodyPr/>
                    <a:lstStyle/>
                    <a:p>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Dexa</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scans during Rx are high for persistent patients who got prescribed by NTM Specialist. There is no significant difference for NTM Specialist and others in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Dexa</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scans for non persistent patients.</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365561585"/>
                  </a:ext>
                </a:extLst>
              </a:tr>
            </a:tbl>
          </a:graphicData>
        </a:graphic>
      </p:graphicFrame>
    </p:spTree>
    <p:extLst>
      <p:ext uri="{BB962C8B-B14F-4D97-AF65-F5344CB8AC3E}">
        <p14:creationId xmlns:p14="http://schemas.microsoft.com/office/powerpoint/2010/main" val="65054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Project Team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Name: Ensemble Elites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23913"/>
              </p:ext>
            </p:extLst>
          </p:nvPr>
        </p:nvGraphicFramePr>
        <p:xfrm>
          <a:off x="65468" y="2279560"/>
          <a:ext cx="12015990" cy="3503053"/>
        </p:xfrm>
        <a:graphic>
          <a:graphicData uri="http://schemas.openxmlformats.org/drawingml/2006/table">
            <a:tbl>
              <a:tblPr firstRow="1" bandRow="1">
                <a:tableStyleId>{21E4AEA4-8DFA-4A89-87EB-49C32662AFE0}</a:tableStyleId>
              </a:tblPr>
              <a:tblGrid>
                <a:gridCol w="2403198">
                  <a:extLst>
                    <a:ext uri="{9D8B030D-6E8A-4147-A177-3AD203B41FA5}">
                      <a16:colId xmlns:a16="http://schemas.microsoft.com/office/drawing/2014/main" val="30034455"/>
                    </a:ext>
                  </a:extLst>
                </a:gridCol>
                <a:gridCol w="2403198">
                  <a:extLst>
                    <a:ext uri="{9D8B030D-6E8A-4147-A177-3AD203B41FA5}">
                      <a16:colId xmlns:a16="http://schemas.microsoft.com/office/drawing/2014/main" val="4264619113"/>
                    </a:ext>
                  </a:extLst>
                </a:gridCol>
                <a:gridCol w="1899596">
                  <a:extLst>
                    <a:ext uri="{9D8B030D-6E8A-4147-A177-3AD203B41FA5}">
                      <a16:colId xmlns:a16="http://schemas.microsoft.com/office/drawing/2014/main" val="3597852834"/>
                    </a:ext>
                  </a:extLst>
                </a:gridCol>
                <a:gridCol w="2906800">
                  <a:extLst>
                    <a:ext uri="{9D8B030D-6E8A-4147-A177-3AD203B41FA5}">
                      <a16:colId xmlns:a16="http://schemas.microsoft.com/office/drawing/2014/main" val="1073004813"/>
                    </a:ext>
                  </a:extLst>
                </a:gridCol>
                <a:gridCol w="2403198">
                  <a:extLst>
                    <a:ext uri="{9D8B030D-6E8A-4147-A177-3AD203B41FA5}">
                      <a16:colId xmlns:a16="http://schemas.microsoft.com/office/drawing/2014/main" val="1465792658"/>
                    </a:ext>
                  </a:extLst>
                </a:gridCol>
              </a:tblGrid>
              <a:tr h="1076919">
                <a:tc>
                  <a:txBody>
                    <a:bodyPr/>
                    <a:lstStyle/>
                    <a:p>
                      <a:r>
                        <a:rPr lang="en-US" sz="2800" dirty="0">
                          <a:latin typeface="Times New Roman" panose="02020603050405020304" pitchFamily="18" charset="0"/>
                          <a:cs typeface="Times New Roman" panose="02020603050405020304" pitchFamily="18" charset="0"/>
                        </a:rPr>
                        <a:t>Name</a:t>
                      </a:r>
                    </a:p>
                  </a:txBody>
                  <a:tcPr/>
                </a:tc>
                <a:tc>
                  <a:txBody>
                    <a:bodyPr/>
                    <a:lstStyle/>
                    <a:p>
                      <a:r>
                        <a:rPr lang="en-US" sz="2800" dirty="0">
                          <a:latin typeface="Times New Roman" panose="02020603050405020304" pitchFamily="18" charset="0"/>
                          <a:cs typeface="Times New Roman" panose="02020603050405020304" pitchFamily="18" charset="0"/>
                        </a:rPr>
                        <a:t>Email</a:t>
                      </a:r>
                    </a:p>
                  </a:txBody>
                  <a:tcPr/>
                </a:tc>
                <a:tc>
                  <a:txBody>
                    <a:bodyPr/>
                    <a:lstStyle/>
                    <a:p>
                      <a:r>
                        <a:rPr lang="en-US" sz="2800" dirty="0">
                          <a:latin typeface="Times New Roman" panose="02020603050405020304" pitchFamily="18" charset="0"/>
                          <a:cs typeface="Times New Roman" panose="02020603050405020304" pitchFamily="18" charset="0"/>
                        </a:rPr>
                        <a:t>Country</a:t>
                      </a:r>
                    </a:p>
                  </a:txBody>
                  <a:tcPr/>
                </a:tc>
                <a:tc>
                  <a:txBody>
                    <a:bodyPr/>
                    <a:lstStyle/>
                    <a:p>
                      <a:r>
                        <a:rPr lang="en-US" sz="2800" dirty="0">
                          <a:latin typeface="Times New Roman" panose="02020603050405020304" pitchFamily="18" charset="0"/>
                          <a:cs typeface="Times New Roman" panose="02020603050405020304" pitchFamily="18" charset="0"/>
                        </a:rPr>
                        <a:t>College/Company</a:t>
                      </a:r>
                    </a:p>
                  </a:txBody>
                  <a:tcPr/>
                </a:tc>
                <a:tc>
                  <a:txBody>
                    <a:bodyPr/>
                    <a:lstStyle/>
                    <a:p>
                      <a:r>
                        <a:rPr lang="en-US" sz="2800" dirty="0">
                          <a:latin typeface="Times New Roman" panose="02020603050405020304" pitchFamily="18" charset="0"/>
                          <a:cs typeface="Times New Roman" panose="02020603050405020304" pitchFamily="18" charset="0"/>
                        </a:rPr>
                        <a:t>Specialization</a:t>
                      </a:r>
                    </a:p>
                  </a:txBody>
                  <a:tcPr/>
                </a:tc>
                <a:extLst>
                  <a:ext uri="{0D108BD9-81ED-4DB2-BD59-A6C34878D82A}">
                    <a16:rowId xmlns:a16="http://schemas.microsoft.com/office/drawing/2014/main" val="2381973760"/>
                  </a:ext>
                </a:extLst>
              </a:tr>
              <a:tr h="1213067">
                <a:tc>
                  <a:txBody>
                    <a:bodyPr/>
                    <a:lstStyle/>
                    <a:p>
                      <a:r>
                        <a:rPr lang="en-US" dirty="0" err="1">
                          <a:latin typeface="Times New Roman" panose="02020603050405020304" pitchFamily="18" charset="0"/>
                          <a:cs typeface="Times New Roman" panose="02020603050405020304" pitchFamily="18" charset="0"/>
                        </a:rPr>
                        <a:t>Nwankwo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Ezinne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Anasthecia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nwankwoanasthecia@gmail.com</a:t>
                      </a:r>
                    </a:p>
                  </a:txBody>
                  <a:tcPr/>
                </a:tc>
                <a:tc>
                  <a:txBody>
                    <a:bodyPr/>
                    <a:lstStyle/>
                    <a:p>
                      <a:r>
                        <a:rPr lang="en-US" dirty="0">
                          <a:latin typeface="Times New Roman" panose="02020603050405020304" pitchFamily="18" charset="0"/>
                          <a:cs typeface="Times New Roman" panose="02020603050405020304" pitchFamily="18" charset="0"/>
                        </a:rPr>
                        <a:t>Nigeria </a:t>
                      </a:r>
                    </a:p>
                  </a:txBody>
                  <a:tcPr/>
                </a:tc>
                <a:tc>
                  <a:txBody>
                    <a:bodyPr/>
                    <a:lstStyle/>
                    <a:p>
                      <a:r>
                        <a:rPr lang="en-US" dirty="0">
                          <a:latin typeface="Times New Roman" panose="02020603050405020304" pitchFamily="18" charset="0"/>
                          <a:cs typeface="Times New Roman" panose="02020603050405020304" pitchFamily="18" charset="0"/>
                        </a:rPr>
                        <a:t>Freelance</a:t>
                      </a:r>
                    </a:p>
                  </a:txBody>
                  <a:tcPr/>
                </a:tc>
                <a:tc>
                  <a:txBody>
                    <a:bodyPr/>
                    <a:lstStyle/>
                    <a:p>
                      <a:r>
                        <a:rPr lang="en-US" dirty="0">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1617590921"/>
                  </a:ext>
                </a:extLst>
              </a:tr>
              <a:tr h="1213067">
                <a:tc>
                  <a:txBody>
                    <a:bodyPr/>
                    <a:lstStyle/>
                    <a:p>
                      <a:r>
                        <a:rPr lang="en-US" dirty="0" err="1">
                          <a:latin typeface="Times New Roman" panose="02020603050405020304" pitchFamily="18" charset="0"/>
                          <a:cs typeface="Times New Roman" panose="02020603050405020304" pitchFamily="18" charset="0"/>
                        </a:rPr>
                        <a:t>Bindu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Musham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Bindu.musham@gmail.com</a:t>
                      </a:r>
                    </a:p>
                  </a:txBody>
                  <a:tcPr/>
                </a:tc>
                <a:tc>
                  <a:txBody>
                    <a:bodyPr/>
                    <a:lstStyle/>
                    <a:p>
                      <a:r>
                        <a:rPr lang="en-US" dirty="0">
                          <a:latin typeface="Times New Roman" panose="02020603050405020304" pitchFamily="18" charset="0"/>
                          <a:cs typeface="Times New Roman" panose="02020603050405020304" pitchFamily="18" charset="0"/>
                        </a:rPr>
                        <a:t>USA</a:t>
                      </a:r>
                    </a:p>
                  </a:txBody>
                  <a:tcPr/>
                </a:tc>
                <a:tc>
                  <a:txBody>
                    <a:bodyPr/>
                    <a:lstStyle/>
                    <a:p>
                      <a:r>
                        <a:rPr lang="en-US" dirty="0">
                          <a:latin typeface="Times New Roman" panose="02020603050405020304" pitchFamily="18" charset="0"/>
                          <a:cs typeface="Times New Roman" panose="02020603050405020304" pitchFamily="18" charset="0"/>
                        </a:rPr>
                        <a:t>The University of Texas at</a:t>
                      </a:r>
                      <a:r>
                        <a:rPr lang="en-US" baseline="0" dirty="0">
                          <a:latin typeface="Times New Roman" panose="02020603050405020304" pitchFamily="18" charset="0"/>
                          <a:cs typeface="Times New Roman" panose="02020603050405020304" pitchFamily="18" charset="0"/>
                        </a:rPr>
                        <a:t> Dallas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Science</a:t>
                      </a:r>
                    </a:p>
                  </a:txBody>
                  <a:tcPr/>
                </a:tc>
                <a:extLst>
                  <a:ext uri="{0D108BD9-81ED-4DB2-BD59-A6C34878D82A}">
                    <a16:rowId xmlns:a16="http://schemas.microsoft.com/office/drawing/2014/main" val="807471301"/>
                  </a:ext>
                </a:extLst>
              </a:tr>
            </a:tbl>
          </a:graphicData>
        </a:graphic>
      </p:graphicFrame>
    </p:spTree>
    <p:extLst>
      <p:ext uri="{BB962C8B-B14F-4D97-AF65-F5344CB8AC3E}">
        <p14:creationId xmlns:p14="http://schemas.microsoft.com/office/powerpoint/2010/main" val="390460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Count of Risks by Persistency and Adherence Flag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1077"/>
            <a:ext cx="5180952" cy="3542857"/>
          </a:xfrm>
        </p:spPr>
      </p:pic>
      <p:graphicFrame>
        <p:nvGraphicFramePr>
          <p:cNvPr id="5" name="Table 4"/>
          <p:cNvGraphicFramePr>
            <a:graphicFrameLocks noGrp="1"/>
          </p:cNvGraphicFramePr>
          <p:nvPr>
            <p:extLst>
              <p:ext uri="{D42A27DB-BD31-4B8C-83A1-F6EECF244321}">
                <p14:modId xmlns:p14="http://schemas.microsoft.com/office/powerpoint/2010/main" val="252313834"/>
              </p:ext>
            </p:extLst>
          </p:nvPr>
        </p:nvGraphicFramePr>
        <p:xfrm>
          <a:off x="838200" y="1690688"/>
          <a:ext cx="10515600" cy="3953246"/>
        </p:xfrm>
        <a:graphic>
          <a:graphicData uri="http://schemas.openxmlformats.org/drawingml/2006/table">
            <a:tbl>
              <a:tblPr firstRow="1" bandRow="1">
                <a:tableStyleId>{5C22544A-7EE6-4342-B048-85BDC9FD1C3A}</a:tableStyleId>
              </a:tblPr>
              <a:tblGrid>
                <a:gridCol w="5201992">
                  <a:extLst>
                    <a:ext uri="{9D8B030D-6E8A-4147-A177-3AD203B41FA5}">
                      <a16:colId xmlns:a16="http://schemas.microsoft.com/office/drawing/2014/main" val="1396670176"/>
                    </a:ext>
                  </a:extLst>
                </a:gridCol>
                <a:gridCol w="5313608">
                  <a:extLst>
                    <a:ext uri="{9D8B030D-6E8A-4147-A177-3AD203B41FA5}">
                      <a16:colId xmlns:a16="http://schemas.microsoft.com/office/drawing/2014/main" val="1595304306"/>
                    </a:ext>
                  </a:extLst>
                </a:gridCol>
              </a:tblGrid>
              <a:tr h="3953246">
                <a:tc>
                  <a:txBody>
                    <a:bodyPr/>
                    <a:lstStyle/>
                    <a:p>
                      <a:endParaRPr lang="en-US" dirty="0"/>
                    </a:p>
                  </a:txBody>
                  <a:tcPr>
                    <a:noFill/>
                  </a:tcPr>
                </a:tc>
                <a:tc>
                  <a:txBody>
                    <a:bodyPr/>
                    <a:lstStyle/>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count of risks for Persistent patients are high for Non-Adherent and low for Adherent patients. Similarly, for Non persistent patients, the count of risks are high when patients are non adherent.</a:t>
                      </a:r>
                      <a:endParaRPr lang="en-US" sz="24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528597281"/>
                  </a:ext>
                </a:extLst>
              </a:tr>
            </a:tbl>
          </a:graphicData>
        </a:graphic>
      </p:graphicFrame>
    </p:spTree>
    <p:extLst>
      <p:ext uri="{BB962C8B-B14F-4D97-AF65-F5344CB8AC3E}">
        <p14:creationId xmlns:p14="http://schemas.microsoft.com/office/powerpoint/2010/main" val="325774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EDA Recommendations </a:t>
            </a:r>
          </a:p>
        </p:txBody>
      </p:sp>
      <p:sp>
        <p:nvSpPr>
          <p:cNvPr id="3" name="Content Placeholder 2"/>
          <p:cNvSpPr>
            <a:spLocks noGrp="1"/>
          </p:cNvSpPr>
          <p:nvPr>
            <p:ph idx="1"/>
          </p:nvPr>
        </p:nvSpPr>
        <p:spPr>
          <a:xfrm>
            <a:off x="838200" y="1244601"/>
            <a:ext cx="10515600" cy="5613399"/>
          </a:xfrm>
        </p:spPr>
        <p:txBody>
          <a:bodyPr>
            <a:noAutofit/>
          </a:bodyPr>
          <a:lstStyle/>
          <a:p>
            <a:r>
              <a:rPr lang="en-US" sz="2300" dirty="0">
                <a:latin typeface="Times New Roman" panose="02020603050405020304" pitchFamily="18" charset="0"/>
                <a:cs typeface="Times New Roman" panose="02020603050405020304" pitchFamily="18" charset="0"/>
              </a:rPr>
              <a:t>Increase the persistency rate for female patients by providing some special discounts or coupons as they are high in filling prescription drugs.</a:t>
            </a:r>
          </a:p>
          <a:p>
            <a:r>
              <a:rPr lang="en-US" sz="2300" dirty="0">
                <a:latin typeface="Times New Roman" panose="02020603050405020304" pitchFamily="18" charset="0"/>
                <a:cs typeface="Times New Roman" panose="02020603050405020304" pitchFamily="18" charset="0"/>
              </a:rPr>
              <a:t>Higher advertising and marketing in Midwest may increase the persistent rate.</a:t>
            </a:r>
          </a:p>
          <a:p>
            <a:r>
              <a:rPr lang="en-US" sz="2300" dirty="0">
                <a:latin typeface="Times New Roman" panose="02020603050405020304" pitchFamily="18" charset="0"/>
                <a:cs typeface="Times New Roman" panose="02020603050405020304" pitchFamily="18" charset="0"/>
              </a:rPr>
              <a:t>The patients who got prescribed by NTM Specialist have more </a:t>
            </a:r>
            <a:r>
              <a:rPr lang="en-US" sz="2300" dirty="0" err="1">
                <a:latin typeface="Times New Roman" panose="02020603050405020304" pitchFamily="18" charset="0"/>
                <a:cs typeface="Times New Roman" panose="02020603050405020304" pitchFamily="18" charset="0"/>
              </a:rPr>
              <a:t>dexa</a:t>
            </a:r>
            <a:r>
              <a:rPr lang="en-US" sz="2300" dirty="0">
                <a:latin typeface="Times New Roman" panose="02020603050405020304" pitchFamily="18" charset="0"/>
                <a:cs typeface="Times New Roman" panose="02020603050405020304" pitchFamily="18" charset="0"/>
              </a:rPr>
              <a:t> scans during Rx. So, if we target NTM Specialist prescription drugs, the persistency rate will increase.</a:t>
            </a:r>
          </a:p>
          <a:p>
            <a:r>
              <a:rPr lang="en-US" sz="2300" dirty="0">
                <a:latin typeface="Times New Roman" panose="02020603050405020304" pitchFamily="18" charset="0"/>
                <a:cs typeface="Times New Roman" panose="02020603050405020304" pitchFamily="18" charset="0"/>
              </a:rPr>
              <a:t>The number of risks are high for patients who are not adherent to therapies. We can give extra therapy sessions to attract non adherent patients to reduce risks and increase persistency.</a:t>
            </a:r>
          </a:p>
          <a:p>
            <a:r>
              <a:rPr lang="en-US" sz="2300" dirty="0">
                <a:latin typeface="Times New Roman" panose="02020603050405020304" pitchFamily="18" charset="0"/>
                <a:cs typeface="Times New Roman" panose="02020603050405020304" pitchFamily="18" charset="0"/>
              </a:rPr>
              <a:t>In order to increase sales and profitability for ABC Pharma company, it is important to improve the persistency rate over time. By increasing the persistency rate, the company can achieve higher sales of prescription drugs and ultimately generate more profits.</a:t>
            </a:r>
          </a:p>
          <a:p>
            <a:r>
              <a:rPr lang="en-US" sz="2300" dirty="0">
                <a:latin typeface="Times New Roman" panose="02020603050405020304" pitchFamily="18" charset="0"/>
                <a:cs typeface="Times New Roman" panose="02020603050405020304" pitchFamily="18" charset="0"/>
              </a:rPr>
              <a:t>Increased attention should be paid to patients from the age bucket of 65 and above because they are less persistent in drug usage. </a:t>
            </a:r>
          </a:p>
        </p:txBody>
      </p:sp>
    </p:spTree>
    <p:extLst>
      <p:ext uri="{BB962C8B-B14F-4D97-AF65-F5344CB8AC3E}">
        <p14:creationId xmlns:p14="http://schemas.microsoft.com/office/powerpoint/2010/main" val="19292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Data Preprocessing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There are outliers for </a:t>
            </a:r>
            <a:r>
              <a:rPr lang="en-US" sz="2400" dirty="0" err="1">
                <a:latin typeface="Times New Roman" panose="02020603050405020304" pitchFamily="18" charset="0"/>
                <a:cs typeface="Times New Roman" panose="02020603050405020304" pitchFamily="18" charset="0"/>
              </a:rPr>
              <a:t>Dexa_Freq_During_Rx</a:t>
            </a:r>
            <a:r>
              <a:rPr lang="en-US" sz="2400" dirty="0">
                <a:latin typeface="Times New Roman" panose="02020603050405020304" pitchFamily="18" charset="0"/>
                <a:cs typeface="Times New Roman" panose="02020603050405020304" pitchFamily="18" charset="0"/>
              </a:rPr>
              <a:t> (number of DEXA scans taken during Rx) and </a:t>
            </a:r>
            <a:r>
              <a:rPr lang="en-US" sz="2400" dirty="0" err="1">
                <a:latin typeface="Times New Roman" panose="02020603050405020304" pitchFamily="18" charset="0"/>
                <a:cs typeface="Times New Roman" panose="02020603050405020304" pitchFamily="18" charset="0"/>
              </a:rPr>
              <a:t>Count_Of_Risks</a:t>
            </a:r>
            <a:r>
              <a:rPr lang="en-US" sz="2400" dirty="0">
                <a:latin typeface="Times New Roman" panose="02020603050405020304" pitchFamily="18" charset="0"/>
                <a:cs typeface="Times New Roman" panose="02020603050405020304" pitchFamily="18" charset="0"/>
              </a:rPr>
              <a:t> (count of risks). Identiﬁed Outliers using Inter Quartile range &amp; Box plot and removed the outliers.</a:t>
            </a:r>
          </a:p>
          <a:p>
            <a:r>
              <a:rPr lang="en-US" sz="2400" dirty="0">
                <a:latin typeface="Times New Roman" panose="02020603050405020304" pitchFamily="18" charset="0"/>
                <a:cs typeface="Times New Roman" panose="02020603050405020304" pitchFamily="18" charset="0"/>
              </a:rPr>
              <a:t>Deleted </a:t>
            </a:r>
            <a:r>
              <a:rPr lang="en-US" sz="2400" dirty="0" err="1">
                <a:latin typeface="Times New Roman" panose="02020603050405020304" pitchFamily="18" charset="0"/>
                <a:cs typeface="Times New Roman" panose="02020603050405020304" pitchFamily="18" charset="0"/>
              </a:rPr>
              <a:t>Ptid</a:t>
            </a:r>
            <a:r>
              <a:rPr lang="en-US" sz="2400" dirty="0">
                <a:latin typeface="Times New Roman" panose="02020603050405020304" pitchFamily="18" charset="0"/>
                <a:cs typeface="Times New Roman" panose="02020603050405020304" pitchFamily="18" charset="0"/>
              </a:rPr>
              <a:t> (Patient id) which is not an important feature to understand factors aﬀecting persistency of a drug.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Numerical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Imputing missing values with median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Scaling is performed using minmax scalar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Categorical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Imputing missing values with most frequent category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hot encoding is performed to convert the categorical values to numerical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Train/Test split-70%/30%</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Evaluation Metric: ROC_AUC score</a:t>
            </a:r>
          </a:p>
        </p:txBody>
      </p:sp>
    </p:spTree>
    <p:extLst>
      <p:ext uri="{BB962C8B-B14F-4D97-AF65-F5344CB8AC3E}">
        <p14:creationId xmlns:p14="http://schemas.microsoft.com/office/powerpoint/2010/main" val="244865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Model Evaluation </a:t>
            </a:r>
          </a:p>
        </p:txBody>
      </p:sp>
      <p:sp>
        <p:nvSpPr>
          <p:cNvPr id="4" name="Content Placeholder 3">
            <a:extLst>
              <a:ext uri="{FF2B5EF4-FFF2-40B4-BE49-F238E27FC236}">
                <a16:creationId xmlns:a16="http://schemas.microsoft.com/office/drawing/2014/main" id="{1435688D-8EAA-0C34-D2AF-235E11D02AE6}"/>
              </a:ext>
            </a:extLst>
          </p:cNvPr>
          <p:cNvSpPr txBox="1">
            <a:spLocks noGrp="1"/>
          </p:cNvSpPr>
          <p:nvPr>
            <p:ph idx="1"/>
          </p:nvPr>
        </p:nvSpPr>
        <p:spPr>
          <a:xfrm>
            <a:off x="838200" y="1244600"/>
            <a:ext cx="4782879" cy="1941557"/>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Tested Models</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Logistic Regression</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Decision Tree</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Random Forest Classifier</a:t>
            </a:r>
          </a:p>
          <a:p>
            <a:pPr marL="742950" lvl="1" indent="-285750">
              <a:buFont typeface="Arial" panose="020B0604020202020204" pitchFamily="34" charset="0"/>
              <a:buChar char="•"/>
            </a:pPr>
            <a:r>
              <a:rPr lang="en-US" sz="2300" dirty="0" err="1">
                <a:latin typeface="Times New Roman" panose="02020603050405020304" pitchFamily="18" charset="0"/>
                <a:cs typeface="Times New Roman" panose="02020603050405020304" pitchFamily="18" charset="0"/>
              </a:rPr>
              <a:t>XGBoost</a:t>
            </a:r>
            <a:r>
              <a:rPr lang="en-US" sz="2300" dirty="0">
                <a:latin typeface="Times New Roman" panose="02020603050405020304" pitchFamily="18" charset="0"/>
                <a:cs typeface="Times New Roman" panose="02020603050405020304" pitchFamily="18" charset="0"/>
              </a:rPr>
              <a:t> Classifier</a:t>
            </a:r>
          </a:p>
        </p:txBody>
      </p:sp>
      <p:sp>
        <p:nvSpPr>
          <p:cNvPr id="7" name="TextBox 6">
            <a:extLst>
              <a:ext uri="{FF2B5EF4-FFF2-40B4-BE49-F238E27FC236}">
                <a16:creationId xmlns:a16="http://schemas.microsoft.com/office/drawing/2014/main" id="{E2C05342-02E3-04FC-E31B-63E8CF8473E8}"/>
              </a:ext>
            </a:extLst>
          </p:cNvPr>
          <p:cNvSpPr txBox="1"/>
          <p:nvPr/>
        </p:nvSpPr>
        <p:spPr>
          <a:xfrm>
            <a:off x="497958" y="5366028"/>
            <a:ext cx="4683467" cy="729430"/>
          </a:xfrm>
          <a:prstGeom prst="rect">
            <a:avLst/>
          </a:prstGeom>
          <a:noFill/>
        </p:spPr>
        <p:txBody>
          <a:bodyPr wrap="square" rtlCol="0">
            <a:spAutoFit/>
          </a:bodyPr>
          <a:lstStyle/>
          <a:p>
            <a:pPr lvl="1">
              <a:lnSpc>
                <a:spcPct val="90000"/>
              </a:lnSpc>
              <a:spcBef>
                <a:spcPts val="500"/>
              </a:spcBef>
            </a:pPr>
            <a:r>
              <a:rPr lang="en-US" sz="2300" dirty="0" err="1">
                <a:latin typeface="Times New Roman" panose="02020603050405020304" pitchFamily="18" charset="0"/>
                <a:cs typeface="Times New Roman" panose="02020603050405020304" pitchFamily="18" charset="0"/>
              </a:rPr>
              <a:t>XGBoost</a:t>
            </a:r>
            <a:r>
              <a:rPr lang="en-US" sz="2300" dirty="0">
                <a:latin typeface="Times New Roman" panose="02020603050405020304" pitchFamily="18" charset="0"/>
                <a:cs typeface="Times New Roman" panose="02020603050405020304" pitchFamily="18" charset="0"/>
              </a:rPr>
              <a:t> Classifier is the best fit model with higher </a:t>
            </a:r>
            <a:r>
              <a:rPr lang="en-US" sz="2300" dirty="0" err="1">
                <a:latin typeface="Times New Roman" panose="02020603050405020304" pitchFamily="18" charset="0"/>
                <a:cs typeface="Times New Roman" panose="02020603050405020304" pitchFamily="18" charset="0"/>
              </a:rPr>
              <a:t>roc_auc</a:t>
            </a:r>
            <a:r>
              <a:rPr lang="en-US" sz="2300" dirty="0">
                <a:latin typeface="Times New Roman" panose="02020603050405020304" pitchFamily="18" charset="0"/>
                <a:cs typeface="Times New Roman" panose="02020603050405020304" pitchFamily="18" charset="0"/>
              </a:rPr>
              <a:t> score.</a:t>
            </a:r>
          </a:p>
        </p:txBody>
      </p:sp>
      <p:pic>
        <p:nvPicPr>
          <p:cNvPr id="9" name="Picture 8">
            <a:extLst>
              <a:ext uri="{FF2B5EF4-FFF2-40B4-BE49-F238E27FC236}">
                <a16:creationId xmlns:a16="http://schemas.microsoft.com/office/drawing/2014/main" id="{6323C27A-C769-7180-05EF-092E9344BEF4}"/>
              </a:ext>
            </a:extLst>
          </p:cNvPr>
          <p:cNvPicPr>
            <a:picLocks noChangeAspect="1"/>
          </p:cNvPicPr>
          <p:nvPr/>
        </p:nvPicPr>
        <p:blipFill>
          <a:blip r:embed="rId2"/>
          <a:stretch>
            <a:fillRect/>
          </a:stretch>
        </p:blipFill>
        <p:spPr>
          <a:xfrm>
            <a:off x="1072703" y="3424471"/>
            <a:ext cx="3478032" cy="1509035"/>
          </a:xfrm>
          <a:prstGeom prst="rect">
            <a:avLst/>
          </a:prstGeom>
        </p:spPr>
      </p:pic>
      <p:pic>
        <p:nvPicPr>
          <p:cNvPr id="11" name="Picture 10">
            <a:extLst>
              <a:ext uri="{FF2B5EF4-FFF2-40B4-BE49-F238E27FC236}">
                <a16:creationId xmlns:a16="http://schemas.microsoft.com/office/drawing/2014/main" id="{FF4AFB40-8903-A5C9-EE6B-DF9392B1B307}"/>
              </a:ext>
            </a:extLst>
          </p:cNvPr>
          <p:cNvPicPr>
            <a:picLocks noChangeAspect="1"/>
          </p:cNvPicPr>
          <p:nvPr/>
        </p:nvPicPr>
        <p:blipFill>
          <a:blip r:embed="rId3"/>
          <a:stretch>
            <a:fillRect/>
          </a:stretch>
        </p:blipFill>
        <p:spPr>
          <a:xfrm>
            <a:off x="5287926" y="1048238"/>
            <a:ext cx="6406116" cy="4413498"/>
          </a:xfrm>
          <a:prstGeom prst="rect">
            <a:avLst/>
          </a:prstGeom>
        </p:spPr>
      </p:pic>
    </p:spTree>
    <p:extLst>
      <p:ext uri="{BB962C8B-B14F-4D97-AF65-F5344CB8AC3E}">
        <p14:creationId xmlns:p14="http://schemas.microsoft.com/office/powerpoint/2010/main" val="384127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Feature selection</a:t>
            </a:r>
          </a:p>
        </p:txBody>
      </p:sp>
      <p:pic>
        <p:nvPicPr>
          <p:cNvPr id="7" name="Content Placeholder 6">
            <a:extLst>
              <a:ext uri="{FF2B5EF4-FFF2-40B4-BE49-F238E27FC236}">
                <a16:creationId xmlns:a16="http://schemas.microsoft.com/office/drawing/2014/main" id="{7F1987EC-38C0-F7E1-14BC-0E5D0BAA9E97}"/>
              </a:ext>
            </a:extLst>
          </p:cNvPr>
          <p:cNvPicPr>
            <a:picLocks noGrp="1" noChangeAspect="1"/>
          </p:cNvPicPr>
          <p:nvPr>
            <p:ph idx="1"/>
          </p:nvPr>
        </p:nvPicPr>
        <p:blipFill>
          <a:blip r:embed="rId2"/>
          <a:stretch>
            <a:fillRect/>
          </a:stretch>
        </p:blipFill>
        <p:spPr>
          <a:xfrm>
            <a:off x="838200" y="1244601"/>
            <a:ext cx="9237554" cy="5613400"/>
          </a:xfrm>
        </p:spPr>
      </p:pic>
    </p:spTree>
    <p:extLst>
      <p:ext uri="{BB962C8B-B14F-4D97-AF65-F5344CB8AC3E}">
        <p14:creationId xmlns:p14="http://schemas.microsoft.com/office/powerpoint/2010/main" val="12945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Model Optimization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Hyperparameter tuning has been performed</a:t>
            </a:r>
          </a:p>
          <a:p>
            <a:r>
              <a:rPr lang="en-US" sz="2400" dirty="0">
                <a:latin typeface="Times New Roman" panose="02020603050405020304" pitchFamily="18" charset="0"/>
                <a:cs typeface="Times New Roman" panose="02020603050405020304" pitchFamily="18" charset="0"/>
              </a:rPr>
              <a:t>Best model parameters are selected </a:t>
            </a:r>
          </a:p>
          <a:p>
            <a:r>
              <a:rPr lang="en-US" sz="2400" dirty="0">
                <a:latin typeface="Times New Roman" panose="02020603050405020304" pitchFamily="18" charset="0"/>
                <a:cs typeface="Times New Roman" panose="02020603050405020304" pitchFamily="18" charset="0"/>
              </a:rPr>
              <a:t>Fitted the selected parameters and selected features to the model</a:t>
            </a:r>
          </a:p>
          <a:p>
            <a:r>
              <a:rPr lang="en-US" sz="2400" dirty="0">
                <a:latin typeface="Times New Roman" panose="02020603050405020304" pitchFamily="18" charset="0"/>
                <a:cs typeface="Times New Roman" panose="02020603050405020304" pitchFamily="18" charset="0"/>
              </a:rPr>
              <a:t>Final performance score is 0.834 </a:t>
            </a:r>
            <a:r>
              <a:rPr lang="en-US" sz="2400" dirty="0" err="1">
                <a:latin typeface="Times New Roman" panose="02020603050405020304" pitchFamily="18" charset="0"/>
                <a:cs typeface="Times New Roman" panose="02020603050405020304" pitchFamily="18" charset="0"/>
              </a:rPr>
              <a:t>roc_auc</a:t>
            </a:r>
            <a:r>
              <a:rPr lang="en-US" sz="2400" dirty="0">
                <a:latin typeface="Times New Roman" panose="02020603050405020304" pitchFamily="18" charset="0"/>
                <a:cs typeface="Times New Roman" panose="02020603050405020304" pitchFamily="18" charset="0"/>
              </a:rPr>
              <a:t> for the test dataset </a:t>
            </a:r>
          </a:p>
        </p:txBody>
      </p:sp>
    </p:spTree>
    <p:extLst>
      <p:ext uri="{BB962C8B-B14F-4D97-AF65-F5344CB8AC3E}">
        <p14:creationId xmlns:p14="http://schemas.microsoft.com/office/powerpoint/2010/main" val="3608933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155700"/>
          </a:xfrm>
        </p:spPr>
        <p:txBody>
          <a:bodyPr/>
          <a:lstStyle/>
          <a:p>
            <a:r>
              <a:rPr lang="en-US" dirty="0">
                <a:solidFill>
                  <a:srgbClr val="FF6600"/>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838200" y="1244601"/>
            <a:ext cx="10515600" cy="5613399"/>
          </a:xfrm>
        </p:spPr>
        <p:txBody>
          <a:bodyPr>
            <a:noAutofit/>
          </a:bodyPr>
          <a:lstStyle/>
          <a:p>
            <a:r>
              <a:rPr lang="en-US" sz="2400" dirty="0">
                <a:latin typeface="Times New Roman" panose="02020603050405020304" pitchFamily="18" charset="0"/>
                <a:cs typeface="Times New Roman" panose="02020603050405020304" pitchFamily="18" charset="0"/>
              </a:rPr>
              <a:t>Targeted promotions and marketing based on Gender, Region, Race and patient history can increase sales and profits of ABC Pharma company.</a:t>
            </a:r>
          </a:p>
          <a:p>
            <a:r>
              <a:rPr lang="en-US" sz="2400" dirty="0">
                <a:latin typeface="Times New Roman" panose="02020603050405020304" pitchFamily="18" charset="0"/>
                <a:cs typeface="Times New Roman" panose="02020603050405020304" pitchFamily="18" charset="0"/>
              </a:rPr>
              <a:t>Persistency of a drug is a classification problem and we have tried different models. </a:t>
            </a:r>
          </a:p>
          <a:p>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Classifier is the best model with final ROC AUC score of 0.834</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17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04285" y="547576"/>
            <a:ext cx="6858002" cy="5762850"/>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6600"/>
                </a:solidFill>
                <a:latin typeface="Times New Roman" panose="02020603050405020304" pitchFamily="18" charset="0"/>
                <a:cs typeface="Times New Roman" panose="02020603050405020304" pitchFamily="18" charset="0"/>
              </a:rPr>
              <a:t>Executive Summary</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Approach</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EDA Recommendations</a:t>
            </a:r>
          </a:p>
          <a:p>
            <a:pPr algn="just"/>
            <a:r>
              <a:rPr lang="en-US" sz="2800" dirty="0">
                <a:solidFill>
                  <a:srgbClr val="FF6600"/>
                </a:solidFill>
                <a:latin typeface="Times New Roman" panose="02020603050405020304" pitchFamily="18" charset="0"/>
                <a:cs typeface="Times New Roman" panose="02020603050405020304" pitchFamily="18" charset="0"/>
              </a:rPr>
              <a:t>         Model Building</a:t>
            </a:r>
          </a:p>
          <a:p>
            <a:pPr algn="just"/>
            <a:r>
              <a:rPr lang="en-US" sz="2800" dirty="0">
                <a:solidFill>
                  <a:srgbClr val="FF6600"/>
                </a:solidFill>
                <a:latin typeface="Times New Roman" panose="02020603050405020304" pitchFamily="18" charset="0"/>
                <a:cs typeface="Times New Roman" panose="02020603050405020304" pitchFamily="18" charset="0"/>
              </a:rPr>
              <a:t>         Model Evaluation</a:t>
            </a:r>
          </a:p>
          <a:p>
            <a:pPr algn="just"/>
            <a:r>
              <a:rPr lang="en-US" sz="2800" dirty="0">
                <a:solidFill>
                  <a:srgbClr val="FF6600"/>
                </a:solidFill>
                <a:latin typeface="Times New Roman" panose="02020603050405020304" pitchFamily="18" charset="0"/>
                <a:cs typeface="Times New Roman" panose="02020603050405020304" pitchFamily="18" charset="0"/>
              </a:rPr>
              <a:t>         Conclusion</a:t>
            </a:r>
          </a:p>
          <a:p>
            <a:endParaRPr lang="en-US" sz="32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ABC Pharma is facing a significant challenge in understanding the persistency of drug usage as per physician prescriptions. The persistency of drug usage refers to the extent to which patients continue to take their prescribed medications over a specific period of time.</a:t>
            </a:r>
          </a:p>
          <a:p>
            <a:pPr marL="0" indent="0">
              <a:buNone/>
            </a:pPr>
            <a:r>
              <a:rPr lang="en-US" dirty="0">
                <a:latin typeface="Times New Roman" panose="02020603050405020304" pitchFamily="18" charset="0"/>
                <a:cs typeface="Times New Roman" panose="02020603050405020304" pitchFamily="18" charset="0"/>
              </a:rPr>
              <a:t>Currently, ABC Pharma Company relies on manual methods to track and analyze drug persistency. This involves reviewing patient records, conducting surveys, and relying on self-reporting, which can be time-consuming, prone to errors, and lack real-time insights.</a:t>
            </a:r>
          </a:p>
          <a:p>
            <a:pPr marL="0" indent="0">
              <a:buNone/>
            </a:pPr>
            <a:r>
              <a:rPr lang="en-US" dirty="0">
                <a:latin typeface="Times New Roman" panose="02020603050405020304" pitchFamily="18" charset="0"/>
                <a:cs typeface="Times New Roman" panose="02020603050405020304" pitchFamily="18" charset="0"/>
              </a:rPr>
              <a:t>To address this challenge, ABC Pharma Company has decided to approach an analytics company to automate the process of identifying drug persistency. The goal is to develop a data-driven solution that can accurately and efficiently track patients' prescribed medication usage, enabling ABC Pharma Company to gain valuable insights into medication adherence patterns.</a:t>
            </a:r>
          </a:p>
          <a:p>
            <a:pPr marL="0" indent="0">
              <a:buNone/>
            </a:pPr>
            <a:endParaRPr lang="en-US" dirty="0"/>
          </a:p>
        </p:txBody>
      </p:sp>
    </p:spTree>
    <p:extLst>
      <p:ext uri="{BB962C8B-B14F-4D97-AF65-F5344CB8AC3E}">
        <p14:creationId xmlns:p14="http://schemas.microsoft.com/office/powerpoint/2010/main" val="291753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Problem Description</a:t>
            </a:r>
          </a:p>
        </p:txBody>
      </p:sp>
      <p:sp>
        <p:nvSpPr>
          <p:cNvPr id="3" name="Content Placeholder 2"/>
          <p:cNvSpPr>
            <a:spLocks noGrp="1"/>
          </p:cNvSpPr>
          <p:nvPr>
            <p:ph idx="1"/>
          </p:nvPr>
        </p:nvSpPr>
        <p:spPr/>
        <p:txBody>
          <a:bodyPr>
            <a:normAutofit/>
          </a:bodyPr>
          <a:lstStyle/>
          <a:p>
            <a:pPr marL="0" indent="0">
              <a:lnSpc>
                <a:spcPct val="70000"/>
              </a:lnSpc>
              <a:buNone/>
            </a:pPr>
            <a:r>
              <a:rPr lang="en-US" sz="2600" dirty="0">
                <a:latin typeface="Times New Roman" panose="02020603050405020304" pitchFamily="18" charset="0"/>
                <a:cs typeface="Times New Roman" panose="02020603050405020304" pitchFamily="18" charset="0"/>
              </a:rPr>
              <a:t>One of the challenge for all Pharmaceutical companies is to understand the persistency of drug as per the physician prescription. To solve this problem ABC pharma company approached an analytics company to automate this process of identification.</a:t>
            </a:r>
          </a:p>
          <a:p>
            <a:pPr marL="0" indent="0">
              <a:lnSpc>
                <a:spcPct val="70000"/>
              </a:lnSpc>
              <a:buNone/>
            </a:pPr>
            <a:endParaRPr lang="en-US" sz="2600" dirty="0">
              <a:latin typeface="Times New Roman" panose="02020603050405020304" pitchFamily="18" charset="0"/>
              <a:cs typeface="Times New Roman" panose="02020603050405020304" pitchFamily="18" charset="0"/>
            </a:endParaRPr>
          </a:p>
          <a:p>
            <a:pPr marL="0" indent="0">
              <a:lnSpc>
                <a:spcPct val="70000"/>
              </a:lnSpc>
              <a:buNone/>
            </a:pPr>
            <a:r>
              <a:rPr lang="en-US" sz="2600" dirty="0">
                <a:latin typeface="Times New Roman" panose="02020603050405020304" pitchFamily="18" charset="0"/>
                <a:cs typeface="Times New Roman" panose="02020603050405020304" pitchFamily="18" charset="0"/>
              </a:rPr>
              <a:t>ML Problem:</a:t>
            </a:r>
          </a:p>
          <a:p>
            <a:pPr marL="0" indent="0">
              <a:lnSpc>
                <a:spcPct val="70000"/>
              </a:lnSpc>
              <a:buNone/>
            </a:pPr>
            <a:r>
              <a:rPr lang="en-US" sz="2600" dirty="0">
                <a:latin typeface="Times New Roman" panose="02020603050405020304" pitchFamily="18" charset="0"/>
                <a:cs typeface="Times New Roman" panose="02020603050405020304" pitchFamily="18" charset="0"/>
              </a:rPr>
              <a:t>With an objective to gather insights on the factors that are impacting the persistency, build a classification for the given dataset.</a:t>
            </a:r>
          </a:p>
          <a:p>
            <a:pPr marL="0" indent="0">
              <a:lnSpc>
                <a:spcPct val="70000"/>
              </a:lnSpc>
              <a:buNone/>
            </a:pPr>
            <a:endParaRPr lang="en-US" sz="2600" dirty="0">
              <a:latin typeface="Times New Roman" panose="02020603050405020304" pitchFamily="18" charset="0"/>
              <a:cs typeface="Times New Roman" panose="02020603050405020304" pitchFamily="18" charset="0"/>
            </a:endParaRPr>
          </a:p>
          <a:p>
            <a:pPr marL="0" indent="0">
              <a:lnSpc>
                <a:spcPct val="70000"/>
              </a:lnSpc>
              <a:buNone/>
            </a:pPr>
            <a:r>
              <a:rPr lang="en-US" sz="2600" dirty="0">
                <a:latin typeface="Times New Roman" panose="02020603050405020304" pitchFamily="18" charset="0"/>
                <a:cs typeface="Times New Roman" panose="02020603050405020304" pitchFamily="18" charset="0"/>
              </a:rPr>
              <a:t>Target Variable: </a:t>
            </a:r>
            <a:r>
              <a:rPr lang="en-US" sz="2600" dirty="0" err="1">
                <a:latin typeface="Times New Roman" panose="02020603050405020304" pitchFamily="18" charset="0"/>
                <a:cs typeface="Times New Roman" panose="02020603050405020304" pitchFamily="18" charset="0"/>
              </a:rPr>
              <a:t>Persistency_Flag</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730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F4E5-22A0-66C1-D2A0-7EBE8D85D923}"/>
              </a:ext>
            </a:extLst>
          </p:cNvPr>
          <p:cNvSpPr>
            <a:spLocks noGrp="1"/>
          </p:cNvSpPr>
          <p:nvPr>
            <p:ph type="title"/>
          </p:nvPr>
        </p:nvSpPr>
        <p:spPr/>
        <p:txBody>
          <a:bodyPr/>
          <a:lstStyle/>
          <a:p>
            <a:r>
              <a:rPr lang="en-US" dirty="0">
                <a:solidFill>
                  <a:srgbClr val="FF6600"/>
                </a:solidFill>
              </a:rPr>
              <a:t>Approach</a:t>
            </a:r>
          </a:p>
        </p:txBody>
      </p:sp>
      <p:graphicFrame>
        <p:nvGraphicFramePr>
          <p:cNvPr id="7" name="Content Placeholder 5">
            <a:extLst>
              <a:ext uri="{FF2B5EF4-FFF2-40B4-BE49-F238E27FC236}">
                <a16:creationId xmlns:a16="http://schemas.microsoft.com/office/drawing/2014/main" id="{1B75F4BE-C1BA-7029-78DF-AB5F798968AB}"/>
              </a:ext>
            </a:extLst>
          </p:cNvPr>
          <p:cNvGraphicFramePr>
            <a:graphicFrameLocks noGrp="1"/>
          </p:cNvGraphicFramePr>
          <p:nvPr>
            <p:ph idx="1"/>
            <p:extLst>
              <p:ext uri="{D42A27DB-BD31-4B8C-83A1-F6EECF244321}">
                <p14:modId xmlns:p14="http://schemas.microsoft.com/office/powerpoint/2010/main" val="2289659658"/>
              </p:ext>
            </p:extLst>
          </p:nvPr>
        </p:nvGraphicFramePr>
        <p:xfrm>
          <a:off x="838200" y="1382233"/>
          <a:ext cx="10515600" cy="4794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52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Description of Numerical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8820066"/>
              </p:ext>
            </p:extLst>
          </p:nvPr>
        </p:nvGraphicFramePr>
        <p:xfrm>
          <a:off x="838200" y="1825625"/>
          <a:ext cx="10515600" cy="3337560"/>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654265210"/>
                    </a:ext>
                  </a:extLst>
                </a:gridCol>
                <a:gridCol w="3505200">
                  <a:extLst>
                    <a:ext uri="{9D8B030D-6E8A-4147-A177-3AD203B41FA5}">
                      <a16:colId xmlns:a16="http://schemas.microsoft.com/office/drawing/2014/main" val="140707795"/>
                    </a:ext>
                  </a:extLst>
                </a:gridCol>
                <a:gridCol w="3505200">
                  <a:extLst>
                    <a:ext uri="{9D8B030D-6E8A-4147-A177-3AD203B41FA5}">
                      <a16:colId xmlns:a16="http://schemas.microsoft.com/office/drawing/2014/main" val="3105703038"/>
                    </a:ext>
                  </a:extLst>
                </a:gridCol>
              </a:tblGrid>
              <a:tr h="370840">
                <a:tc>
                  <a:txBody>
                    <a:bodyPr/>
                    <a:lstStyle/>
                    <a:p>
                      <a:endParaRPr lang="en-US" dirty="0"/>
                    </a:p>
                  </a:txBody>
                  <a:tcPr/>
                </a:tc>
                <a:tc>
                  <a:txBody>
                    <a:bodyPr/>
                    <a:lstStyle/>
                    <a:p>
                      <a:r>
                        <a:rPr lang="en-US" dirty="0" err="1"/>
                        <a:t>Dexa_Freq_During_Rx</a:t>
                      </a:r>
                      <a:endParaRPr lang="en-US" dirty="0"/>
                    </a:p>
                  </a:txBody>
                  <a:tcPr/>
                </a:tc>
                <a:tc>
                  <a:txBody>
                    <a:bodyPr/>
                    <a:lstStyle/>
                    <a:p>
                      <a:r>
                        <a:rPr lang="en-US" dirty="0" err="1"/>
                        <a:t>Count_Of_Risks</a:t>
                      </a:r>
                      <a:endParaRPr lang="en-US" dirty="0"/>
                    </a:p>
                  </a:txBody>
                  <a:tcPr/>
                </a:tc>
                <a:extLst>
                  <a:ext uri="{0D108BD9-81ED-4DB2-BD59-A6C34878D82A}">
                    <a16:rowId xmlns:a16="http://schemas.microsoft.com/office/drawing/2014/main" val="1079284695"/>
                  </a:ext>
                </a:extLst>
              </a:tr>
              <a:tr h="370840">
                <a:tc>
                  <a:txBody>
                    <a:bodyPr/>
                    <a:lstStyle/>
                    <a:p>
                      <a:r>
                        <a:rPr lang="en-US" dirty="0"/>
                        <a:t>Count</a:t>
                      </a:r>
                    </a:p>
                  </a:txBody>
                  <a:tcPr/>
                </a:tc>
                <a:tc>
                  <a:txBody>
                    <a:bodyPr/>
                    <a:lstStyle/>
                    <a:p>
                      <a:r>
                        <a:rPr lang="en-US" dirty="0"/>
                        <a:t>3424.000000</a:t>
                      </a:r>
                    </a:p>
                  </a:txBody>
                  <a:tcPr/>
                </a:tc>
                <a:tc>
                  <a:txBody>
                    <a:bodyPr/>
                    <a:lstStyle/>
                    <a:p>
                      <a:r>
                        <a:rPr lang="en-US" dirty="0"/>
                        <a:t>3424.000000</a:t>
                      </a:r>
                    </a:p>
                  </a:txBody>
                  <a:tcPr/>
                </a:tc>
                <a:extLst>
                  <a:ext uri="{0D108BD9-81ED-4DB2-BD59-A6C34878D82A}">
                    <a16:rowId xmlns:a16="http://schemas.microsoft.com/office/drawing/2014/main" val="4005845892"/>
                  </a:ext>
                </a:extLst>
              </a:tr>
              <a:tr h="370840">
                <a:tc>
                  <a:txBody>
                    <a:bodyPr/>
                    <a:lstStyle/>
                    <a:p>
                      <a:r>
                        <a:rPr lang="en-US" dirty="0"/>
                        <a:t>Mean</a:t>
                      </a:r>
                    </a:p>
                  </a:txBody>
                  <a:tcPr/>
                </a:tc>
                <a:tc>
                  <a:txBody>
                    <a:bodyPr/>
                    <a:lstStyle/>
                    <a:p>
                      <a:r>
                        <a:rPr lang="en-US" dirty="0"/>
                        <a:t>3.016063</a:t>
                      </a:r>
                    </a:p>
                  </a:txBody>
                  <a:tcPr/>
                </a:tc>
                <a:tc>
                  <a:txBody>
                    <a:bodyPr/>
                    <a:lstStyle/>
                    <a:p>
                      <a:r>
                        <a:rPr lang="en-US" dirty="0"/>
                        <a:t>1.239486</a:t>
                      </a:r>
                    </a:p>
                  </a:txBody>
                  <a:tcPr/>
                </a:tc>
                <a:extLst>
                  <a:ext uri="{0D108BD9-81ED-4DB2-BD59-A6C34878D82A}">
                    <a16:rowId xmlns:a16="http://schemas.microsoft.com/office/drawing/2014/main" val="1740199508"/>
                  </a:ext>
                </a:extLst>
              </a:tr>
              <a:tr h="370840">
                <a:tc>
                  <a:txBody>
                    <a:bodyPr/>
                    <a:lstStyle/>
                    <a:p>
                      <a:r>
                        <a:rPr lang="en-US" dirty="0"/>
                        <a:t>Standard</a:t>
                      </a:r>
                      <a:r>
                        <a:rPr lang="en-US" baseline="0" dirty="0"/>
                        <a:t> Deviation</a:t>
                      </a:r>
                      <a:endParaRPr lang="en-US" dirty="0"/>
                    </a:p>
                  </a:txBody>
                  <a:tcPr/>
                </a:tc>
                <a:tc>
                  <a:txBody>
                    <a:bodyPr/>
                    <a:lstStyle/>
                    <a:p>
                      <a:r>
                        <a:rPr lang="en-US" dirty="0"/>
                        <a:t>8.136545</a:t>
                      </a:r>
                    </a:p>
                  </a:txBody>
                  <a:tcPr/>
                </a:tc>
                <a:tc>
                  <a:txBody>
                    <a:bodyPr/>
                    <a:lstStyle/>
                    <a:p>
                      <a:r>
                        <a:rPr lang="en-US" dirty="0"/>
                        <a:t>1.094914</a:t>
                      </a:r>
                    </a:p>
                  </a:txBody>
                  <a:tcPr/>
                </a:tc>
                <a:extLst>
                  <a:ext uri="{0D108BD9-81ED-4DB2-BD59-A6C34878D82A}">
                    <a16:rowId xmlns:a16="http://schemas.microsoft.com/office/drawing/2014/main" val="4242437052"/>
                  </a:ext>
                </a:extLst>
              </a:tr>
              <a:tr h="370840">
                <a:tc>
                  <a:txBody>
                    <a:bodyPr/>
                    <a:lstStyle/>
                    <a:p>
                      <a:r>
                        <a:rPr lang="en-US" dirty="0"/>
                        <a:t>Min</a:t>
                      </a:r>
                    </a:p>
                  </a:txBody>
                  <a:tcPr/>
                </a:tc>
                <a:tc>
                  <a:txBody>
                    <a:bodyPr/>
                    <a:lstStyle/>
                    <a:p>
                      <a:r>
                        <a:rPr lang="en-US" dirty="0"/>
                        <a:t>0.000000</a:t>
                      </a:r>
                    </a:p>
                  </a:txBody>
                  <a:tcPr/>
                </a:tc>
                <a:tc>
                  <a:txBody>
                    <a:bodyPr/>
                    <a:lstStyle/>
                    <a:p>
                      <a:r>
                        <a:rPr lang="en-US" dirty="0"/>
                        <a:t>0.000000</a:t>
                      </a:r>
                    </a:p>
                  </a:txBody>
                  <a:tcPr/>
                </a:tc>
                <a:extLst>
                  <a:ext uri="{0D108BD9-81ED-4DB2-BD59-A6C34878D82A}">
                    <a16:rowId xmlns:a16="http://schemas.microsoft.com/office/drawing/2014/main" val="2343734492"/>
                  </a:ext>
                </a:extLst>
              </a:tr>
              <a:tr h="370840">
                <a:tc>
                  <a:txBody>
                    <a:bodyPr/>
                    <a:lstStyle/>
                    <a:p>
                      <a:r>
                        <a:rPr lang="en-US" dirty="0"/>
                        <a:t>25%</a:t>
                      </a:r>
                    </a:p>
                  </a:txBody>
                  <a:tcPr/>
                </a:tc>
                <a:tc>
                  <a:txBody>
                    <a:bodyPr/>
                    <a:lstStyle/>
                    <a:p>
                      <a:r>
                        <a:rPr lang="en-US" dirty="0"/>
                        <a:t>0.000000</a:t>
                      </a:r>
                    </a:p>
                  </a:txBody>
                  <a:tcPr/>
                </a:tc>
                <a:tc>
                  <a:txBody>
                    <a:bodyPr/>
                    <a:lstStyle/>
                    <a:p>
                      <a:r>
                        <a:rPr lang="en-US" dirty="0"/>
                        <a:t>0.000000</a:t>
                      </a:r>
                    </a:p>
                  </a:txBody>
                  <a:tcPr/>
                </a:tc>
                <a:extLst>
                  <a:ext uri="{0D108BD9-81ED-4DB2-BD59-A6C34878D82A}">
                    <a16:rowId xmlns:a16="http://schemas.microsoft.com/office/drawing/2014/main" val="796861404"/>
                  </a:ext>
                </a:extLst>
              </a:tr>
              <a:tr h="370840">
                <a:tc>
                  <a:txBody>
                    <a:bodyPr/>
                    <a:lstStyle/>
                    <a:p>
                      <a:r>
                        <a:rPr lang="en-US" dirty="0"/>
                        <a:t>50%</a:t>
                      </a:r>
                    </a:p>
                  </a:txBody>
                  <a:tcPr/>
                </a:tc>
                <a:tc>
                  <a:txBody>
                    <a:bodyPr/>
                    <a:lstStyle/>
                    <a:p>
                      <a:r>
                        <a:rPr lang="en-US" dirty="0"/>
                        <a:t>0.000000</a:t>
                      </a:r>
                    </a:p>
                  </a:txBody>
                  <a:tcPr/>
                </a:tc>
                <a:tc>
                  <a:txBody>
                    <a:bodyPr/>
                    <a:lstStyle/>
                    <a:p>
                      <a:r>
                        <a:rPr lang="en-US" dirty="0"/>
                        <a:t>1.000000</a:t>
                      </a:r>
                    </a:p>
                  </a:txBody>
                  <a:tcPr/>
                </a:tc>
                <a:extLst>
                  <a:ext uri="{0D108BD9-81ED-4DB2-BD59-A6C34878D82A}">
                    <a16:rowId xmlns:a16="http://schemas.microsoft.com/office/drawing/2014/main" val="19682620"/>
                  </a:ext>
                </a:extLst>
              </a:tr>
              <a:tr h="370840">
                <a:tc>
                  <a:txBody>
                    <a:bodyPr/>
                    <a:lstStyle/>
                    <a:p>
                      <a:r>
                        <a:rPr lang="en-US" dirty="0"/>
                        <a:t>75%</a:t>
                      </a:r>
                    </a:p>
                  </a:txBody>
                  <a:tcPr/>
                </a:tc>
                <a:tc>
                  <a:txBody>
                    <a:bodyPr/>
                    <a:lstStyle/>
                    <a:p>
                      <a:r>
                        <a:rPr lang="en-US" dirty="0"/>
                        <a:t>3.000000</a:t>
                      </a:r>
                    </a:p>
                  </a:txBody>
                  <a:tcPr/>
                </a:tc>
                <a:tc>
                  <a:txBody>
                    <a:bodyPr/>
                    <a:lstStyle/>
                    <a:p>
                      <a:r>
                        <a:rPr lang="en-US" dirty="0"/>
                        <a:t>2.000000</a:t>
                      </a:r>
                    </a:p>
                  </a:txBody>
                  <a:tcPr/>
                </a:tc>
                <a:extLst>
                  <a:ext uri="{0D108BD9-81ED-4DB2-BD59-A6C34878D82A}">
                    <a16:rowId xmlns:a16="http://schemas.microsoft.com/office/drawing/2014/main" val="171904514"/>
                  </a:ext>
                </a:extLst>
              </a:tr>
              <a:tr h="370840">
                <a:tc>
                  <a:txBody>
                    <a:bodyPr/>
                    <a:lstStyle/>
                    <a:p>
                      <a:r>
                        <a:rPr lang="en-US" dirty="0"/>
                        <a:t>Max</a:t>
                      </a:r>
                    </a:p>
                  </a:txBody>
                  <a:tcPr/>
                </a:tc>
                <a:tc>
                  <a:txBody>
                    <a:bodyPr/>
                    <a:lstStyle/>
                    <a:p>
                      <a:r>
                        <a:rPr lang="en-US" dirty="0"/>
                        <a:t>146.000000</a:t>
                      </a:r>
                    </a:p>
                  </a:txBody>
                  <a:tcPr/>
                </a:tc>
                <a:tc>
                  <a:txBody>
                    <a:bodyPr/>
                    <a:lstStyle/>
                    <a:p>
                      <a:r>
                        <a:rPr lang="en-US" dirty="0"/>
                        <a:t>7.000000</a:t>
                      </a:r>
                    </a:p>
                  </a:txBody>
                  <a:tcPr/>
                </a:tc>
                <a:extLst>
                  <a:ext uri="{0D108BD9-81ED-4DB2-BD59-A6C34878D82A}">
                    <a16:rowId xmlns:a16="http://schemas.microsoft.com/office/drawing/2014/main" val="1395650309"/>
                  </a:ext>
                </a:extLst>
              </a:tr>
            </a:tbl>
          </a:graphicData>
        </a:graphic>
      </p:graphicFrame>
    </p:spTree>
    <p:extLst>
      <p:ext uri="{BB962C8B-B14F-4D97-AF65-F5344CB8AC3E}">
        <p14:creationId xmlns:p14="http://schemas.microsoft.com/office/powerpoint/2010/main" val="265294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Correlation Between Numerical Features</a:t>
            </a:r>
            <a:br>
              <a:rPr lang="en-US" dirty="0">
                <a:solidFill>
                  <a:srgbClr val="FF6600"/>
                </a:solidFill>
              </a:rPr>
            </a:br>
            <a:endParaRPr lang="en-US" dirty="0">
              <a:solidFill>
                <a:srgbClr val="FF6600"/>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690688"/>
            <a:ext cx="5407597" cy="38438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1827927985"/>
              </p:ext>
            </p:extLst>
          </p:nvPr>
        </p:nvGraphicFramePr>
        <p:xfrm>
          <a:off x="270454" y="1429555"/>
          <a:ext cx="11668260" cy="5241701"/>
        </p:xfrm>
        <a:graphic>
          <a:graphicData uri="http://schemas.openxmlformats.org/drawingml/2006/table">
            <a:tbl>
              <a:tblPr firstRow="1" bandRow="1">
                <a:tableStyleId>{5C22544A-7EE6-4342-B048-85BDC9FD1C3A}</a:tableStyleId>
              </a:tblPr>
              <a:tblGrid>
                <a:gridCol w="5962921">
                  <a:extLst>
                    <a:ext uri="{9D8B030D-6E8A-4147-A177-3AD203B41FA5}">
                      <a16:colId xmlns:a16="http://schemas.microsoft.com/office/drawing/2014/main" val="644807982"/>
                    </a:ext>
                  </a:extLst>
                </a:gridCol>
                <a:gridCol w="5705339">
                  <a:extLst>
                    <a:ext uri="{9D8B030D-6E8A-4147-A177-3AD203B41FA5}">
                      <a16:colId xmlns:a16="http://schemas.microsoft.com/office/drawing/2014/main" val="4219196547"/>
                    </a:ext>
                  </a:extLst>
                </a:gridCol>
              </a:tblGrid>
              <a:tr h="5241701">
                <a:tc>
                  <a:txBody>
                    <a:bodyPr/>
                    <a:lstStyle/>
                    <a:p>
                      <a:endParaRPr lang="en-US" dirty="0"/>
                    </a:p>
                  </a:txBody>
                  <a:tcPr>
                    <a:no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The correlation between the count of risks and </a:t>
                      </a:r>
                      <a:r>
                        <a:rPr lang="en-US" sz="2400" b="0" dirty="0" err="1">
                          <a:solidFill>
                            <a:schemeClr val="tx1"/>
                          </a:solidFill>
                          <a:latin typeface="Times New Roman" panose="02020603050405020304" pitchFamily="18" charset="0"/>
                          <a:cs typeface="Times New Roman" panose="02020603050405020304" pitchFamily="18" charset="0"/>
                        </a:rPr>
                        <a:t>Dexa</a:t>
                      </a:r>
                      <a:r>
                        <a:rPr lang="en-US" sz="2400" b="0" baseline="0" dirty="0">
                          <a:solidFill>
                            <a:schemeClr val="tx1"/>
                          </a:solidFill>
                          <a:latin typeface="Times New Roman" panose="02020603050405020304" pitchFamily="18" charset="0"/>
                          <a:cs typeface="Times New Roman" panose="02020603050405020304" pitchFamily="18" charset="0"/>
                        </a:rPr>
                        <a:t> frequency during Rx is 0.014, which is  very weak. It means the count of risks and </a:t>
                      </a:r>
                      <a:r>
                        <a:rPr lang="en-US" sz="2400" b="0" baseline="0" dirty="0" err="1">
                          <a:solidFill>
                            <a:schemeClr val="tx1"/>
                          </a:solidFill>
                          <a:latin typeface="Times New Roman" panose="02020603050405020304" pitchFamily="18" charset="0"/>
                          <a:cs typeface="Times New Roman" panose="02020603050405020304" pitchFamily="18" charset="0"/>
                        </a:rPr>
                        <a:t>dexa</a:t>
                      </a:r>
                      <a:r>
                        <a:rPr lang="en-US" sz="2400" b="0" baseline="0" dirty="0">
                          <a:solidFill>
                            <a:schemeClr val="tx1"/>
                          </a:solidFill>
                          <a:latin typeface="Times New Roman" panose="02020603050405020304" pitchFamily="18" charset="0"/>
                          <a:cs typeface="Times New Roman" panose="02020603050405020304" pitchFamily="18" charset="0"/>
                        </a:rPr>
                        <a:t> frequency during Rx have very little or nothing in common which means they can exist independently of each other. In other words, they affect drug persistency independently.  </a:t>
                      </a:r>
                      <a:endParaRPr lang="en-US" sz="24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20446999"/>
                  </a:ext>
                </a:extLst>
              </a:tr>
            </a:tbl>
          </a:graphicData>
        </a:graphic>
      </p:graphicFrame>
    </p:spTree>
    <p:extLst>
      <p:ext uri="{BB962C8B-B14F-4D97-AF65-F5344CB8AC3E}">
        <p14:creationId xmlns:p14="http://schemas.microsoft.com/office/powerpoint/2010/main" val="188372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latin typeface="Times New Roman" panose="02020603050405020304" pitchFamily="18" charset="0"/>
                <a:cs typeface="Times New Roman" panose="02020603050405020304" pitchFamily="18" charset="0"/>
              </a:rPr>
              <a:t>Box Plot of </a:t>
            </a:r>
            <a:r>
              <a:rPr lang="en-US" dirty="0" err="1">
                <a:solidFill>
                  <a:srgbClr val="FF6600"/>
                </a:solidFill>
                <a:latin typeface="Times New Roman" panose="02020603050405020304" pitchFamily="18" charset="0"/>
                <a:cs typeface="Times New Roman" panose="02020603050405020304" pitchFamily="18" charset="0"/>
              </a:rPr>
              <a:t>Dexa</a:t>
            </a:r>
            <a:r>
              <a:rPr lang="en-US" dirty="0">
                <a:solidFill>
                  <a:srgbClr val="FF6600"/>
                </a:solidFill>
                <a:latin typeface="Times New Roman" panose="02020603050405020304" pitchFamily="18" charset="0"/>
                <a:cs typeface="Times New Roman" panose="02020603050405020304" pitchFamily="18" charset="0"/>
              </a:rPr>
              <a:t> Frequency during Rx</a:t>
            </a:r>
          </a:p>
        </p:txBody>
      </p:sp>
      <p:graphicFrame>
        <p:nvGraphicFramePr>
          <p:cNvPr id="5" name="Table 4"/>
          <p:cNvGraphicFramePr>
            <a:graphicFrameLocks noGrp="1"/>
          </p:cNvGraphicFramePr>
          <p:nvPr>
            <p:extLst>
              <p:ext uri="{D42A27DB-BD31-4B8C-83A1-F6EECF244321}">
                <p14:modId xmlns:p14="http://schemas.microsoft.com/office/powerpoint/2010/main" val="2638723695"/>
              </p:ext>
            </p:extLst>
          </p:nvPr>
        </p:nvGraphicFramePr>
        <p:xfrm>
          <a:off x="688151" y="1690688"/>
          <a:ext cx="11276322" cy="5167312"/>
        </p:xfrm>
        <a:graphic>
          <a:graphicData uri="http://schemas.openxmlformats.org/drawingml/2006/table">
            <a:tbl>
              <a:tblPr>
                <a:tableStyleId>{073A0DAA-6AF3-43AB-8588-CEC1D06C72B9}</a:tableStyleId>
              </a:tblPr>
              <a:tblGrid>
                <a:gridCol w="5120221">
                  <a:extLst>
                    <a:ext uri="{9D8B030D-6E8A-4147-A177-3AD203B41FA5}">
                      <a16:colId xmlns:a16="http://schemas.microsoft.com/office/drawing/2014/main" val="1688746388"/>
                    </a:ext>
                  </a:extLst>
                </a:gridCol>
                <a:gridCol w="6156101">
                  <a:extLst>
                    <a:ext uri="{9D8B030D-6E8A-4147-A177-3AD203B41FA5}">
                      <a16:colId xmlns:a16="http://schemas.microsoft.com/office/drawing/2014/main" val="2598914125"/>
                    </a:ext>
                  </a:extLst>
                </a:gridCol>
              </a:tblGrid>
              <a:tr h="5167312">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734292670"/>
                  </a:ext>
                </a:extLst>
              </a:tr>
            </a:tbl>
          </a:graphicData>
        </a:graphic>
      </p:graphicFrame>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151" y="1690688"/>
            <a:ext cx="5068705" cy="4711848"/>
          </a:xfrm>
        </p:spPr>
      </p:pic>
      <p:graphicFrame>
        <p:nvGraphicFramePr>
          <p:cNvPr id="6" name="Table 5"/>
          <p:cNvGraphicFramePr>
            <a:graphicFrameLocks noGrp="1"/>
          </p:cNvGraphicFramePr>
          <p:nvPr>
            <p:extLst>
              <p:ext uri="{D42A27DB-BD31-4B8C-83A1-F6EECF244321}">
                <p14:modId xmlns:p14="http://schemas.microsoft.com/office/powerpoint/2010/main" val="2356469231"/>
              </p:ext>
            </p:extLst>
          </p:nvPr>
        </p:nvGraphicFramePr>
        <p:xfrm>
          <a:off x="334850" y="1690688"/>
          <a:ext cx="11629622" cy="4826022"/>
        </p:xfrm>
        <a:graphic>
          <a:graphicData uri="http://schemas.openxmlformats.org/drawingml/2006/table">
            <a:tbl>
              <a:tblPr firstRow="1" bandRow="1">
                <a:tableStyleId>{5C22544A-7EE6-4342-B048-85BDC9FD1C3A}</a:tableStyleId>
              </a:tblPr>
              <a:tblGrid>
                <a:gridCol w="5537916">
                  <a:extLst>
                    <a:ext uri="{9D8B030D-6E8A-4147-A177-3AD203B41FA5}">
                      <a16:colId xmlns:a16="http://schemas.microsoft.com/office/drawing/2014/main" val="3254403306"/>
                    </a:ext>
                  </a:extLst>
                </a:gridCol>
                <a:gridCol w="6091706">
                  <a:extLst>
                    <a:ext uri="{9D8B030D-6E8A-4147-A177-3AD203B41FA5}">
                      <a16:colId xmlns:a16="http://schemas.microsoft.com/office/drawing/2014/main" val="475030122"/>
                    </a:ext>
                  </a:extLst>
                </a:gridCol>
              </a:tblGrid>
              <a:tr h="4826022">
                <a:tc>
                  <a:txBody>
                    <a:bodyPr/>
                    <a:lstStyle/>
                    <a:p>
                      <a:endParaRPr lang="en-US" dirty="0"/>
                    </a:p>
                  </a:txBody>
                  <a:tcPr>
                    <a:noFill/>
                  </a:tcPr>
                </a:tc>
                <a:tc>
                  <a:txBody>
                    <a:bodyPr/>
                    <a:lstStyle/>
                    <a:p>
                      <a:r>
                        <a:rPr lang="en-US" sz="2400" b="0" dirty="0">
                          <a:solidFill>
                            <a:schemeClr val="tx1"/>
                          </a:solidFill>
                          <a:latin typeface="Times New Roman" panose="02020603050405020304" pitchFamily="18" charset="0"/>
                          <a:cs typeface="Times New Roman" panose="02020603050405020304" pitchFamily="18" charset="0"/>
                        </a:rPr>
                        <a:t>The box plot</a:t>
                      </a:r>
                      <a:r>
                        <a:rPr lang="en-US" sz="2400" b="0" baseline="0" dirty="0">
                          <a:solidFill>
                            <a:schemeClr val="tx1"/>
                          </a:solidFill>
                          <a:latin typeface="Times New Roman" panose="02020603050405020304" pitchFamily="18" charset="0"/>
                          <a:cs typeface="Times New Roman" panose="02020603050405020304" pitchFamily="18" charset="0"/>
                        </a:rPr>
                        <a:t> was used to detect outliers from the dataset. </a:t>
                      </a:r>
                    </a:p>
                    <a:p>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After the outliers were detected in the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Dexa_Freq_During_Rx</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column and dropping them, the new result of the dataset shape shows that 460 outliers were detected and dropped. Dropping</a:t>
                      </a:r>
                      <a:r>
                        <a:rPr lang="en-US" sz="2400" b="0" i="0" kern="1200" baseline="0" dirty="0">
                          <a:solidFill>
                            <a:schemeClr val="tx1"/>
                          </a:solidFill>
                          <a:effectLst/>
                          <a:latin typeface="Times New Roman" panose="02020603050405020304" pitchFamily="18" charset="0"/>
                          <a:ea typeface="+mn-ea"/>
                          <a:cs typeface="Times New Roman" panose="02020603050405020304" pitchFamily="18" charset="0"/>
                        </a:rPr>
                        <a:t> the outliers helps to reduce bias in the results obtained.</a:t>
                      </a:r>
                      <a:endParaRPr lang="en-US" sz="24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362897098"/>
                  </a:ext>
                </a:extLst>
              </a:tr>
            </a:tbl>
          </a:graphicData>
        </a:graphic>
      </p:graphicFrame>
    </p:spTree>
    <p:extLst>
      <p:ext uri="{BB962C8B-B14F-4D97-AF65-F5344CB8AC3E}">
        <p14:creationId xmlns:p14="http://schemas.microsoft.com/office/powerpoint/2010/main" val="3865919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588</TotalTime>
  <Words>1466</Words>
  <Application>Microsoft Office PowerPoint</Application>
  <PresentationFormat>Widescreen</PresentationFormat>
  <Paragraphs>155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Project Team Group Name: Ensemble Elites</vt:lpstr>
      <vt:lpstr>   Agenda</vt:lpstr>
      <vt:lpstr>Executive Summary</vt:lpstr>
      <vt:lpstr>Problem Description</vt:lpstr>
      <vt:lpstr>Approach</vt:lpstr>
      <vt:lpstr>Description of Numerical Features</vt:lpstr>
      <vt:lpstr>Correlation Between Numerical Features </vt:lpstr>
      <vt:lpstr>Box Plot of Dexa Frequency during Rx</vt:lpstr>
      <vt:lpstr>Histogram of Dexa Frequency During Rx</vt:lpstr>
      <vt:lpstr>Box plot of Count of Risks</vt:lpstr>
      <vt:lpstr>Count of Risks Frequency</vt:lpstr>
      <vt:lpstr>Persistency Percentage Distribution</vt:lpstr>
      <vt:lpstr>Count of Persistency</vt:lpstr>
      <vt:lpstr>Persistency Percentage by Gender</vt:lpstr>
      <vt:lpstr>Persistency Percentage by Race</vt:lpstr>
      <vt:lpstr>Persistency Percentage by Age Bucket</vt:lpstr>
      <vt:lpstr>Persistency Percentage by Change Risk Segment</vt:lpstr>
      <vt:lpstr>Dexa Scans during Rx by Persistency and NTM Specialist Flag</vt:lpstr>
      <vt:lpstr>Count of Risks by Persistency and Adherence Flag</vt:lpstr>
      <vt:lpstr>EDA Recommendations </vt:lpstr>
      <vt:lpstr>Data Preprocessing </vt:lpstr>
      <vt:lpstr>Model Evaluation </vt:lpstr>
      <vt:lpstr>Feature selection</vt:lpstr>
      <vt:lpstr>Model Optimization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Pass</dc:creator>
  <cp:lastModifiedBy>bindu musham</cp:lastModifiedBy>
  <cp:revision>54</cp:revision>
  <dcterms:created xsi:type="dcterms:W3CDTF">2023-06-16T10:16:29Z</dcterms:created>
  <dcterms:modified xsi:type="dcterms:W3CDTF">2023-06-30T06:18:15Z</dcterms:modified>
</cp:coreProperties>
</file>