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79" r:id="rId4"/>
    <p:sldId id="280" r:id="rId5"/>
    <p:sldId id="276" r:id="rId6"/>
    <p:sldId id="277" r:id="rId7"/>
    <p:sldId id="283" r:id="rId8"/>
    <p:sldId id="274" r:id="rId9"/>
    <p:sldId id="273" r:id="rId10"/>
    <p:sldId id="271" r:id="rId11"/>
    <p:sldId id="258" r:id="rId12"/>
    <p:sldId id="259" r:id="rId13"/>
    <p:sldId id="260" r:id="rId14"/>
    <p:sldId id="262" r:id="rId15"/>
    <p:sldId id="261" r:id="rId16"/>
    <p:sldId id="263" r:id="rId17"/>
    <p:sldId id="264" r:id="rId18"/>
    <p:sldId id="265" r:id="rId19"/>
    <p:sldId id="266" r:id="rId20"/>
    <p:sldId id="281" r:id="rId21"/>
    <p:sldId id="267" r:id="rId22"/>
    <p:sldId id="268" r:id="rId23"/>
    <p:sldId id="269" r:id="rId24"/>
    <p:sldId id="278" r:id="rId25"/>
    <p:sldId id="275" r:id="rId26"/>
    <p:sldId id="270" r:id="rId2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BDD14-9727-4D15-820E-A1D9D230B7C7}" v="43" dt="2023-02-09T03:46:19.627"/>
    <p1510:client id="{4447C654-6D8F-E123-101B-A175B921219F}" v="138" dt="2023-02-09T18:00:48.163"/>
    <p1510:client id="{9985B861-D155-AB8C-FE54-F0362C6359A4}" v="264" dt="2023-02-09T20:38:58.203"/>
    <p1510:client id="{F0693955-D280-3B99-0FFB-D43ACD9F6006}" v="193" dt="2023-02-09T04:56:27.3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February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2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February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3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February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8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February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9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February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3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February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0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February 10,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2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February 10,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February 10,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8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February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5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February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February 10,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9610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296BE-5C6D-E80A-BC27-670790139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84" r="-2" b="17634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61141" y="4537188"/>
            <a:ext cx="7838510" cy="1616056"/>
          </a:xfrm>
        </p:spPr>
        <p:txBody>
          <a:bodyPr>
            <a:normAutofit fontScale="90000"/>
          </a:bodyPr>
          <a:lstStyle/>
          <a:p>
            <a:pPr algn="l"/>
            <a:r>
              <a:rPr lang="es-ES" sz="3600" dirty="0">
                <a:solidFill>
                  <a:schemeClr val="bg1"/>
                </a:solidFill>
              </a:rPr>
              <a:t>Presentación proyecto BASE DE DATOS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61141" y="6346283"/>
            <a:ext cx="7838509" cy="401041"/>
          </a:xfrm>
        </p:spPr>
        <p:txBody>
          <a:bodyPr vert="horz" lIns="0" tIns="0" rIns="0" bIns="0" rtlCol="0" anchor="t">
            <a:normAutofit fontScale="85000" lnSpcReduction="10000"/>
          </a:bodyPr>
          <a:lstStyle/>
          <a:p>
            <a:pPr algn="l"/>
            <a:r>
              <a:rPr lang="es-ES" dirty="0">
                <a:solidFill>
                  <a:schemeClr val="bg1"/>
                </a:solidFill>
              </a:rPr>
              <a:t>Integrantes: Byron Valdivieso y Jorge Armijos 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7384AA6-0C9D-E846-F3B9-2DD9E689BA61}"/>
              </a:ext>
            </a:extLst>
          </p:cNvPr>
          <p:cNvSpPr>
            <a:spLocks noGrp="1"/>
          </p:cNvSpPr>
          <p:nvPr/>
        </p:nvSpPr>
        <p:spPr>
          <a:xfrm>
            <a:off x="102534" y="5578620"/>
            <a:ext cx="2545416" cy="82217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500" dirty="0" err="1"/>
              <a:t>DIagrama</a:t>
            </a:r>
            <a:r>
              <a:rPr lang="en-US" sz="2500" dirty="0"/>
              <a:t> </a:t>
            </a:r>
            <a:r>
              <a:rPr lang="en-US" sz="2500" dirty="0" err="1"/>
              <a:t>Fisico</a:t>
            </a:r>
            <a:r>
              <a:rPr lang="en-US" sz="2500" dirty="0"/>
              <a:t> 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8A5825F-7FCE-48D4-BAFB-C061E3BF06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99215" y="104777"/>
            <a:ext cx="9441516" cy="629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6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82025A0-5D1F-4054-8273-6A919D75D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244B84-452A-4BE8-BEA4-A7CCA098C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1793"/>
            <a:ext cx="12193492" cy="6869793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220EA9-AB07-4E8F-9E57-B281453FF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14750" y="-1068668"/>
            <a:ext cx="6439521" cy="8517963"/>
          </a:xfrm>
          <a:prstGeom prst="rect">
            <a:avLst/>
          </a:prstGeom>
          <a:gradFill>
            <a:gsLst>
              <a:gs pos="51000">
                <a:schemeClr val="accent2">
                  <a:lumMod val="60000"/>
                  <a:lumOff val="40000"/>
                  <a:alpha val="33000"/>
                </a:schemeClr>
              </a:gs>
              <a:gs pos="100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44646F-1A59-47A2-AD5D-54DCAECD5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1102" y="-2661103"/>
            <a:ext cx="6869793" cy="12191998"/>
          </a:xfrm>
          <a:prstGeom prst="rect">
            <a:avLst/>
          </a:prstGeom>
          <a:gradFill>
            <a:gsLst>
              <a:gs pos="6000">
                <a:schemeClr val="accent2">
                  <a:alpha val="45000"/>
                </a:schemeClr>
              </a:gs>
              <a:gs pos="74000">
                <a:schemeClr val="accent4">
                  <a:alpha val="2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544BED-FB42-4737-9370-482C3CE0D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49752" y="-3761546"/>
            <a:ext cx="4692495" cy="12192001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9000">
                <a:schemeClr val="accent5">
                  <a:alpha val="32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D22259-552C-F5D9-E999-11CF5CB3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20" y="696199"/>
            <a:ext cx="10353774" cy="950759"/>
          </a:xfrm>
        </p:spPr>
        <p:txBody>
          <a:bodyPr vert="horz" lIns="0" tIns="0" rIns="0" bIns="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err="1"/>
              <a:t>Importacion</a:t>
            </a:r>
            <a:r>
              <a:rPr lang="en-US" sz="2800" dirty="0"/>
              <a:t> de </a:t>
            </a:r>
            <a:r>
              <a:rPr lang="en-US" sz="2800" dirty="0" err="1"/>
              <a:t>archivo</a:t>
            </a:r>
            <a:r>
              <a:rPr lang="en-US" sz="2800" dirty="0"/>
              <a:t> </a:t>
            </a:r>
            <a:r>
              <a:rPr lang="en-US" sz="2800" dirty="0" err="1"/>
              <a:t>movie_dataset</a:t>
            </a:r>
          </a:p>
        </p:txBody>
      </p:sp>
      <p:pic>
        <p:nvPicPr>
          <p:cNvPr id="4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E9C623D6-6A26-7DFB-7FC6-05ACC7C3A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36" y="2549943"/>
            <a:ext cx="6015813" cy="3424825"/>
          </a:xfrm>
          <a:prstGeom prst="rect">
            <a:avLst/>
          </a:prstGeom>
        </p:spPr>
      </p:pic>
      <p:pic>
        <p:nvPicPr>
          <p:cNvPr id="3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22B0477-687C-1D0B-B798-3A0A292AF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076" y="1718693"/>
            <a:ext cx="5813610" cy="479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3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9D89B5-CCAB-4617-B70E-501DBE3C8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ED0ACC-A89A-37D0-CBB1-C4E31775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anchor="t">
            <a:normAutofit/>
          </a:bodyPr>
          <a:lstStyle/>
          <a:p>
            <a:r>
              <a:rPr lang="es-ES" sz="2800" dirty="0"/>
              <a:t>Limpieza de Caracteres Especiales</a:t>
            </a:r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FAB7D23C-B35A-7C64-3399-7E8859573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199"/>
          <a:stretch/>
        </p:blipFill>
        <p:spPr>
          <a:xfrm>
            <a:off x="20" y="432"/>
            <a:ext cx="12191980" cy="424475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563751-EB2F-D72C-A513-0E3CE1B95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83953"/>
            <a:ext cx="5638800" cy="1465973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4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9D89B5-CCAB-4617-B70E-501DBE3C8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5252DA-9BB2-BC3C-1DEC-A7F3BD16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anchor="t">
            <a:normAutofit/>
          </a:bodyPr>
          <a:lstStyle/>
          <a:p>
            <a:r>
              <a:rPr lang="es-ES" sz="2800" dirty="0"/>
              <a:t>Extracción de la data de las columnas </a:t>
            </a:r>
            <a:r>
              <a:rPr lang="es-ES" sz="2800" dirty="0" err="1"/>
              <a:t>json</a:t>
            </a:r>
            <a:endParaRPr lang="es-ES" sz="2800" dirty="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77C10D50-5D16-E9AD-E919-C0FABA3195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50" b="6150"/>
          <a:stretch/>
        </p:blipFill>
        <p:spPr>
          <a:xfrm>
            <a:off x="20" y="432"/>
            <a:ext cx="12191980" cy="424475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9D6F56-3369-99DE-BDB8-FF52983BA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83953"/>
            <a:ext cx="5638800" cy="1465973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06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71AA9A15-751A-DC49-0FF5-F4672F525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980"/>
          <a:stretch/>
        </p:blipFill>
        <p:spPr>
          <a:xfrm>
            <a:off x="20" y="-1824"/>
            <a:ext cx="12191980" cy="68655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DEB652-CD49-4786-9154-A1A30E195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19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7483D-55E4-41F7-8F87-19FAB2AEA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399291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8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08208276-05C1-0218-1577-7EFBD8579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868"/>
          <a:stretch/>
        </p:blipFill>
        <p:spPr>
          <a:xfrm>
            <a:off x="20" y="-1824"/>
            <a:ext cx="12191980" cy="68655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DEB652-CD49-4786-9154-A1A30E195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19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7483D-55E4-41F7-8F87-19FAB2AEA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399291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63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9D89B5-CCAB-4617-B70E-501DBE3C8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21595D-1939-3271-B332-C5AFD4E4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ES" sz="2800" dirty="0"/>
              <a:t>Columnas </a:t>
            </a:r>
            <a:r>
              <a:rPr lang="es-ES" sz="2800" dirty="0" err="1"/>
              <a:t>Genres</a:t>
            </a:r>
            <a:r>
              <a:rPr lang="es-ES" sz="2800" dirty="0"/>
              <a:t> y </a:t>
            </a:r>
            <a:r>
              <a:rPr lang="es-ES" sz="2800" dirty="0" err="1"/>
              <a:t>Cast</a:t>
            </a:r>
            <a:r>
              <a:rPr lang="es-ES" sz="2800" dirty="0"/>
              <a:t>(multivaluadas)</a:t>
            </a:r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0A45D839-7416-740F-1256-79BA84D25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67" b="12560"/>
          <a:stretch/>
        </p:blipFill>
        <p:spPr>
          <a:xfrm>
            <a:off x="20" y="432"/>
            <a:ext cx="12191980" cy="424475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4C0FF84-AF51-EFA8-E815-7BE205C68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83953"/>
            <a:ext cx="5638800" cy="1465973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70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8277E02-8052-4DAB-9140-864FC3F8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8FF9F52D-5E5E-DAF8-444B-C5C0AA7B1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87"/>
          <a:stretch/>
        </p:blipFill>
        <p:spPr>
          <a:xfrm>
            <a:off x="-1" y="1"/>
            <a:ext cx="12192002" cy="640874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7A8738A-7386-464C-98EF-9EB4F856E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A98402-3932-4318-B57D-2E10D76DD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3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ED9D89B5-CCAB-4617-B70E-501DBE3C8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098C68-D428-DC3D-5A4F-C95A59F64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863" y="5837114"/>
            <a:ext cx="1073450" cy="456775"/>
          </a:xfrm>
        </p:spPr>
        <p:txBody>
          <a:bodyPr anchor="t">
            <a:normAutofit/>
          </a:bodyPr>
          <a:lstStyle/>
          <a:p>
            <a:r>
              <a:rPr lang="es-ES" sz="2800" dirty="0"/>
              <a:t>DDL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Imagen">
            <a:extLst>
              <a:ext uri="{FF2B5EF4-FFF2-40B4-BE49-F238E27FC236}">
                <a16:creationId xmlns:a16="http://schemas.microsoft.com/office/drawing/2014/main" id="{6322374F-8A66-413F-BC31-43AF91800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8" cy="573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618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8277E02-8052-4DAB-9140-864FC3F8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A8738A-7386-464C-98EF-9EB4F856E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A98402-3932-4318-B57D-2E10D76DD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n">
            <a:extLst>
              <a:ext uri="{FF2B5EF4-FFF2-40B4-BE49-F238E27FC236}">
                <a16:creationId xmlns:a16="http://schemas.microsoft.com/office/drawing/2014/main" id="{45C668CC-BC39-493F-949E-033E106B2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0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32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FF9BB-610E-409D-B740-00CE0FAA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427" y="338328"/>
            <a:ext cx="9489143" cy="1234440"/>
          </a:xfrm>
        </p:spPr>
        <p:txBody>
          <a:bodyPr/>
          <a:lstStyle/>
          <a:p>
            <a:r>
              <a:rPr lang="es-EC" dirty="0"/>
              <a:t>Importación en Excel para análisis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577F92-7A64-4FF3-9CAD-4402DC815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" y="1917815"/>
            <a:ext cx="11896165" cy="436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71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894F7-755B-49D7-B08C-B1769355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411" y="769217"/>
            <a:ext cx="9099176" cy="656903"/>
          </a:xfrm>
        </p:spPr>
        <p:txBody>
          <a:bodyPr/>
          <a:lstStyle/>
          <a:p>
            <a:r>
              <a:rPr lang="es-EC" dirty="0"/>
              <a:t>Esquema creado en Mysql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5DCB9D-A8BC-4566-8654-02F030366C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6" y="1731216"/>
            <a:ext cx="11058525" cy="42465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4563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9D89B5-CCAB-4617-B70E-501DBE3C8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6733AB-F0FF-23EE-FDE7-1F1A0CAE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50" y="5943597"/>
            <a:ext cx="7207550" cy="456775"/>
          </a:xfrm>
        </p:spPr>
        <p:txBody>
          <a:bodyPr anchor="t">
            <a:normAutofit/>
          </a:bodyPr>
          <a:lstStyle/>
          <a:p>
            <a:r>
              <a:rPr lang="es-ES" sz="2800" dirty="0"/>
              <a:t>Población de las tablas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Imagen">
            <a:extLst>
              <a:ext uri="{FF2B5EF4-FFF2-40B4-BE49-F238E27FC236}">
                <a16:creationId xmlns:a16="http://schemas.microsoft.com/office/drawing/2014/main" id="{582BF740-5C41-4FD5-8100-6F6D2106C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8" cy="594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180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8277E02-8052-4DAB-9140-864FC3F8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A8738A-7386-464C-98EF-9EB4F856E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A98402-3932-4318-B57D-2E10D76DD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Imagen">
            <a:extLst>
              <a:ext uri="{FF2B5EF4-FFF2-40B4-BE49-F238E27FC236}">
                <a16:creationId xmlns:a16="http://schemas.microsoft.com/office/drawing/2014/main" id="{0CDD1799-2BA2-4936-A0ED-0C95EFAB4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8" cy="640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944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9D89B5-CCAB-4617-B70E-501DBE3C8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B2A94A-C914-6190-1919-811BDA51E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anchor="t">
            <a:normAutofit/>
          </a:bodyPr>
          <a:lstStyle/>
          <a:p>
            <a:r>
              <a:rPr lang="es-ES" sz="2800"/>
              <a:t>Explotación de la data</a:t>
            </a:r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7A079E9D-8959-3C61-84B9-8A5610860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83" b="7840"/>
          <a:stretch/>
        </p:blipFill>
        <p:spPr>
          <a:xfrm>
            <a:off x="20" y="432"/>
            <a:ext cx="12191980" cy="42447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18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AC5A9C-6ED4-AE93-0B1B-DDD8CAF9E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1720058"/>
            <a:ext cx="11473927" cy="3074087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s-EC" b="1" dirty="0">
                <a:ea typeface="+mn-lt"/>
                <a:cs typeface="+mn-lt"/>
              </a:rPr>
              <a:t>Conclusiones</a:t>
            </a:r>
            <a:endParaRPr lang="es-ES" dirty="0">
              <a:ea typeface="+mn-lt"/>
              <a:cs typeface="+mn-lt"/>
            </a:endParaRPr>
          </a:p>
          <a:p>
            <a:pPr algn="just"/>
            <a:r>
              <a:rPr lang="es-ES" dirty="0">
                <a:ea typeface="+mn-lt"/>
                <a:cs typeface="+mn-lt"/>
              </a:rPr>
              <a:t>En resumen, al seguir de manera sistemática el proceso del proyecto integrador de saberes, que incluyó tareas como diseñar el diagrama de la base de datos, limpiar caracteres, extraer datos de </a:t>
            </a:r>
            <a:r>
              <a:rPr lang="es-ES" dirty="0" err="1">
                <a:ea typeface="+mn-lt"/>
                <a:cs typeface="+mn-lt"/>
              </a:rPr>
              <a:t>Json</a:t>
            </a:r>
            <a:r>
              <a:rPr lang="es-ES" dirty="0">
                <a:ea typeface="+mn-lt"/>
                <a:cs typeface="+mn-lt"/>
              </a:rPr>
              <a:t> mediante procedimientos y completar las diferentes tablas, logramos aplicar, fortalecer y adquirir conocimientos en el ámbito de las bases de datos.</a:t>
            </a:r>
          </a:p>
          <a:p>
            <a:r>
              <a:rPr lang="es-EC" dirty="0">
                <a:ea typeface="+mn-lt"/>
                <a:cs typeface="+mn-lt"/>
              </a:rPr>
              <a:t>La tabla general en bruto que incluía el archivo CSV tenía muchos caracteres en UNICODE que había que remplazar además lo más tedioso de tratar fue la columna </a:t>
            </a:r>
            <a:r>
              <a:rPr lang="es-EC" dirty="0" err="1">
                <a:ea typeface="+mn-lt"/>
                <a:cs typeface="+mn-lt"/>
              </a:rPr>
              <a:t>Cast</a:t>
            </a:r>
            <a:r>
              <a:rPr lang="es-EC" dirty="0">
                <a:ea typeface="+mn-lt"/>
                <a:cs typeface="+mn-lt"/>
              </a:rPr>
              <a:t> con los nombres de los actores.</a:t>
            </a:r>
            <a:endParaRPr lang="es-ES" dirty="0">
              <a:ea typeface="+mn-lt"/>
              <a:cs typeface="+mn-lt"/>
            </a:endParaRPr>
          </a:p>
          <a:p>
            <a:pPr indent="0">
              <a:buNone/>
            </a:pPr>
            <a:endParaRPr lang="es-ES" dirty="0">
              <a:ea typeface="+mn-lt"/>
              <a:cs typeface="+mn-lt"/>
            </a:endParaRPr>
          </a:p>
          <a:p>
            <a:pPr>
              <a:buNone/>
            </a:pPr>
            <a:endParaRPr lang="es-E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s-EC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7773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5C9EC-E239-F6D7-F26F-40D67EEB4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395" y="2302765"/>
            <a:ext cx="10241280" cy="1852647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s-EC" b="1" dirty="0">
                <a:ea typeface="+mn-lt"/>
                <a:cs typeface="+mn-lt"/>
              </a:rPr>
              <a:t>Lecciones Aprendidas</a:t>
            </a:r>
            <a:endParaRPr lang="es-ES" dirty="0">
              <a:ea typeface="+mn-lt"/>
              <a:cs typeface="+mn-lt"/>
            </a:endParaRPr>
          </a:p>
          <a:p>
            <a:r>
              <a:rPr lang="es-EC" dirty="0">
                <a:ea typeface="+mn-lt"/>
                <a:cs typeface="+mn-lt"/>
              </a:rPr>
              <a:t>Como extraer data de </a:t>
            </a:r>
            <a:r>
              <a:rPr lang="es-EC" dirty="0" err="1">
                <a:ea typeface="+mn-lt"/>
                <a:cs typeface="+mn-lt"/>
              </a:rPr>
              <a:t>Json</a:t>
            </a:r>
            <a:r>
              <a:rPr lang="es-EC" dirty="0">
                <a:ea typeface="+mn-lt"/>
                <a:cs typeface="+mn-lt"/>
              </a:rPr>
              <a:t> utilizando procedimientos o la sentencia UNION.</a:t>
            </a:r>
            <a:endParaRPr lang="es-ES" dirty="0">
              <a:ea typeface="+mn-lt"/>
              <a:cs typeface="+mn-lt"/>
            </a:endParaRPr>
          </a:p>
          <a:p>
            <a:r>
              <a:rPr lang="es-EC" dirty="0">
                <a:ea typeface="+mn-lt"/>
                <a:cs typeface="+mn-lt"/>
              </a:rPr>
              <a:t>Como poblar una tabla anteriormente creada utilizando las sentencias INSERT INTO y SELECT.</a:t>
            </a:r>
            <a:endParaRPr lang="es-ES" dirty="0">
              <a:ea typeface="+mn-lt"/>
              <a:cs typeface="+mn-lt"/>
            </a:endParaRPr>
          </a:p>
          <a:p>
            <a:r>
              <a:rPr lang="es-EC" dirty="0">
                <a:ea typeface="+mn-lt"/>
                <a:cs typeface="+mn-lt"/>
              </a:rPr>
              <a:t>Como elaborar correctamente el diseño físico de una base de datos relacional.</a:t>
            </a:r>
          </a:p>
        </p:txBody>
      </p:sp>
    </p:spTree>
    <p:extLst>
      <p:ext uri="{BB962C8B-B14F-4D97-AF65-F5344CB8AC3E}">
        <p14:creationId xmlns:p14="http://schemas.microsoft.com/office/powerpoint/2010/main" val="3097657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A145A-F7C5-DFBF-B8D9-9045741F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394" y="2577263"/>
            <a:ext cx="10241280" cy="1234440"/>
          </a:xfrm>
        </p:spPr>
        <p:txBody>
          <a:bodyPr>
            <a:normAutofit/>
          </a:bodyPr>
          <a:lstStyle/>
          <a:p>
            <a:pPr algn="ctr"/>
            <a:r>
              <a:rPr lang="es-ES" sz="72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26871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17776-8FFD-2F1E-B218-ADB559955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51028"/>
            <a:ext cx="10241280" cy="588857"/>
          </a:xfrm>
        </p:spPr>
        <p:txBody>
          <a:bodyPr/>
          <a:lstStyle/>
          <a:p>
            <a:r>
              <a:rPr lang="es-ES" dirty="0"/>
              <a:t>Descripción de metadatos</a:t>
            </a:r>
          </a:p>
        </p:txBody>
      </p:sp>
      <p:pic>
        <p:nvPicPr>
          <p:cNvPr id="4" name="Imagen 4" descr="Tabla&#10;&#10;Descripción generada automáticamente">
            <a:extLst>
              <a:ext uri="{FF2B5EF4-FFF2-40B4-BE49-F238E27FC236}">
                <a16:creationId xmlns:a16="http://schemas.microsoft.com/office/drawing/2014/main" id="{E1EEE7CC-5731-E221-8B38-D43B99949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17" y="1181977"/>
            <a:ext cx="7081121" cy="475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2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Tabla&#10;&#10;Descripción generada automáticamente">
            <a:extLst>
              <a:ext uri="{FF2B5EF4-FFF2-40B4-BE49-F238E27FC236}">
                <a16:creationId xmlns:a16="http://schemas.microsoft.com/office/drawing/2014/main" id="{EE79D433-86FE-4814-56FF-24E260DD1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86" y="831660"/>
            <a:ext cx="5533464" cy="4587073"/>
          </a:xfrm>
          <a:prstGeom prst="rect">
            <a:avLst/>
          </a:prstGeom>
        </p:spPr>
      </p:pic>
      <p:pic>
        <p:nvPicPr>
          <p:cNvPr id="5" name="Imagen 5" descr="Texto&#10;&#10;Descripción generada automáticamente">
            <a:extLst>
              <a:ext uri="{FF2B5EF4-FFF2-40B4-BE49-F238E27FC236}">
                <a16:creationId xmlns:a16="http://schemas.microsoft.com/office/drawing/2014/main" id="{106A5619-2BBC-5B99-2505-86DB2CF98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841" y="828346"/>
            <a:ext cx="5432611" cy="190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0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D3E7F97A-93B2-4DF4-B2CD-1D31CB0CB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23" y="514888"/>
            <a:ext cx="10855354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C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Primera forma normal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altLang="es-EC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C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Una relación en la que la intersección de todas las filas y columnas contienen un valor y solo un valor.</a:t>
            </a:r>
            <a:endParaRPr kumimoji="0" lang="es-EC" altLang="es-EC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C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Todos los datos son atómicos.</a:t>
            </a:r>
            <a:endParaRPr kumimoji="0" lang="es-EC" altLang="es-EC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C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Las tablas contienen una clave primaria única.</a:t>
            </a:r>
            <a:endParaRPr kumimoji="0" lang="es-EC" altLang="es-EC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5" name="Imagen 8">
            <a:extLst>
              <a:ext uri="{FF2B5EF4-FFF2-40B4-BE49-F238E27FC236}">
                <a16:creationId xmlns:a16="http://schemas.microsoft.com/office/drawing/2014/main" id="{EFFA2837-5B4C-4F70-9C62-5CCB6935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42" y="3359792"/>
            <a:ext cx="11123802" cy="169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7DCC5F60-5737-4597-BAB9-2929FDE7A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23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106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9270782-6802-49A8-8483-42AE58A4F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750125"/>
            <a:ext cx="1131753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C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Segunda forma normal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altLang="es-EC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C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Una relación que está en primera forma normal y en la que todo atributo que no sea de clave principal dependa funcionalmente de manera completa de la clave principal</a:t>
            </a:r>
            <a:r>
              <a:rPr kumimoji="0" lang="es-ES" altLang="es-EC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kumimoji="0" lang="es-EC" altLang="es-EC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E25980-36A2-4055-B30F-8A2485A1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31" y="3243402"/>
            <a:ext cx="10856844" cy="220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9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0C565D6-725E-4D3A-AF11-F89AAAE28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49" y="363563"/>
            <a:ext cx="11115675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C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Tercera forma normal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altLang="es-EC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C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Una relación que está en primera y segunda formas normales y en la que ningún atributo que no sea clave principal dependa transitivamente de la clave principal.</a:t>
            </a:r>
            <a:endParaRPr kumimoji="0" lang="es-EC" altLang="es-EC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altLang="es-EC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Imagen 10">
            <a:extLst>
              <a:ext uri="{FF2B5EF4-FFF2-40B4-BE49-F238E27FC236}">
                <a16:creationId xmlns:a16="http://schemas.microsoft.com/office/drawing/2014/main" id="{BF7B2ED8-E851-4576-8508-FA5CA463B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49" y="3019424"/>
            <a:ext cx="10782301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1177B154-55E9-4F68-919A-801C7A3CC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2505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1082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7384AA6-0C9D-E846-F3B9-2DD9E689BA61}"/>
              </a:ext>
            </a:extLst>
          </p:cNvPr>
          <p:cNvSpPr>
            <a:spLocks noGrp="1"/>
          </p:cNvSpPr>
          <p:nvPr/>
        </p:nvSpPr>
        <p:spPr>
          <a:xfrm>
            <a:off x="52388" y="5248275"/>
            <a:ext cx="3140470" cy="88851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dirty="0" err="1"/>
              <a:t>DIagrama</a:t>
            </a:r>
            <a:r>
              <a:rPr lang="en-US" sz="2400" dirty="0"/>
              <a:t> Conceptual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7EE19D0-D36A-41C1-BA65-D307455101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40467" y="171450"/>
            <a:ext cx="8999145" cy="596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6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9D89B5-CCAB-4617-B70E-501DBE3C8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A0BC31-DD27-316E-9B90-F1EF891F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00" y="5479304"/>
            <a:ext cx="2702225" cy="79767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s-ES" sz="2800" dirty="0"/>
              <a:t>Diagrama </a:t>
            </a:r>
            <a:r>
              <a:rPr lang="es-ES" sz="2800" dirty="0" err="1"/>
              <a:t>Logico</a:t>
            </a:r>
            <a:endParaRPr lang="es-E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421FB84-C64C-484B-B484-26C1F5774C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28925" y="97681"/>
            <a:ext cx="9236375" cy="630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6696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BF8E7A"/>
      </a:accent1>
      <a:accent2>
        <a:srgbClr val="CA9299"/>
      </a:accent2>
      <a:accent3>
        <a:srgbClr val="B1A27D"/>
      </a:accent3>
      <a:accent4>
        <a:srgbClr val="70AEA2"/>
      </a:accent4>
      <a:accent5>
        <a:srgbClr val="73ABBB"/>
      </a:accent5>
      <a:accent6>
        <a:srgbClr val="7A93BF"/>
      </a:accent6>
      <a:hlink>
        <a:srgbClr val="5E899C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305</Words>
  <Application>Microsoft Office PowerPoint</Application>
  <PresentationFormat>Panorámica</PresentationFormat>
  <Paragraphs>36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Gill Sans Nova</vt:lpstr>
      <vt:lpstr>GradientRiseVTI</vt:lpstr>
      <vt:lpstr>Presentación proyecto BASE DE DATOS</vt:lpstr>
      <vt:lpstr>Importación en Excel para análisis</vt:lpstr>
      <vt:lpstr>Descripción de metadatos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Diagrama Logico</vt:lpstr>
      <vt:lpstr>Presentación de PowerPoint</vt:lpstr>
      <vt:lpstr>Importacion de archivo movie_dataset</vt:lpstr>
      <vt:lpstr>Limpieza de Caracteres Especiales</vt:lpstr>
      <vt:lpstr>Extracción de la data de las columnas json</vt:lpstr>
      <vt:lpstr>Presentación de PowerPoint</vt:lpstr>
      <vt:lpstr>Presentación de PowerPoint</vt:lpstr>
      <vt:lpstr>Columnas Genres y Cast(multivaluadas)</vt:lpstr>
      <vt:lpstr>Presentación de PowerPoint</vt:lpstr>
      <vt:lpstr>DDL</vt:lpstr>
      <vt:lpstr>Presentación de PowerPoint</vt:lpstr>
      <vt:lpstr>Esquema creado en Mysql</vt:lpstr>
      <vt:lpstr>Población de las tablas</vt:lpstr>
      <vt:lpstr>Presentación de PowerPoint</vt:lpstr>
      <vt:lpstr>Explotación de la data</vt:lpstr>
      <vt:lpstr>Presentación de PowerPoint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marcelo valdivieso paucar</cp:lastModifiedBy>
  <cp:revision>355</cp:revision>
  <dcterms:created xsi:type="dcterms:W3CDTF">2023-02-09T03:31:15Z</dcterms:created>
  <dcterms:modified xsi:type="dcterms:W3CDTF">2023-02-10T05:18:27Z</dcterms:modified>
</cp:coreProperties>
</file>