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71" r:id="rId7"/>
    <p:sldId id="274" r:id="rId8"/>
    <p:sldId id="260" r:id="rId9"/>
    <p:sldId id="261" r:id="rId10"/>
    <p:sldId id="263" r:id="rId11"/>
    <p:sldId id="264" r:id="rId12"/>
    <p:sldId id="27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1C528-E55C-4FCB-9385-9B5E0700AC29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1EB2-306F-4865-96F4-569D234A4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4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2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This is determined by the capture ratio (1.5 - 3 dB).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7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𝜎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=𝛾𝑞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3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Poisson Point Process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D1EB2-306F-4865-96F4-569D234A4FF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B519-5A04-8629-A571-374C39921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2CFC-832C-8A48-89E1-3C28508B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D699-D244-73B7-1F3A-D1AF2E4A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5980-7567-DECF-FD74-27E558E2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2316-747E-0287-2BE9-51CF3CF8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F6AA-5F17-8704-79AC-6CA42D0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DD223-AB1C-0638-0208-74E39B15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2471-0D6C-0FE9-2A8E-F2F9E396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8000-2DA6-92C0-A24C-14FA7269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FE4F-73AB-588D-E8D1-6BC12929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1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71BC7-9822-F9C1-BE7E-B82892F9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BE43-9F83-1946-6A7E-76EF1CE8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E1F-371C-0AF5-9291-3E38DE4E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E58C-01FA-872D-EC18-F203DA8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D008-5328-5DFB-10C0-0DFC1A8B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4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D5E4-3BF6-6520-C9DE-E75B4C3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460D-26B4-5203-8A48-6D901052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640E-1840-D0A7-0F45-8FC8CB98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7B4C-220A-8171-91BD-E6AB18D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8735-B9CD-7047-F837-B75704AA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9177-E4CA-5E13-9003-5854DCD6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A624-C8EA-361D-0264-32174169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864B-2CEB-1D0C-4E33-0A3B71C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CB0F-E25E-AB92-06BA-5C4A8FF5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F64B-810F-FA54-BEFE-C325FC0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A368-8C9E-036C-AEBF-7DEF5F39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65F2-D83F-E4A5-FE15-C2DF6DFC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1D70-75F2-808D-3680-E4268483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B675-98D2-555E-0746-A00256C2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C070-B5E9-BACA-D9F1-B9356AF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381D-6D3F-D344-1828-618BF33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1D2D-2A60-77A5-7827-E930CE70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7506-1FF1-3486-D46C-231A684E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1546-5262-941E-E415-BDD980AA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CC8A1-3BE6-CA2A-A1C4-D9DC04B0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93DD6-5BCF-C510-42EF-30E4C0A4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54A5D-D1B0-1D51-3625-B77ED2CF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03E6-D59D-77B5-347B-CAABE8BF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F9ADE-C11C-CC4F-4496-3323D727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F7B4-2911-BF23-2A9B-ED7FAA6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0510B-A4EF-A433-A1B6-E332529D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52B1C-87D9-7A76-6CAA-BB63F0E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C8D28-DFD7-0E8B-7E98-41E8C13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57AD0-EC4C-DC0B-6D58-CDD966D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D9365-2A3F-875E-9FD2-8E515FF0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791F-8D7E-F804-C37E-52E08B0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C38-74CE-E1B4-4192-1B0C0F0B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B250-8E6B-13F8-497B-908D99DC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ED1D-D5E4-763E-1F2A-DEA987D7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8DB0-23ED-012E-9966-BD860243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AA73-874D-9DD4-731C-64478BCE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5CC2-7E1C-F7C4-AEE3-7258F1B7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8E7-4D3D-6029-E74B-D016ECA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A357D-2618-BA00-0AEA-166518544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7CE8-9632-0C4C-F3B6-17841F37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416F-3FE1-DD11-8938-E4BDB298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0CED-6632-8A6C-BF55-7358CEA8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8C22-7991-E2DC-6119-AC4B7D84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420D-915D-33B7-9B15-CE69EAE7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9C63-7924-EA35-FC69-40CF7814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1502-8BD1-953A-B472-2B58EE7E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E3BAF-6A73-4C66-80EB-F6D952DC04D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D85D-7661-0F55-9D24-82703B92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FBC7-AA8E-BB6C-59F0-C780E3B30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D2225-569F-4F11-AEF4-607CD2EFFE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11A1-9602-8E65-1F5D-19E32E117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b="1" i="0">
                <a:solidFill>
                  <a:srgbClr val="FFFFFF"/>
                </a:solidFill>
                <a:effectLst/>
                <a:latin typeface="var(--sn-fonts-heading)"/>
              </a:rPr>
              <a:t>ALOHA Packet System</a:t>
            </a:r>
            <a:r>
              <a:rPr lang="lt-LT" sz="4800" b="1" i="0">
                <a:solidFill>
                  <a:srgbClr val="FFFFFF"/>
                </a:solidFill>
                <a:effectLst/>
                <a:latin typeface="var(--sn-fonts-heading)"/>
              </a:rPr>
              <a:t> With</a:t>
            </a:r>
            <a:r>
              <a:rPr lang="en-GB" sz="4800" b="1">
                <a:solidFill>
                  <a:srgbClr val="FFFFFF"/>
                </a:solidFill>
                <a:latin typeface="var(--sn-fonts-heading)"/>
              </a:rPr>
              <a:t> </a:t>
            </a:r>
            <a:r>
              <a:rPr lang="lt-LT" sz="4800" b="1">
                <a:solidFill>
                  <a:srgbClr val="FFFFFF"/>
                </a:solidFill>
                <a:latin typeface="var(--sn-fonts-heading)"/>
              </a:rPr>
              <a:t>And</a:t>
            </a:r>
            <a:r>
              <a:rPr lang="en-GB" sz="4800" b="1">
                <a:solidFill>
                  <a:srgbClr val="FFFFFF"/>
                </a:solidFill>
                <a:latin typeface="var(--sn-fonts-heading)"/>
              </a:rPr>
              <a:t> W</a:t>
            </a:r>
            <a:r>
              <a:rPr lang="lt-LT" sz="4800" b="1">
                <a:solidFill>
                  <a:srgbClr val="FFFFFF"/>
                </a:solidFill>
                <a:latin typeface="var(--sn-fonts-heading)"/>
              </a:rPr>
              <a:t>ithout</a:t>
            </a:r>
            <a:r>
              <a:rPr lang="en-GB" sz="4800" b="1">
                <a:solidFill>
                  <a:srgbClr val="FFFFFF"/>
                </a:solidFill>
                <a:latin typeface="var(--sn-fonts-heading)"/>
              </a:rPr>
              <a:t> S</a:t>
            </a:r>
            <a:r>
              <a:rPr lang="lt-LT" sz="4800" b="1">
                <a:solidFill>
                  <a:srgbClr val="FFFFFF"/>
                </a:solidFill>
                <a:latin typeface="var(--sn-fonts-heading)"/>
              </a:rPr>
              <a:t>lots</a:t>
            </a:r>
            <a:r>
              <a:rPr lang="en-GB" sz="4800" b="1">
                <a:solidFill>
                  <a:srgbClr val="FFFFFF"/>
                </a:solidFill>
                <a:latin typeface="var(--sn-fonts-heading)"/>
              </a:rPr>
              <a:t> </a:t>
            </a:r>
            <a:r>
              <a:rPr lang="lt-LT" sz="4800" b="1">
                <a:solidFill>
                  <a:srgbClr val="FFFFFF"/>
                </a:solidFill>
                <a:latin typeface="var(--sn-fonts-heading)"/>
              </a:rPr>
              <a:t>And</a:t>
            </a:r>
            <a:r>
              <a:rPr lang="en-GB" sz="4800" b="1">
                <a:solidFill>
                  <a:srgbClr val="FFFFFF"/>
                </a:solidFill>
                <a:latin typeface="var(--sn-fonts-heading)"/>
              </a:rPr>
              <a:t> C</a:t>
            </a:r>
            <a:r>
              <a:rPr lang="lt-LT" sz="4800" b="1">
                <a:solidFill>
                  <a:srgbClr val="FFFFFF"/>
                </a:solidFill>
                <a:latin typeface="var(--sn-fonts-heading)"/>
              </a:rPr>
              <a:t>apture</a:t>
            </a:r>
            <a:br>
              <a:rPr lang="en-GB" sz="4800" b="1">
                <a:solidFill>
                  <a:srgbClr val="FFFFFF"/>
                </a:solidFill>
                <a:latin typeface="var(--sn-fonts-heading)"/>
              </a:rPr>
            </a:br>
            <a:endParaRPr lang="en-GB" sz="4800" b="1">
              <a:solidFill>
                <a:srgbClr val="FFFFFF"/>
              </a:solidFill>
              <a:latin typeface="var(--sn-fonts-heading)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2511-68D0-5C52-07C3-52DB77C6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lt-LT">
                <a:solidFill>
                  <a:srgbClr val="FFFFFF"/>
                </a:solidFill>
              </a:rPr>
              <a:t>Gediminas Viliunas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7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773BAE-8017-0FE5-6954-A642D4058C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n-GB" sz="4000">
                    <a:solidFill>
                      <a:srgbClr val="FFFFFF"/>
                    </a:solidFill>
                  </a:rPr>
                  <a:t>Maximum </a:t>
                </a:r>
                <a14:m>
                  <m:oMath xmlns:m="http://schemas.openxmlformats.org/officeDocument/2006/math">
                    <m:r>
                      <a:rPr lang="en-GB" sz="4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4000">
                    <a:solidFill>
                      <a:srgbClr val="FFFFFF"/>
                    </a:solidFill>
                  </a:rPr>
                  <a:t> for Slots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773BAE-8017-0FE5-6954-A642D4058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57" b="-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DF358-DA5C-AAA5-7248-2477E45D1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000" dirty="0"/>
                  <a:t>Except for the unrealizable case capture ratio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</a:t>
                </a:r>
                <a:r>
                  <a:rPr lang="en-GB" sz="2000" dirty="0"/>
                  <a:t>n which the maximum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GB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were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DF358-DA5C-AAA5-7248-2477E45D1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2F21D-31A7-6281-CF56-60BEC7EE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32B90-345F-D4A8-29EA-A9B5DF7F019C}"/>
                  </a:ext>
                </a:extLst>
              </p:cNvPr>
              <p:cNvSpPr txBox="1"/>
              <p:nvPr/>
            </p:nvSpPr>
            <p:spPr>
              <a:xfrm>
                <a:off x="1371599" y="2318197"/>
                <a:ext cx="9724031" cy="3683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4572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lt-LT" sz="2000" dirty="0"/>
                  <a:t>I</a:t>
                </a:r>
                <a:r>
                  <a:rPr lang="en-US" sz="2000" dirty="0" err="1"/>
                  <a:t>nitially</a:t>
                </a:r>
                <a:r>
                  <a:rPr lang="en-US" sz="2000" dirty="0"/>
                  <a:t> the channel and packet transmission delay assuming no conflict</a:t>
                </a:r>
              </a:p>
              <a:p>
                <a:pPr marL="4572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lt-LT" sz="2000" dirty="0"/>
                  <a:t>R</a:t>
                </a:r>
                <a:r>
                  <a:rPr lang="en-US" sz="2000" dirty="0" err="1"/>
                  <a:t>etransmissions</a:t>
                </a:r>
                <a:r>
                  <a:rPr lang="en-US" sz="2000" dirty="0"/>
                  <a:t> occur, each takes some time R from transmission to subsequent retransmission</a:t>
                </a:r>
              </a:p>
              <a:p>
                <a:pPr marL="4572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total delay is: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832B90-345F-D4A8-29EA-A9B5DF7F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18197"/>
                <a:ext cx="9724031" cy="3683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8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49FE1-9424-67FE-9AE6-7F138996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1B02E-0A81-3E44-62B9-F8FFC67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568E223-2E9F-F1B1-60A1-CAA2A7D637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3131128"/>
                  </p:ext>
                </p:extLst>
              </p:nvPr>
            </p:nvGraphicFramePr>
            <p:xfrm>
              <a:off x="644056" y="2390017"/>
              <a:ext cx="10927830" cy="3637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9993">
                      <a:extLst>
                        <a:ext uri="{9D8B030D-6E8A-4147-A177-3AD203B41FA5}">
                          <a16:colId xmlns:a16="http://schemas.microsoft.com/office/drawing/2014/main" val="2251691157"/>
                        </a:ext>
                      </a:extLst>
                    </a:gridCol>
                    <a:gridCol w="5617837">
                      <a:extLst>
                        <a:ext uri="{9D8B030D-6E8A-4147-A177-3AD203B41FA5}">
                          <a16:colId xmlns:a16="http://schemas.microsoft.com/office/drawing/2014/main" val="800784912"/>
                        </a:ext>
                      </a:extLst>
                    </a:gridCol>
                  </a:tblGrid>
                  <a:tr h="403451"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Satellite Delay</a:t>
                          </a:r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Ground Radio Delay </a:t>
                          </a:r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1588118686"/>
                      </a:ext>
                    </a:extLst>
                  </a:tr>
                  <a:tr h="4034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2278597062"/>
                      </a:ext>
                    </a:extLst>
                  </a:tr>
                  <a:tr h="4034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1844722586"/>
                      </a:ext>
                    </a:extLst>
                  </a:tr>
                  <a:tr h="8745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+6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/>
                        </a:p>
                        <a:p>
                          <a:endParaRPr lang="en-GB" sz="1800"/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2258950759"/>
                      </a:ext>
                    </a:extLst>
                  </a:tr>
                  <a:tr h="678530"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Typical times for a 50 KB channel, 1400 bit packets </a:t>
                          </a:r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Typical time for 50 KB,1400 bit packets at distances under 10 0 miles</a:t>
                          </a:r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299615647"/>
                      </a:ext>
                    </a:extLst>
                  </a:tr>
                  <a:tr h="8745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=0.438</m:t>
                                </m:r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−0.14 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GB" sz="1800"/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=0.198</m:t>
                                </m:r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num>
                                  <m:den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−0.168 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𝑠𝑒𝑐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  <a:p>
                          <a:endParaRPr lang="en-GB" sz="1800" dirty="0"/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4204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568E223-2E9F-F1B1-60A1-CAA2A7D637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3131128"/>
                  </p:ext>
                </p:extLst>
              </p:nvPr>
            </p:nvGraphicFramePr>
            <p:xfrm>
              <a:off x="644056" y="2390017"/>
              <a:ext cx="10927830" cy="36379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9993">
                      <a:extLst>
                        <a:ext uri="{9D8B030D-6E8A-4147-A177-3AD203B41FA5}">
                          <a16:colId xmlns:a16="http://schemas.microsoft.com/office/drawing/2014/main" val="2251691157"/>
                        </a:ext>
                      </a:extLst>
                    </a:gridCol>
                    <a:gridCol w="5617837">
                      <a:extLst>
                        <a:ext uri="{9D8B030D-6E8A-4147-A177-3AD203B41FA5}">
                          <a16:colId xmlns:a16="http://schemas.microsoft.com/office/drawing/2014/main" val="800784912"/>
                        </a:ext>
                      </a:extLst>
                    </a:gridCol>
                  </a:tblGrid>
                  <a:tr h="403451"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Satellite Delay</a:t>
                          </a:r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Ground Radio Delay </a:t>
                          </a:r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1588118686"/>
                      </a:ext>
                    </a:extLst>
                  </a:tr>
                  <a:tr h="4034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115" t="-106061" r="-106193" b="-7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94685" t="-106061" r="-434" b="-7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8597062"/>
                      </a:ext>
                    </a:extLst>
                  </a:tr>
                  <a:tr h="4034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115" t="-202985" r="-106193" b="-5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94685" t="-202985" r="-434" b="-5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722586"/>
                      </a:ext>
                    </a:extLst>
                  </a:tr>
                  <a:tr h="874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115" t="-141958" r="-106193" b="-1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94685" t="-141958" r="-434" b="-1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950759"/>
                      </a:ext>
                    </a:extLst>
                  </a:tr>
                  <a:tr h="678530"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Typical times for a 50 KB channel, 1400 bit packets </a:t>
                          </a:r>
                        </a:p>
                      </a:txBody>
                      <a:tcPr marL="91693" marR="91693" marT="45847" marB="45847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/>
                            <a:t>Typical time for 50 KB,1400 bit packets at distances under 10 0 miles</a:t>
                          </a:r>
                        </a:p>
                      </a:txBody>
                      <a:tcPr marL="91693" marR="91693" marT="45847" marB="45847"/>
                    </a:tc>
                    <a:extLst>
                      <a:ext uri="{0D108BD9-81ED-4DB2-BD59-A6C34878D82A}">
                        <a16:rowId xmlns:a16="http://schemas.microsoft.com/office/drawing/2014/main" val="299615647"/>
                      </a:ext>
                    </a:extLst>
                  </a:tr>
                  <a:tr h="874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115" t="-317361" r="-106193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693" marR="91693" marT="45847" marB="45847">
                        <a:blipFill>
                          <a:blip r:embed="rId2"/>
                          <a:stretch>
                            <a:fillRect l="-94685" t="-317361" r="-434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69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456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F743E-9F49-2F34-EC07-A7559CDB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noProof="0">
                <a:solidFill>
                  <a:srgbClr val="FFFFFF"/>
                </a:solidFill>
              </a:rPr>
              <a:t>Operating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A8661-AADF-88D0-74F8-275F89FB0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000"/>
                  <a:t>A system becomes unstable when approaches maximum throughput</a:t>
                </a:r>
              </a:p>
              <a:p>
                <a:r>
                  <a:rPr lang="en-GB" sz="2000"/>
                  <a:t>An operating point must he chosen </a:t>
                </a:r>
                <a:r>
                  <a:rPr lang="en-GB" sz="2000" b="1"/>
                  <a:t>below the maximum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sz="2000" b="1"/>
                  <a:t> </a:t>
                </a:r>
                <a:r>
                  <a:rPr lang="en-GB" sz="2000"/>
                  <a:t>point, which is </a:t>
                </a:r>
                <a:r>
                  <a:rPr lang="en-GB" sz="2000" b="1"/>
                  <a:t>dynamically stable and has a reasonable delay </a:t>
                </a:r>
              </a:p>
              <a:p>
                <a:r>
                  <a:rPr lang="en-GB" sz="2000"/>
                  <a:t>Convenient to pick point where  operating point has such properties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A8661-AADF-88D0-74F8-275F89FB0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7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B9120-FAEE-CCD6-8705-A8FA46B6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lt-LT" sz="28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Conclusion</a:t>
            </a:r>
            <a:endParaRPr lang="en-GB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A320-AF5F-366F-6015-60403E90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For satellite use, slots will improve the capacity by a factor of two</a:t>
            </a:r>
          </a:p>
          <a:p>
            <a:r>
              <a:rPr lang="en-GB" sz="2000"/>
              <a:t>For ground radio, a good FM receiver would permit a further improvement to 60% of the full bandwidth .</a:t>
            </a:r>
          </a:p>
          <a:p>
            <a:r>
              <a:rPr lang="en-GB" sz="2000"/>
              <a:t>Slots clearly need not be used at very low channel utilizations since the asynchronous system will work just a s well at low rates .</a:t>
            </a:r>
          </a:p>
        </p:txBody>
      </p:sp>
    </p:spTree>
    <p:extLst>
      <p:ext uri="{BB962C8B-B14F-4D97-AF65-F5344CB8AC3E}">
        <p14:creationId xmlns:p14="http://schemas.microsoft.com/office/powerpoint/2010/main" val="144026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The ALOHA packet system was first described by Norman Abramson.</a:t>
            </a:r>
          </a:p>
          <a:p>
            <a:r>
              <a:rPr lang="en-GB" sz="2000"/>
              <a:t>ALOHA uses a single broadcast channel shared by multiple devices.</a:t>
            </a:r>
          </a:p>
          <a:p>
            <a:r>
              <a:rPr lang="en-GB" sz="2000"/>
              <a:t>It introduced a new method of packet-based communication, allowing independent transmissions.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Basics of ALOHA Packet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Each device transmits a packet at random times.</a:t>
            </a:r>
          </a:p>
          <a:p>
            <a:r>
              <a:rPr lang="en-GB" sz="2000" dirty="0"/>
              <a:t>If an acknowledgment is not received, a collision is assumed.</a:t>
            </a:r>
          </a:p>
          <a:p>
            <a:r>
              <a:rPr lang="en-GB" sz="2000" dirty="0"/>
              <a:t>The packet is then retransmitted after a random delay.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282C-6215-EF93-B3C6-0530637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3058B-C5A4-61C5-3C11-5D8DF1F9832E}"/>
                  </a:ext>
                </a:extLst>
              </p:cNvPr>
              <p:cNvSpPr txBox="1"/>
              <p:nvPr/>
            </p:nvSpPr>
            <p:spPr>
              <a:xfrm>
                <a:off x="1371599" y="2318197"/>
                <a:ext cx="9724031" cy="3683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/>
                  <a:t>FM receivers can track the strongest signal when multiple signals collide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/>
                  <a:t>Factors affecting capture: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/>
                  <a:t>  Distance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/>
                  <a:t>  Random individual power variations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/>
              </a:p>
              <a:p>
                <a:pPr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/>
                  <a:t>Capture Ratio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CR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/>
              </a:p>
              <a:p>
                <a:pPr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/>
                  <a:t>Distance Factor 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f>
                          <m:f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3058B-C5A4-61C5-3C11-5D8DF1F9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18197"/>
                <a:ext cx="9724031" cy="3683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1421-ED4C-8658-3380-493BF214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Defin</a:t>
            </a:r>
            <a:r>
              <a:rPr lang="lt-LT" sz="4000">
                <a:solidFill>
                  <a:srgbClr val="FFFFFF"/>
                </a:solidFill>
              </a:rPr>
              <a:t>itions</a:t>
            </a:r>
            <a:endParaRPr lang="en-GB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838FF-A377-1E44-A841-A2134CCA7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000">
                    <a:ea typeface="Cambria Math" panose="02040503050406030204" pitchFamily="18" charset="0"/>
                  </a:rPr>
                  <a:t> </a:t>
                </a:r>
                <a:r>
                  <a:rPr lang="en-GB" sz="2000">
                    <a:ea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GB" sz="2000"/>
                  <a:t> The total bit rate being transmitted by all stations as a fraction of the total bandwidth </a:t>
                </a:r>
                <a:endParaRPr lang="en-GB" sz="200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000"/>
                  <a:t> </a:t>
                </a:r>
                <a:r>
                  <a:rPr lang="en-GB" sz="2000">
                    <a:sym typeface="Wingdings" panose="05000000000000000000" pitchFamily="2" charset="2"/>
                  </a:rPr>
                  <a:t> </a:t>
                </a:r>
                <a:r>
                  <a:rPr lang="en-GB" sz="2000"/>
                  <a:t>The actual bit rate being received correctly </a:t>
                </a:r>
                <a:endParaRPr lang="en-GB" sz="20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/>
                  <a:t> </a:t>
                </a:r>
                <a:r>
                  <a:rPr lang="en-GB" sz="2000">
                    <a:sym typeface="Wingdings" panose="05000000000000000000" pitchFamily="2" charset="2"/>
                  </a:rPr>
                  <a:t> </a:t>
                </a:r>
                <a:r>
                  <a:rPr lang="en-GB" sz="2000"/>
                  <a:t>Probability of a packet being received correctly </a:t>
                </a:r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838FF-A377-1E44-A841-A2134CCA7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1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6C4C7-02A9-4409-59F8-8CE76487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Probability of no conflict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AD8C-4806-6047-31F9-CC7D6556A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endParaRPr lang="fr-FR" sz="2000" dirty="0"/>
              </a:p>
              <a:p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All stations start packets at random time with the rate: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altLang="en-US" sz="2000" b="0" i="1" u="none" strike="noStrike" cap="none" normalizeH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0" lang="en-GB" altLang="en-US" sz="2000" b="0" i="1" u="none" strike="noStrike" cap="none" normalizeH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GB" altLang="en-US" sz="2000" b="0" i="1" u="none" strike="noStrike" cap="none" normalizeH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GB" altLang="en-US" sz="2000" b="0" i="1" u="none" strike="noStrike" cap="none" normalizeH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kumimoji="0" lang="en-GB" altLang="en-US" sz="2000" b="0" i="1" u="none" strike="noStrike" cap="none" normalizeH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0" lang="en-GB" altLang="en-US" sz="2000" b="0" i="0" u="none" strike="noStrike" cap="none" normalizeH="0" dirty="0">
                  <a:ln>
                    <a:noFill/>
                  </a:ln>
                  <a:effectLst/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GB" sz="2000" b="1" dirty="0"/>
                  <a:t>Probability of no conflict within time </a:t>
                </a:r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GB" altLang="en-US" sz="2000" b="0" i="1" u="none" strike="noStrike" cap="none" normalizeH="0" baseline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0" lang="en-GB" altLang="en-US" sz="2000" b="0" i="1" u="none" strike="noStrike" cap="none" normalizeH="0" baseline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6AD8C-4806-6047-31F9-CC7D6556A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2BE69-F8DD-79E5-36CB-D78642C9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GB" sz="4000"/>
              <a:t>Interfering stations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8B74C-E59B-9544-0C83-736F2B99D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9717" y="2423821"/>
                <a:ext cx="5929422" cy="3519780"/>
              </a:xfrm>
            </p:spPr>
            <p:txBody>
              <a:bodyPr>
                <a:normAutofit/>
              </a:bodyPr>
              <a:lstStyle/>
              <a:p>
                <a:r>
                  <a:rPr lang="en-GB" sz="2000"/>
                  <a:t>Interfering stations are within area , while the total area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/>
                  <a:t>Fraction of conflict-causing stations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/>
              </a:p>
              <a:p>
                <a:r>
                  <a:rPr lang="en-GB" sz="2000"/>
                  <a:t>Thus, the stations which would cause conflict is the area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alt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000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altLang="en-US" sz="2000" b="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alt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8B74C-E59B-9544-0C83-736F2B99D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717" y="2423821"/>
                <a:ext cx="5929422" cy="3519780"/>
              </a:xfrm>
              <a:blipFill>
                <a:blip r:embed="rId2"/>
                <a:stretch>
                  <a:fillRect l="-926" t="-1733" r="-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A419A3-E78E-7F82-946B-1B22380D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506" y="1383312"/>
            <a:ext cx="3765176" cy="39837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A223A-87A7-57B0-1871-A5917B0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Asynchronous</a:t>
            </a:r>
            <a:r>
              <a:rPr lang="lt-LT" sz="4000">
                <a:solidFill>
                  <a:srgbClr val="FFFFFF"/>
                </a:solidFill>
              </a:rPr>
              <a:t> Slots</a:t>
            </a:r>
            <a:endParaRPr lang="en-GB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EE29A-2D16-187E-D228-B9D6A2FA9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2137071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000" dirty="0"/>
                  <a:t>Stations transmit packets at </a:t>
                </a:r>
                <a:r>
                  <a:rPr lang="en-GB" sz="2000" b="1" dirty="0"/>
                  <a:t>random times</a:t>
                </a:r>
                <a:r>
                  <a:rPr lang="en-GB" sz="2000" dirty="0"/>
                  <a:t>.</a:t>
                </a:r>
                <a:endParaRPr lang="lt-LT" sz="2000" dirty="0"/>
              </a:p>
              <a:p>
                <a:r>
                  <a:rPr lang="en-GB" sz="2000" dirty="0"/>
                  <a:t>A given packet will come into conflict with packets starting within a period 2T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lt-L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EE29A-2D16-187E-D228-B9D6A2FA9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2137071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EE3030-6D2D-38F0-B544-1993A63A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23" y="4119199"/>
            <a:ext cx="8784078" cy="21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2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1289-B553-BB52-A3B9-F3EBAADE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Synchronous Slot</a:t>
            </a:r>
            <a:r>
              <a:rPr lang="lt-LT" sz="4000">
                <a:solidFill>
                  <a:srgbClr val="FFFFFF"/>
                </a:solidFill>
              </a:rPr>
              <a:t>s</a:t>
            </a:r>
            <a:endParaRPr lang="en-GB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45EFB-558B-12F6-6710-596BC834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2008390"/>
              </a:xfrm>
            </p:spPr>
            <p:txBody>
              <a:bodyPr anchor="ctr">
                <a:normAutofit/>
              </a:bodyPr>
              <a:lstStyle/>
              <a:p>
                <a:r>
                  <a:rPr lang="en-GB" sz="2000" dirty="0"/>
                  <a:t>Time is divided into fixed slots</a:t>
                </a:r>
                <a:endParaRPr lang="lt-LT" sz="2000" dirty="0"/>
              </a:p>
              <a:p>
                <a:r>
                  <a:rPr lang="en-GB" sz="2000" dirty="0"/>
                  <a:t>Packets start only at the beginning of a slot, eliminating partial overlaps</a:t>
                </a:r>
                <a:endParaRPr lang="lt-L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lt-LT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GB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45EFB-558B-12F6-6710-596BC834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2008390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black arrow in a rectangle&#10;&#10;AI-generated content may be incorrect.">
            <a:extLst>
              <a:ext uri="{FF2B5EF4-FFF2-40B4-BE49-F238E27FC236}">
                <a16:creationId xmlns:a16="http://schemas.microsoft.com/office/drawing/2014/main" id="{E5F53634-5EB4-015A-7F8A-E7FA05F5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976682"/>
            <a:ext cx="8631290" cy="20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592</Words>
  <Application>Microsoft Office PowerPoint</Application>
  <PresentationFormat>Widescreen</PresentationFormat>
  <Paragraphs>85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var(--sn-fonts-heading)</vt:lpstr>
      <vt:lpstr>Wingdings</vt:lpstr>
      <vt:lpstr>Office Theme</vt:lpstr>
      <vt:lpstr>ALOHA Packet System With And Without Slots And Capture </vt:lpstr>
      <vt:lpstr>Introduction</vt:lpstr>
      <vt:lpstr>Basics of ALOHA Packet System</vt:lpstr>
      <vt:lpstr>Capture</vt:lpstr>
      <vt:lpstr>Definitions</vt:lpstr>
      <vt:lpstr>Probability of no conflict</vt:lpstr>
      <vt:lpstr>Interfering stations </vt:lpstr>
      <vt:lpstr>Asynchronous Slots</vt:lpstr>
      <vt:lpstr>Synchronous Slots</vt:lpstr>
      <vt:lpstr>Maximum σ for Slots </vt:lpstr>
      <vt:lpstr>Delay</vt:lpstr>
      <vt:lpstr>Delay</vt:lpstr>
      <vt:lpstr>Operating 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Gediminas Viliūnas</dc:creator>
  <cp:lastModifiedBy>Gediminas Viliūnas</cp:lastModifiedBy>
  <cp:revision>12</cp:revision>
  <dcterms:created xsi:type="dcterms:W3CDTF">2025-03-17T02:44:00Z</dcterms:created>
  <dcterms:modified xsi:type="dcterms:W3CDTF">2025-03-25T00:34:33Z</dcterms:modified>
</cp:coreProperties>
</file>