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1" r:id="rId17"/>
    <p:sldId id="270" r:id="rId18"/>
    <p:sldId id="273" r:id="rId19"/>
    <p:sldId id="274" r:id="rId20"/>
    <p:sldId id="275" r:id="rId21"/>
    <p:sldId id="280" r:id="rId22"/>
    <p:sldId id="281" r:id="rId23"/>
    <p:sldId id="282" r:id="rId24"/>
    <p:sldId id="276" r:id="rId25"/>
    <p:sldId id="277" r:id="rId26"/>
    <p:sldId id="283" r:id="rId27"/>
    <p:sldId id="28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F65A2-21B4-6148-ACB2-C8AA506F4C7E}" type="datetimeFigureOut">
              <a:rPr lang="en-US" smtClean="0"/>
              <a:t>10/24/16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59675-92D2-004C-8812-67F017178D4E}" type="slidenum">
              <a:rPr lang="en-US" smtClean="0"/>
              <a:t>‹#›</a:t>
            </a:fld>
            <a:endParaRPr lang="en-US"/>
          </a:p>
        </p:txBody>
      </p:sp>
    </p:spTree>
    <p:extLst>
      <p:ext uri="{BB962C8B-B14F-4D97-AF65-F5344CB8AC3E}">
        <p14:creationId xmlns:p14="http://schemas.microsoft.com/office/powerpoint/2010/main" val="1259183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think this program here does?</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7</a:t>
            </a:fld>
            <a:endParaRPr lang="en-US"/>
          </a:p>
        </p:txBody>
      </p:sp>
    </p:spTree>
    <p:extLst>
      <p:ext uri="{BB962C8B-B14F-4D97-AF65-F5344CB8AC3E}">
        <p14:creationId xmlns:p14="http://schemas.microsoft.com/office/powerpoint/2010/main" val="1341714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Prism – converting things to math</a:t>
            </a:r>
          </a:p>
          <a:p>
            <a:r>
              <a:rPr lang="en-US" dirty="0" smtClean="0"/>
              <a:t>Google</a:t>
            </a:r>
            <a:r>
              <a:rPr lang="en-US" baseline="0" dirty="0" smtClean="0"/>
              <a:t> </a:t>
            </a:r>
            <a:r>
              <a:rPr lang="en-US" baseline="0" dirty="0" err="1" smtClean="0"/>
              <a:t>ngrams</a:t>
            </a:r>
            <a:r>
              <a:rPr lang="en-US" baseline="0" dirty="0" smtClean="0"/>
              <a:t> – converting to math.</a:t>
            </a:r>
          </a:p>
          <a:p>
            <a:r>
              <a:rPr lang="en-US" baseline="0" dirty="0" smtClean="0"/>
              <a:t>Basic building blocks</a:t>
            </a:r>
          </a:p>
          <a:p>
            <a:r>
              <a:rPr lang="en-US" baseline="0" dirty="0" smtClean="0"/>
              <a:t>We’ll get into more complicated bits as time goes on.</a:t>
            </a:r>
          </a:p>
          <a:p>
            <a:r>
              <a:rPr lang="en-US" baseline="0" dirty="0" smtClean="0"/>
              <a:t>But always – we’re trying to determine how you can measure things and convert complicated categories into things that can be quantified.</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18</a:t>
            </a:fld>
            <a:endParaRPr lang="en-US"/>
          </a:p>
        </p:txBody>
      </p:sp>
    </p:spTree>
    <p:extLst>
      <p:ext uri="{BB962C8B-B14F-4D97-AF65-F5344CB8AC3E}">
        <p14:creationId xmlns:p14="http://schemas.microsoft.com/office/powerpoint/2010/main" val="3710640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Open up </a:t>
            </a:r>
            <a:r>
              <a:rPr lang="en-US" dirty="0" err="1" smtClean="0"/>
              <a:t>voyant</a:t>
            </a:r>
            <a:r>
              <a:rPr lang="en-US" dirty="0" smtClean="0"/>
              <a:t> again</a:t>
            </a:r>
            <a:r>
              <a:rPr lang="en-US" baseline="0" dirty="0" smtClean="0"/>
              <a:t> – load in the text</a:t>
            </a:r>
            <a:endParaRPr lang="en-US" dirty="0" smtClean="0"/>
          </a:p>
          <a:p>
            <a:r>
              <a:rPr lang="en-US" dirty="0" smtClean="0"/>
              <a:t>KWIC</a:t>
            </a:r>
            <a:r>
              <a:rPr lang="en-US" baseline="0" dirty="0" smtClean="0"/>
              <a:t> this contexts view at the bottom – what is this showing you? Probably bot right by default</a:t>
            </a:r>
          </a:p>
          <a:p>
            <a:r>
              <a:rPr lang="en-US" baseline="0" dirty="0" smtClean="0"/>
              <a:t>Concordance view</a:t>
            </a:r>
            <a:r>
              <a:rPr lang="en-US" baseline="0" dirty="0"/>
              <a:t> </a:t>
            </a:r>
            <a:r>
              <a:rPr lang="en-US" baseline="0" dirty="0" smtClean="0"/>
              <a:t>that changes depending on the words. This can help you to learn new things. Move between distant and close reading</a:t>
            </a:r>
          </a:p>
          <a:p>
            <a:r>
              <a:rPr lang="en-US" baseline="0" dirty="0" smtClean="0"/>
              <a:t>Context slider – changes how many words you see on either side. Expand has to do with how many words you’ll see  when you double click on the box.</a:t>
            </a:r>
          </a:p>
          <a:p>
            <a:r>
              <a:rPr lang="en-US" baseline="0" dirty="0" smtClean="0"/>
              <a:t>Here we can get a little more information about said – the most common non-</a:t>
            </a:r>
            <a:r>
              <a:rPr lang="en-US" baseline="0" dirty="0" err="1" smtClean="0"/>
              <a:t>stopword</a:t>
            </a:r>
            <a:r>
              <a:rPr lang="en-US" baseline="0" dirty="0" smtClean="0"/>
              <a:t> in the text.</a:t>
            </a:r>
          </a:p>
          <a:p>
            <a:r>
              <a:rPr lang="en-US" baseline="0" dirty="0" smtClean="0"/>
              <a:t>What are some questions you might want to ask about the word said?</a:t>
            </a:r>
            <a:br>
              <a:rPr lang="en-US" baseline="0" dirty="0" smtClean="0"/>
            </a:br>
            <a:r>
              <a:rPr lang="en-US" baseline="0" dirty="0" smtClean="0"/>
              <a:t>How many of them depend on particular words?</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C8A59675-92D2-004C-8812-67F017178D4E}" type="slidenum">
              <a:rPr lang="en-US" smtClean="0"/>
              <a:t>19</a:t>
            </a:fld>
            <a:endParaRPr lang="en-US"/>
          </a:p>
        </p:txBody>
      </p:sp>
    </p:spTree>
    <p:extLst>
      <p:ext uri="{BB962C8B-B14F-4D97-AF65-F5344CB8AC3E}">
        <p14:creationId xmlns:p14="http://schemas.microsoft.com/office/powerpoint/2010/main" val="408686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phrase</a:t>
            </a:r>
            <a:r>
              <a:rPr lang="en-US" baseline="0" dirty="0" smtClean="0"/>
              <a:t> lengths have special names</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20</a:t>
            </a:fld>
            <a:endParaRPr lang="en-US"/>
          </a:p>
        </p:txBody>
      </p:sp>
    </p:spTree>
    <p:extLst>
      <p:ext uri="{BB962C8B-B14F-4D97-AF65-F5344CB8AC3E}">
        <p14:creationId xmlns:p14="http://schemas.microsoft.com/office/powerpoint/2010/main" val="210067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21</a:t>
            </a:fld>
            <a:endParaRPr lang="en-US"/>
          </a:p>
        </p:txBody>
      </p:sp>
    </p:spTree>
    <p:extLst>
      <p:ext uri="{BB962C8B-B14F-4D97-AF65-F5344CB8AC3E}">
        <p14:creationId xmlns:p14="http://schemas.microsoft.com/office/powerpoint/2010/main" val="1995722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is </a:t>
            </a:r>
            <a:r>
              <a:rPr lang="en-US" dirty="0" err="1" smtClean="0"/>
              <a:t>sweeney</a:t>
            </a:r>
            <a:r>
              <a:rPr lang="en-US" baseline="0" dirty="0" smtClean="0"/>
              <a:t> </a:t>
            </a:r>
            <a:r>
              <a:rPr lang="en-US" baseline="0" dirty="0" err="1" smtClean="0"/>
              <a:t>todd</a:t>
            </a:r>
            <a:r>
              <a:rPr lang="en-US" baseline="0" dirty="0" smtClean="0"/>
              <a:t> different from another phrase you might see?</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22</a:t>
            </a:fld>
            <a:endParaRPr lang="en-US"/>
          </a:p>
        </p:txBody>
      </p:sp>
    </p:spTree>
    <p:extLst>
      <p:ext uri="{BB962C8B-B14F-4D97-AF65-F5344CB8AC3E}">
        <p14:creationId xmlns:p14="http://schemas.microsoft.com/office/powerpoint/2010/main" val="199572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are some other collocations that are also bigrams? Examples?</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23</a:t>
            </a:fld>
            <a:endParaRPr lang="en-US"/>
          </a:p>
        </p:txBody>
      </p:sp>
    </p:spTree>
    <p:extLst>
      <p:ext uri="{BB962C8B-B14F-4D97-AF65-F5344CB8AC3E}">
        <p14:creationId xmlns:p14="http://schemas.microsoft.com/office/powerpoint/2010/main" val="1995722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Voyant</a:t>
            </a:r>
            <a:r>
              <a:rPr lang="en-US" dirty="0" smtClean="0"/>
              <a:t> gives you access to all the collocations in the text. You can see what bigrams tend to occur in statistically</a:t>
            </a:r>
            <a:r>
              <a:rPr lang="en-US" baseline="0" dirty="0" smtClean="0"/>
              <a:t> significant numbers. To access this panel you might need to hover over the question mark, click the add panes bit, look under grid tools, and add collocations. These are the most statistically prevalent phrases. What do you see.</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24</a:t>
            </a:fld>
            <a:endParaRPr lang="en-US"/>
          </a:p>
        </p:txBody>
      </p:sp>
    </p:spTree>
    <p:extLst>
      <p:ext uri="{BB962C8B-B14F-4D97-AF65-F5344CB8AC3E}">
        <p14:creationId xmlns:p14="http://schemas.microsoft.com/office/powerpoint/2010/main" val="2924546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clicking on a collocate will</a:t>
            </a:r>
            <a:r>
              <a:rPr lang="en-US" baseline="0" dirty="0" smtClean="0"/>
              <a:t> modify the trends pane so that it is now tracked.</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25</a:t>
            </a:fld>
            <a:endParaRPr lang="en-US"/>
          </a:p>
        </p:txBody>
      </p:sp>
    </p:spTree>
    <p:extLst>
      <p:ext uri="{BB962C8B-B14F-4D97-AF65-F5344CB8AC3E}">
        <p14:creationId xmlns:p14="http://schemas.microsoft.com/office/powerpoint/2010/main" val="450843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27</a:t>
            </a:fld>
            <a:endParaRPr lang="en-US"/>
          </a:p>
        </p:txBody>
      </p:sp>
    </p:spTree>
    <p:extLst>
      <p:ext uri="{BB962C8B-B14F-4D97-AF65-F5344CB8AC3E}">
        <p14:creationId xmlns:p14="http://schemas.microsoft.com/office/powerpoint/2010/main" val="119630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Believe</a:t>
            </a:r>
            <a:r>
              <a:rPr lang="en-US" baseline="0" dirty="0" smtClean="0"/>
              <a:t> it’s useful for you to know a little bit about what’s happening behind the scenes.</a:t>
            </a:r>
            <a:endParaRPr lang="en-US" dirty="0" smtClean="0"/>
          </a:p>
          <a:p>
            <a:r>
              <a:rPr lang="en-US" dirty="0" smtClean="0"/>
              <a:t>Explain data</a:t>
            </a:r>
            <a:r>
              <a:rPr lang="en-US" baseline="0" dirty="0" smtClean="0"/>
              <a:t> types – one type is a string</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8</a:t>
            </a:fld>
            <a:endParaRPr lang="en-US"/>
          </a:p>
        </p:txBody>
      </p:sp>
    </p:spTree>
    <p:extLst>
      <p:ext uri="{BB962C8B-B14F-4D97-AF65-F5344CB8AC3E}">
        <p14:creationId xmlns:p14="http://schemas.microsoft.com/office/powerpoint/2010/main" val="73913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Token</a:t>
            </a:r>
            <a:r>
              <a:rPr lang="en-US" baseline="0" dirty="0" smtClean="0"/>
              <a:t> – the non-space chunks of a text. Useful to see how the computer breaks apart texts. Right it down.</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11</a:t>
            </a:fld>
            <a:endParaRPr lang="en-US"/>
          </a:p>
        </p:txBody>
      </p:sp>
    </p:spTree>
    <p:extLst>
      <p:ext uri="{BB962C8B-B14F-4D97-AF65-F5344CB8AC3E}">
        <p14:creationId xmlns:p14="http://schemas.microsoft.com/office/powerpoint/2010/main" val="100609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numbers did you have? Did you count punctuation? Collapse it/it? Other issues?</a:t>
            </a:r>
          </a:p>
          <a:p>
            <a:endParaRPr lang="en-US" baseline="0" dirty="0" smtClean="0"/>
          </a:p>
          <a:p>
            <a:r>
              <a:rPr lang="en-US" baseline="0" dirty="0" smtClean="0"/>
              <a:t>Be sure to tell them that the punctuation is still there at this point.</a:t>
            </a:r>
          </a:p>
          <a:p>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12</a:t>
            </a:fld>
            <a:endParaRPr lang="en-US"/>
          </a:p>
        </p:txBody>
      </p:sp>
    </p:spTree>
    <p:extLst>
      <p:ext uri="{BB962C8B-B14F-4D97-AF65-F5344CB8AC3E}">
        <p14:creationId xmlns:p14="http://schemas.microsoft.com/office/powerpoint/2010/main" val="10060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more definitions. We have to break</a:t>
            </a:r>
            <a:r>
              <a:rPr lang="en-US" baseline="0" dirty="0" smtClean="0"/>
              <a:t> large pieces into smaller.</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13</a:t>
            </a:fld>
            <a:endParaRPr lang="en-US"/>
          </a:p>
        </p:txBody>
      </p:sp>
    </p:spTree>
    <p:extLst>
      <p:ext uri="{BB962C8B-B14F-4D97-AF65-F5344CB8AC3E}">
        <p14:creationId xmlns:p14="http://schemas.microsoft.com/office/powerpoint/2010/main" val="170832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definitions.</a:t>
            </a:r>
          </a:p>
          <a:p>
            <a:r>
              <a:rPr lang="en-US" dirty="0" smtClean="0"/>
              <a:t>We</a:t>
            </a:r>
            <a:r>
              <a:rPr lang="en-US" baseline="0" dirty="0" smtClean="0"/>
              <a:t> have to normalize things as much as possible when preparing a text for the computer – capitalization, </a:t>
            </a:r>
            <a:r>
              <a:rPr lang="en-US" baseline="0" dirty="0" err="1" smtClean="0"/>
              <a:t>stopwords</a:t>
            </a:r>
            <a:r>
              <a:rPr lang="en-US" baseline="0" dirty="0" smtClean="0"/>
              <a:t>, do you care about punctuation?</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14</a:t>
            </a:fld>
            <a:endParaRPr lang="en-US"/>
          </a:p>
        </p:txBody>
      </p:sp>
    </p:spTree>
    <p:extLst>
      <p:ext uri="{BB962C8B-B14F-4D97-AF65-F5344CB8AC3E}">
        <p14:creationId xmlns:p14="http://schemas.microsoft.com/office/powerpoint/2010/main" val="14625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they will have to decide what </a:t>
            </a:r>
            <a:r>
              <a:rPr lang="en-US" dirty="0" err="1" smtClean="0"/>
              <a:t>stopwords</a:t>
            </a:r>
            <a:r>
              <a:rPr lang="en-US" dirty="0" smtClean="0"/>
              <a:t> are for them. Might have to go back for them.</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15</a:t>
            </a:fld>
            <a:endParaRPr lang="en-US"/>
          </a:p>
        </p:txBody>
      </p:sp>
    </p:spTree>
    <p:extLst>
      <p:ext uri="{BB962C8B-B14F-4D97-AF65-F5344CB8AC3E}">
        <p14:creationId xmlns:p14="http://schemas.microsoft.com/office/powerpoint/2010/main" val="3547090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err="1" smtClean="0"/>
              <a:t>stopwords</a:t>
            </a:r>
            <a:r>
              <a:rPr lang="en-US" dirty="0" smtClean="0"/>
              <a:t> did you take out? Leave in?</a:t>
            </a:r>
            <a:r>
              <a:rPr lang="en-US" baseline="0" dirty="0" smtClean="0"/>
              <a:t> Why?</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16</a:t>
            </a:fld>
            <a:endParaRPr lang="en-US"/>
          </a:p>
        </p:txBody>
      </p:sp>
    </p:spTree>
    <p:extLst>
      <p:ext uri="{BB962C8B-B14F-4D97-AF65-F5344CB8AC3E}">
        <p14:creationId xmlns:p14="http://schemas.microsoft.com/office/powerpoint/2010/main" val="340652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we might care about the repetition sometimes we might not.</a:t>
            </a:r>
          </a:p>
          <a:p>
            <a:r>
              <a:rPr lang="en-US" baseline="0" dirty="0" smtClean="0"/>
              <a:t>Tokens </a:t>
            </a:r>
            <a:r>
              <a:rPr lang="en-US" baseline="0" dirty="0" err="1" smtClean="0"/>
              <a:t>vs</a:t>
            </a:r>
            <a:r>
              <a:rPr lang="en-US" baseline="0" dirty="0" smtClean="0"/>
              <a:t> types.</a:t>
            </a:r>
          </a:p>
          <a:p>
            <a:r>
              <a:rPr lang="en-US" baseline="0" dirty="0" smtClean="0"/>
              <a:t>Write an example sentence on the board – “Woof woof woof’ says the dog. I say hello.’ How many tokens and types?</a:t>
            </a:r>
            <a:endParaRPr lang="en-US" dirty="0"/>
          </a:p>
        </p:txBody>
      </p:sp>
      <p:sp>
        <p:nvSpPr>
          <p:cNvPr id="4" name="Slide Number Placeholder 3"/>
          <p:cNvSpPr>
            <a:spLocks noGrp="1"/>
          </p:cNvSpPr>
          <p:nvPr>
            <p:ph type="sldNum" sz="quarter" idx="10"/>
          </p:nvPr>
        </p:nvSpPr>
        <p:spPr/>
        <p:txBody>
          <a:bodyPr/>
          <a:lstStyle/>
          <a:p>
            <a:fld id="{C8A59675-92D2-004C-8812-67F017178D4E}" type="slidenum">
              <a:rPr lang="en-US" smtClean="0"/>
              <a:t>17</a:t>
            </a:fld>
            <a:endParaRPr lang="en-US"/>
          </a:p>
        </p:txBody>
      </p:sp>
    </p:spTree>
    <p:extLst>
      <p:ext uri="{BB962C8B-B14F-4D97-AF65-F5344CB8AC3E}">
        <p14:creationId xmlns:p14="http://schemas.microsoft.com/office/powerpoint/2010/main" val="363265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0DB034-34BE-F445-961A-B9D4D79CE663}"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380459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DB034-34BE-F445-961A-B9D4D79CE663}"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287333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DB034-34BE-F445-961A-B9D4D79CE663}"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149937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DB034-34BE-F445-961A-B9D4D79CE663}"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308023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DB034-34BE-F445-961A-B9D4D79CE663}"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47574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0DB034-34BE-F445-961A-B9D4D79CE663}"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26772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0DB034-34BE-F445-961A-B9D4D79CE663}" type="datetimeFigureOut">
              <a:rPr lang="en-US" smtClean="0"/>
              <a:t>10/24/16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170503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0DB034-34BE-F445-961A-B9D4D79CE663}" type="datetimeFigureOut">
              <a:rPr lang="en-US" smtClean="0"/>
              <a:t>10/24/16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229959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DB034-34BE-F445-961A-B9D4D79CE663}" type="datetimeFigureOut">
              <a:rPr lang="en-US" smtClean="0"/>
              <a:t>10/24/16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357690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DB034-34BE-F445-961A-B9D4D79CE663}"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358210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DB034-34BE-F445-961A-B9D4D79CE663}"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F47D-5A64-8F44-B72F-328420778703}" type="slidenum">
              <a:rPr lang="en-US" smtClean="0"/>
              <a:t>‹#›</a:t>
            </a:fld>
            <a:endParaRPr lang="en-US"/>
          </a:p>
        </p:txBody>
      </p:sp>
    </p:spTree>
    <p:extLst>
      <p:ext uri="{BB962C8B-B14F-4D97-AF65-F5344CB8AC3E}">
        <p14:creationId xmlns:p14="http://schemas.microsoft.com/office/powerpoint/2010/main" val="26149901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DB034-34BE-F445-961A-B9D4D79CE663}" type="datetimeFigureOut">
              <a:rPr lang="en-US" smtClean="0"/>
              <a:t>10/24/16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2F47D-5A64-8F44-B72F-328420778703}" type="slidenum">
              <a:rPr lang="en-US" smtClean="0"/>
              <a:t>‹#›</a:t>
            </a:fld>
            <a:endParaRPr lang="en-US"/>
          </a:p>
        </p:txBody>
      </p:sp>
    </p:spTree>
    <p:extLst>
      <p:ext uri="{BB962C8B-B14F-4D97-AF65-F5344CB8AC3E}">
        <p14:creationId xmlns:p14="http://schemas.microsoft.com/office/powerpoint/2010/main" val="227639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Cyborg Reading</a:t>
            </a:r>
            <a:br>
              <a:rPr lang="en-US" dirty="0" smtClean="0"/>
            </a:br>
            <a:r>
              <a:rPr lang="en-US" dirty="0" smtClean="0"/>
              <a:t>Reading at Scale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29092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Computers Read</a:t>
            </a:r>
            <a:endParaRPr lang="en-US" dirty="0"/>
          </a:p>
        </p:txBody>
      </p:sp>
      <p:sp>
        <p:nvSpPr>
          <p:cNvPr id="3" name="Content Placeholder 2"/>
          <p:cNvSpPr>
            <a:spLocks noGrp="1"/>
          </p:cNvSpPr>
          <p:nvPr>
            <p:ph idx="1"/>
          </p:nvPr>
        </p:nvSpPr>
        <p:spPr/>
        <p:txBody>
          <a:bodyPr/>
          <a:lstStyle/>
          <a:p>
            <a:r>
              <a:rPr lang="en-US" dirty="0" smtClean="0"/>
              <a:t>So much of what we’re doing is translating between </a:t>
            </a:r>
            <a:r>
              <a:rPr lang="en-US" b="1" dirty="0" smtClean="0"/>
              <a:t>data types</a:t>
            </a:r>
            <a:r>
              <a:rPr lang="en-US" dirty="0" smtClean="0"/>
              <a:t> for the computer – turning texts/strings into things that can be counted.</a:t>
            </a:r>
          </a:p>
        </p:txBody>
      </p:sp>
    </p:spTree>
    <p:extLst>
      <p:ext uri="{BB962C8B-B14F-4D97-AF65-F5344CB8AC3E}">
        <p14:creationId xmlns:p14="http://schemas.microsoft.com/office/powerpoint/2010/main" val="31934043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p:txBody>
          <a:bodyPr/>
          <a:lstStyle/>
          <a:p>
            <a:r>
              <a:rPr lang="en-US" dirty="0"/>
              <a:t>“It would have been clear to anyone, who looked at  Sweeney Todd as he took his route from his own shop in Fleet-street to Bell-yard, Temple Bar, that it was not to eat pies he went there.”</a:t>
            </a:r>
          </a:p>
          <a:p>
            <a:endParaRPr lang="en-US" dirty="0" smtClean="0"/>
          </a:p>
          <a:p>
            <a:r>
              <a:rPr lang="en-US" dirty="0" smtClean="0"/>
              <a:t>Break this into tokens by getting rid of spaces. How many are there?</a:t>
            </a:r>
            <a:endParaRPr lang="en-US" dirty="0"/>
          </a:p>
        </p:txBody>
      </p:sp>
    </p:spTree>
    <p:extLst>
      <p:ext uri="{BB962C8B-B14F-4D97-AF65-F5344CB8AC3E}">
        <p14:creationId xmlns:p14="http://schemas.microsoft.com/office/powerpoint/2010/main" val="18992523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p:txBody>
          <a:bodyPr>
            <a:normAutofit lnSpcReduction="10000"/>
          </a:bodyPr>
          <a:lstStyle/>
          <a:p>
            <a:r>
              <a:rPr lang="nl-NL" dirty="0"/>
              <a:t>['It', 'would', 'have', 'been', 'clear', 'to', 'anyone', ',', 'who', 'looked', 'at', 'Sweeney', 'Todd', 'as', 'he', 'took', 'his', 'route', 'from', 'his', 'own', 'shop', 'in', 'Fleet-street', 'to', 'Bell-yard', ',', 'Temple', 'Bar', ',', 'that', 'it', 'was', 'not', 'to', 'eat', 'pies', 'he', 'went', 'there', '.'</a:t>
            </a:r>
            <a:r>
              <a:rPr lang="nl-NL" dirty="0" smtClean="0"/>
              <a:t>]</a:t>
            </a:r>
          </a:p>
          <a:p>
            <a:r>
              <a:rPr lang="en-US" dirty="0" smtClean="0"/>
              <a:t>41</a:t>
            </a:r>
          </a:p>
          <a:p>
            <a:r>
              <a:rPr lang="en-US" dirty="0" smtClean="0"/>
              <a:t>Did you count punctuation? Did you collapse It and it?</a:t>
            </a:r>
            <a:endParaRPr lang="en-US" dirty="0"/>
          </a:p>
        </p:txBody>
      </p:sp>
    </p:spTree>
    <p:extLst>
      <p:ext uri="{BB962C8B-B14F-4D97-AF65-F5344CB8AC3E}">
        <p14:creationId xmlns:p14="http://schemas.microsoft.com/office/powerpoint/2010/main" val="20555654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lstStyle/>
          <a:p>
            <a:r>
              <a:rPr lang="en-US" dirty="0" smtClean="0"/>
              <a:t>Tokenization: dividing a text into words.</a:t>
            </a:r>
          </a:p>
          <a:p>
            <a:r>
              <a:rPr lang="en-US" dirty="0" smtClean="0"/>
              <a:t>Segmentation: dividing a text into sentences.</a:t>
            </a:r>
          </a:p>
          <a:p>
            <a:r>
              <a:rPr lang="en-US" dirty="0" smtClean="0"/>
              <a:t>Segmentation often happens first.</a:t>
            </a:r>
            <a:endParaRPr lang="en-US" dirty="0"/>
          </a:p>
        </p:txBody>
      </p:sp>
    </p:spTree>
    <p:extLst>
      <p:ext uri="{BB962C8B-B14F-4D97-AF65-F5344CB8AC3E}">
        <p14:creationId xmlns:p14="http://schemas.microsoft.com/office/powerpoint/2010/main" val="29968955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smtClean="0"/>
              <a:t>Remember, computers can’t infer:</a:t>
            </a:r>
          </a:p>
          <a:p>
            <a:pPr lvl="1"/>
            <a:r>
              <a:rPr lang="en-US" dirty="0" smtClean="0"/>
              <a:t>“It” ≠ “it”</a:t>
            </a:r>
          </a:p>
          <a:p>
            <a:pPr lvl="1"/>
            <a:r>
              <a:rPr lang="en-US" dirty="0" smtClean="0"/>
              <a:t>Different words entirely</a:t>
            </a:r>
          </a:p>
          <a:p>
            <a:r>
              <a:rPr lang="en-US" b="1" dirty="0" smtClean="0"/>
              <a:t>Normalizing</a:t>
            </a:r>
            <a:r>
              <a:rPr lang="en-US" dirty="0" smtClean="0"/>
              <a:t> the data takes care of those inconsistencies</a:t>
            </a:r>
          </a:p>
          <a:p>
            <a:r>
              <a:rPr lang="en-US" b="1" dirty="0" smtClean="0"/>
              <a:t>Removing </a:t>
            </a:r>
            <a:r>
              <a:rPr lang="en-US" b="1" dirty="0" err="1" smtClean="0"/>
              <a:t>stopwords</a:t>
            </a:r>
            <a:r>
              <a:rPr lang="en-US" dirty="0" smtClean="0"/>
              <a:t> is a related procedure</a:t>
            </a:r>
          </a:p>
          <a:p>
            <a:r>
              <a:rPr lang="en-US" dirty="0" smtClean="0"/>
              <a:t>Both are a part of </a:t>
            </a:r>
            <a:r>
              <a:rPr lang="en-US" b="1" dirty="0" smtClean="0"/>
              <a:t>preprocessing</a:t>
            </a:r>
          </a:p>
          <a:p>
            <a:endParaRPr lang="en-US" b="1" dirty="0"/>
          </a:p>
        </p:txBody>
      </p:sp>
    </p:spTree>
    <p:extLst>
      <p:ext uri="{BB962C8B-B14F-4D97-AF65-F5344CB8AC3E}">
        <p14:creationId xmlns:p14="http://schemas.microsoft.com/office/powerpoint/2010/main" val="3590209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normAutofit/>
          </a:bodyPr>
          <a:lstStyle/>
          <a:p>
            <a:r>
              <a:rPr lang="en-US" dirty="0"/>
              <a:t>“It would have been clear to anyone, who looked at  Sweeney Todd as he took his route from his own shop in Fleet-street to Bell-yard, Temple Bar, that it was not to eat pies he went there.</a:t>
            </a:r>
            <a:r>
              <a:rPr lang="en-US" dirty="0" smtClean="0"/>
              <a:t>”</a:t>
            </a:r>
          </a:p>
          <a:p>
            <a:r>
              <a:rPr lang="en-US" dirty="0" smtClean="0"/>
              <a:t>Normalize the text by removing </a:t>
            </a:r>
            <a:r>
              <a:rPr lang="en-US" dirty="0" err="1" smtClean="0"/>
              <a:t>stopwords</a:t>
            </a:r>
            <a:r>
              <a:rPr lang="en-US" dirty="0" smtClean="0"/>
              <a:t>, punctuation. Lowercase the words.</a:t>
            </a:r>
          </a:p>
          <a:p>
            <a:r>
              <a:rPr lang="en-US" dirty="0" smtClean="0"/>
              <a:t>What do you get?</a:t>
            </a:r>
            <a:endParaRPr lang="en-US" dirty="0"/>
          </a:p>
        </p:txBody>
      </p:sp>
    </p:spTree>
    <p:extLst>
      <p:ext uri="{BB962C8B-B14F-4D97-AF65-F5344CB8AC3E}">
        <p14:creationId xmlns:p14="http://schemas.microsoft.com/office/powerpoint/2010/main" val="41271918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a:t>['would', 'clear', 'anyone', 'looked', '</a:t>
            </a:r>
            <a:r>
              <a:rPr lang="en-US" dirty="0" err="1"/>
              <a:t>sweeney</a:t>
            </a:r>
            <a:r>
              <a:rPr lang="en-US" dirty="0"/>
              <a:t>', '</a:t>
            </a:r>
            <a:r>
              <a:rPr lang="en-US" dirty="0" err="1"/>
              <a:t>todd</a:t>
            </a:r>
            <a:r>
              <a:rPr lang="en-US" dirty="0"/>
              <a:t>', 'took', 'route', 'shop', 'fleet-street', 'bell-yard', 'temple', 'bar', 'eat', 'pies', 'went'</a:t>
            </a:r>
            <a:r>
              <a:rPr lang="en-US" dirty="0" smtClean="0"/>
              <a:t>]</a:t>
            </a:r>
          </a:p>
          <a:p>
            <a:r>
              <a:rPr lang="en-US" dirty="0" smtClean="0"/>
              <a:t>Note that the </a:t>
            </a:r>
            <a:r>
              <a:rPr lang="en-US" dirty="0" err="1" smtClean="0"/>
              <a:t>stopwords</a:t>
            </a:r>
            <a:r>
              <a:rPr lang="en-US" dirty="0" smtClean="0"/>
              <a:t> you remove might be different.</a:t>
            </a:r>
            <a:endParaRPr lang="en-US" dirty="0"/>
          </a:p>
        </p:txBody>
      </p:sp>
    </p:spTree>
    <p:extLst>
      <p:ext uri="{BB962C8B-B14F-4D97-AF65-F5344CB8AC3E}">
        <p14:creationId xmlns:p14="http://schemas.microsoft.com/office/powerpoint/2010/main" val="170412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 and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Tokens: just a list of all the non-space items in a text.</a:t>
            </a:r>
          </a:p>
          <a:p>
            <a:r>
              <a:rPr lang="en-US" dirty="0" smtClean="0"/>
              <a:t>Types: that same list but with repeats removed.</a:t>
            </a:r>
          </a:p>
          <a:p>
            <a:r>
              <a:rPr lang="en-US" dirty="0" smtClean="0"/>
              <a:t>“A galaxy far, far away.” </a:t>
            </a:r>
          </a:p>
          <a:p>
            <a:pPr lvl="1"/>
            <a:r>
              <a:rPr lang="en-US" dirty="0" smtClean="0"/>
              <a:t>Tokens: </a:t>
            </a:r>
            <a:r>
              <a:rPr lang="nl-NL" dirty="0" smtClean="0"/>
              <a:t>[</a:t>
            </a:r>
            <a:r>
              <a:rPr lang="nl-NL" dirty="0"/>
              <a:t>'a', 'galaxy', '</a:t>
            </a:r>
            <a:r>
              <a:rPr lang="nl-NL" dirty="0" smtClean="0"/>
              <a:t>far’, ‘,’, </a:t>
            </a:r>
            <a:r>
              <a:rPr lang="nl-NL" dirty="0"/>
              <a:t>'far', 'away'</a:t>
            </a:r>
            <a:r>
              <a:rPr lang="nl-NL" dirty="0" smtClean="0"/>
              <a:t>]</a:t>
            </a:r>
          </a:p>
          <a:p>
            <a:pPr lvl="1"/>
            <a:r>
              <a:rPr lang="nl-NL" dirty="0"/>
              <a:t>Types: [</a:t>
            </a:r>
            <a:r>
              <a:rPr lang="nl-NL" dirty="0" smtClean="0"/>
              <a:t>'far’, </a:t>
            </a:r>
            <a:r>
              <a:rPr lang="nl-NL" dirty="0"/>
              <a:t>'a'</a:t>
            </a:r>
            <a:r>
              <a:rPr lang="nl-NL" dirty="0" smtClean="0"/>
              <a:t>, ‘,’, </a:t>
            </a:r>
            <a:r>
              <a:rPr lang="nl-NL" dirty="0"/>
              <a:t>'away', '</a:t>
            </a:r>
            <a:r>
              <a:rPr lang="nl-NL" dirty="0" smtClean="0"/>
              <a:t>galaxy’]</a:t>
            </a:r>
          </a:p>
          <a:p>
            <a:r>
              <a:rPr lang="nl-NL" dirty="0" smtClean="0"/>
              <a:t>‘far’ gets collapsed. </a:t>
            </a:r>
          </a:p>
          <a:p>
            <a:r>
              <a:rPr lang="nl-NL" dirty="0" smtClean="0"/>
              <a:t>A given text could have 1,000,000 tokens and only 5000 types.</a:t>
            </a:r>
            <a:endParaRPr lang="en-US" dirty="0"/>
          </a:p>
        </p:txBody>
      </p:sp>
    </p:spTree>
    <p:extLst>
      <p:ext uri="{BB962C8B-B14F-4D97-AF65-F5344CB8AC3E}">
        <p14:creationId xmlns:p14="http://schemas.microsoft.com/office/powerpoint/2010/main" val="3925677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All the tools we’re using are converting text to math</a:t>
            </a:r>
          </a:p>
          <a:p>
            <a:r>
              <a:rPr lang="en-US" dirty="0" smtClean="0"/>
              <a:t>Different way of reading</a:t>
            </a:r>
          </a:p>
          <a:p>
            <a:r>
              <a:rPr lang="en-US" dirty="0" smtClean="0"/>
              <a:t>Veers into the realm of statistics</a:t>
            </a:r>
          </a:p>
          <a:p>
            <a:r>
              <a:rPr lang="en-US" dirty="0" smtClean="0"/>
              <a:t>What can numbers tell us about complicated humanities questions?</a:t>
            </a:r>
          </a:p>
          <a:p>
            <a:pPr lvl="1"/>
            <a:r>
              <a:rPr lang="en-US" dirty="0" smtClean="0"/>
              <a:t>Emotion</a:t>
            </a:r>
          </a:p>
          <a:p>
            <a:pPr lvl="1"/>
            <a:r>
              <a:rPr lang="en-US" dirty="0" smtClean="0"/>
              <a:t>Theme</a:t>
            </a:r>
            <a:endParaRPr lang="en-US" dirty="0"/>
          </a:p>
        </p:txBody>
      </p:sp>
    </p:spTree>
    <p:extLst>
      <p:ext uri="{BB962C8B-B14F-4D97-AF65-F5344CB8AC3E}">
        <p14:creationId xmlns:p14="http://schemas.microsoft.com/office/powerpoint/2010/main" val="37511167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Voyant</a:t>
            </a:r>
            <a:r>
              <a:rPr lang="en-US" dirty="0" smtClean="0"/>
              <a:t> </a:t>
            </a:r>
            <a:r>
              <a:rPr lang="en-US" dirty="0" err="1" smtClean="0"/>
              <a:t>pt</a:t>
            </a:r>
            <a:r>
              <a:rPr lang="en-US" dirty="0" smtClean="0"/>
              <a:t> 2</a:t>
            </a:r>
            <a:endParaRPr lang="en-US" dirty="0"/>
          </a:p>
        </p:txBody>
      </p:sp>
      <p:pic>
        <p:nvPicPr>
          <p:cNvPr id="4" name="Picture 3"/>
          <p:cNvPicPr>
            <a:picLocks noChangeAspect="1"/>
          </p:cNvPicPr>
          <p:nvPr/>
        </p:nvPicPr>
        <p:blipFill>
          <a:blip r:embed="rId3"/>
          <a:stretch>
            <a:fillRect/>
          </a:stretch>
        </p:blipFill>
        <p:spPr>
          <a:xfrm>
            <a:off x="0" y="1752600"/>
            <a:ext cx="9144000" cy="3340880"/>
          </a:xfrm>
          <a:prstGeom prst="rect">
            <a:avLst/>
          </a:prstGeom>
        </p:spPr>
      </p:pic>
      <p:sp>
        <p:nvSpPr>
          <p:cNvPr id="3" name="TextBox 2"/>
          <p:cNvSpPr txBox="1"/>
          <p:nvPr/>
        </p:nvSpPr>
        <p:spPr>
          <a:xfrm>
            <a:off x="3396325" y="5631790"/>
            <a:ext cx="2351350" cy="553998"/>
          </a:xfrm>
          <a:prstGeom prst="rect">
            <a:avLst/>
          </a:prstGeom>
          <a:noFill/>
        </p:spPr>
        <p:txBody>
          <a:bodyPr wrap="none" rtlCol="0">
            <a:spAutoFit/>
          </a:bodyPr>
          <a:lstStyle/>
          <a:p>
            <a:r>
              <a:rPr lang="en-US" sz="3000" dirty="0" err="1" smtClean="0"/>
              <a:t>goo.gl</a:t>
            </a:r>
            <a:r>
              <a:rPr lang="en-US" sz="3000" dirty="0" smtClean="0"/>
              <a:t>/c00x6s</a:t>
            </a:r>
            <a:endParaRPr lang="en-US" sz="3000" dirty="0"/>
          </a:p>
        </p:txBody>
      </p:sp>
    </p:spTree>
    <p:extLst>
      <p:ext uri="{BB962C8B-B14F-4D97-AF65-F5344CB8AC3E}">
        <p14:creationId xmlns:p14="http://schemas.microsoft.com/office/powerpoint/2010/main" val="10438377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a:t>
            </a:r>
            <a:endParaRPr lang="en-US" dirty="0"/>
          </a:p>
        </p:txBody>
      </p:sp>
      <p:sp>
        <p:nvSpPr>
          <p:cNvPr id="3" name="Content Placeholder 2"/>
          <p:cNvSpPr>
            <a:spLocks noGrp="1"/>
          </p:cNvSpPr>
          <p:nvPr>
            <p:ph idx="1"/>
          </p:nvPr>
        </p:nvSpPr>
        <p:spPr/>
        <p:txBody>
          <a:bodyPr/>
          <a:lstStyle/>
          <a:p>
            <a:r>
              <a:rPr lang="en-US" dirty="0" smtClean="0"/>
              <a:t>What are computers good at?</a:t>
            </a:r>
            <a:endParaRPr lang="en-US" dirty="0"/>
          </a:p>
        </p:txBody>
      </p:sp>
    </p:spTree>
    <p:extLst>
      <p:ext uri="{BB962C8B-B14F-4D97-AF65-F5344CB8AC3E}">
        <p14:creationId xmlns:p14="http://schemas.microsoft.com/office/powerpoint/2010/main" val="39416651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a:t>
            </a:r>
            <a:endParaRPr lang="en-US" dirty="0"/>
          </a:p>
        </p:txBody>
      </p:sp>
      <p:sp>
        <p:nvSpPr>
          <p:cNvPr id="3" name="Content Placeholder 2"/>
          <p:cNvSpPr>
            <a:spLocks noGrp="1"/>
          </p:cNvSpPr>
          <p:nvPr>
            <p:ph idx="1"/>
          </p:nvPr>
        </p:nvSpPr>
        <p:spPr/>
        <p:txBody>
          <a:bodyPr/>
          <a:lstStyle/>
          <a:p>
            <a:r>
              <a:rPr lang="en-US" dirty="0" smtClean="0"/>
              <a:t>N-gram – sequence of words of length n</a:t>
            </a:r>
          </a:p>
          <a:p>
            <a:r>
              <a:rPr lang="en-US" dirty="0" smtClean="0"/>
              <a:t>“My name is Brandon.”</a:t>
            </a:r>
          </a:p>
          <a:p>
            <a:r>
              <a:rPr lang="en-US" dirty="0" smtClean="0"/>
              <a:t>Bigrams – “my name”, “name is”, “is Brandon”</a:t>
            </a:r>
          </a:p>
          <a:p>
            <a:r>
              <a:rPr lang="en-US" dirty="0" smtClean="0"/>
              <a:t>Trigrams – “my name is”, “name is Brandon”</a:t>
            </a:r>
          </a:p>
          <a:p>
            <a:endParaRPr lang="en-US" dirty="0" smtClean="0"/>
          </a:p>
          <a:p>
            <a:r>
              <a:rPr lang="en-US" dirty="0" smtClean="0"/>
              <a:t>Longer than that and they just become “n-gram of length X”</a:t>
            </a:r>
          </a:p>
        </p:txBody>
      </p:sp>
    </p:spTree>
    <p:extLst>
      <p:ext uri="{BB962C8B-B14F-4D97-AF65-F5344CB8AC3E}">
        <p14:creationId xmlns:p14="http://schemas.microsoft.com/office/powerpoint/2010/main" val="6824354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-grams</a:t>
            </a:r>
            <a:endParaRPr lang="en-US" dirty="0"/>
          </a:p>
        </p:txBody>
      </p:sp>
      <p:sp>
        <p:nvSpPr>
          <p:cNvPr id="3" name="Content Placeholder 2"/>
          <p:cNvSpPr>
            <a:spLocks noGrp="1"/>
          </p:cNvSpPr>
          <p:nvPr>
            <p:ph idx="1"/>
          </p:nvPr>
        </p:nvSpPr>
        <p:spPr/>
        <p:txBody>
          <a:bodyPr/>
          <a:lstStyle/>
          <a:p>
            <a:r>
              <a:rPr lang="en-US" dirty="0" smtClean="0"/>
              <a:t>“Moreover </a:t>
            </a:r>
            <a:r>
              <a:rPr lang="en-US" dirty="0"/>
              <a:t>Sweeney Todd, in common with his brethren in those really primitive sorts of times, did not think it at all necessary to have any waxen effigies of humanity in his window</a:t>
            </a:r>
            <a:r>
              <a:rPr lang="en-US" dirty="0" smtClean="0"/>
              <a:t>.”</a:t>
            </a:r>
          </a:p>
          <a:p>
            <a:endParaRPr lang="en-US" dirty="0"/>
          </a:p>
          <a:p>
            <a:r>
              <a:rPr lang="en-US" dirty="0" smtClean="0"/>
              <a:t>What are some bigrams? Some trigrams?</a:t>
            </a:r>
            <a:endParaRPr lang="en-US" dirty="0"/>
          </a:p>
        </p:txBody>
      </p:sp>
    </p:spTree>
    <p:extLst>
      <p:ext uri="{BB962C8B-B14F-4D97-AF65-F5344CB8AC3E}">
        <p14:creationId xmlns:p14="http://schemas.microsoft.com/office/powerpoint/2010/main" val="38595777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-grams cont.</a:t>
            </a:r>
            <a:endParaRPr lang="en-US" dirty="0"/>
          </a:p>
        </p:txBody>
      </p:sp>
      <p:sp>
        <p:nvSpPr>
          <p:cNvPr id="3" name="Content Placeholder 2"/>
          <p:cNvSpPr>
            <a:spLocks noGrp="1"/>
          </p:cNvSpPr>
          <p:nvPr>
            <p:ph idx="1"/>
          </p:nvPr>
        </p:nvSpPr>
        <p:spPr/>
        <p:txBody>
          <a:bodyPr/>
          <a:lstStyle/>
          <a:p>
            <a:r>
              <a:rPr lang="en-US" dirty="0" smtClean="0"/>
              <a:t>waxen effigies</a:t>
            </a:r>
          </a:p>
          <a:p>
            <a:r>
              <a:rPr lang="en-US" dirty="0" smtClean="0"/>
              <a:t>Sweeney Todd</a:t>
            </a:r>
          </a:p>
          <a:p>
            <a:r>
              <a:rPr lang="en-US" dirty="0"/>
              <a:t>a</a:t>
            </a:r>
            <a:r>
              <a:rPr lang="en-US" dirty="0" smtClean="0"/>
              <a:t>ll necessary</a:t>
            </a:r>
          </a:p>
          <a:p>
            <a:endParaRPr lang="en-US" dirty="0" smtClean="0"/>
          </a:p>
          <a:p>
            <a:r>
              <a:rPr lang="en-US" dirty="0" smtClean="0"/>
              <a:t>Are these the same kind of bigrams? Any distinctions?</a:t>
            </a:r>
          </a:p>
          <a:p>
            <a:endParaRPr lang="en-US" dirty="0"/>
          </a:p>
        </p:txBody>
      </p:sp>
    </p:spTree>
    <p:extLst>
      <p:ext uri="{BB962C8B-B14F-4D97-AF65-F5344CB8AC3E}">
        <p14:creationId xmlns:p14="http://schemas.microsoft.com/office/powerpoint/2010/main" val="3622991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-grams vs. collocation</a:t>
            </a:r>
            <a:endParaRPr lang="en-US" dirty="0"/>
          </a:p>
        </p:txBody>
      </p:sp>
      <p:sp>
        <p:nvSpPr>
          <p:cNvPr id="3" name="Content Placeholder 2"/>
          <p:cNvSpPr>
            <a:spLocks noGrp="1"/>
          </p:cNvSpPr>
          <p:nvPr>
            <p:ph idx="1"/>
          </p:nvPr>
        </p:nvSpPr>
        <p:spPr/>
        <p:txBody>
          <a:bodyPr/>
          <a:lstStyle/>
          <a:p>
            <a:r>
              <a:rPr lang="en-US" dirty="0" smtClean="0"/>
              <a:t>waxen effigies - bigram</a:t>
            </a:r>
          </a:p>
          <a:p>
            <a:r>
              <a:rPr lang="en-US" dirty="0" smtClean="0"/>
              <a:t>Sweeney Todd - collocation AND bigram</a:t>
            </a:r>
          </a:p>
          <a:p>
            <a:r>
              <a:rPr lang="en-US" dirty="0"/>
              <a:t>a</a:t>
            </a:r>
            <a:r>
              <a:rPr lang="en-US" dirty="0" smtClean="0"/>
              <a:t>ll necessary - bigram</a:t>
            </a:r>
          </a:p>
          <a:p>
            <a:endParaRPr lang="en-US" dirty="0" smtClean="0"/>
          </a:p>
          <a:p>
            <a:r>
              <a:rPr lang="en-US" dirty="0" smtClean="0"/>
              <a:t>Collocation – a recognizable, common sequence. Have special meaning together.</a:t>
            </a:r>
            <a:endParaRPr lang="en-US" dirty="0"/>
          </a:p>
        </p:txBody>
      </p:sp>
    </p:spTree>
    <p:extLst>
      <p:ext uri="{BB962C8B-B14F-4D97-AF65-F5344CB8AC3E}">
        <p14:creationId xmlns:p14="http://schemas.microsoft.com/office/powerpoint/2010/main" val="28055016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800100" y="393700"/>
            <a:ext cx="7531100" cy="6057900"/>
          </a:xfrm>
          <a:prstGeom prst="rect">
            <a:avLst/>
          </a:prstGeom>
        </p:spPr>
      </p:pic>
    </p:spTree>
    <p:extLst>
      <p:ext uri="{BB962C8B-B14F-4D97-AF65-F5344CB8AC3E}">
        <p14:creationId xmlns:p14="http://schemas.microsoft.com/office/powerpoint/2010/main" val="15463864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825500" y="406400"/>
            <a:ext cx="7480300" cy="6045200"/>
          </a:xfrm>
          <a:prstGeom prst="rect">
            <a:avLst/>
          </a:prstGeom>
        </p:spPr>
      </p:pic>
    </p:spTree>
    <p:extLst>
      <p:ext uri="{BB962C8B-B14F-4D97-AF65-F5344CB8AC3E}">
        <p14:creationId xmlns:p14="http://schemas.microsoft.com/office/powerpoint/2010/main" val="8584553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Find two collocates that illuminates the text for you in some way.</a:t>
            </a:r>
          </a:p>
          <a:p>
            <a:r>
              <a:rPr lang="en-US" dirty="0" smtClean="0"/>
              <a:t>Compare them on the trends pane.</a:t>
            </a:r>
          </a:p>
          <a:p>
            <a:r>
              <a:rPr lang="en-US" dirty="0" smtClean="0"/>
              <a:t>What did you find?</a:t>
            </a:r>
            <a:endParaRPr lang="en-US" dirty="0"/>
          </a:p>
        </p:txBody>
      </p:sp>
    </p:spTree>
    <p:extLst>
      <p:ext uri="{BB962C8B-B14F-4D97-AF65-F5344CB8AC3E}">
        <p14:creationId xmlns:p14="http://schemas.microsoft.com/office/powerpoint/2010/main" val="19693989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 you already have materials for your final projects ready to go? If so, play with it in </a:t>
            </a:r>
            <a:r>
              <a:rPr lang="en-US" dirty="0" err="1" smtClean="0"/>
              <a:t>Voyant</a:t>
            </a:r>
            <a:r>
              <a:rPr lang="en-US" dirty="0" smtClean="0"/>
              <a:t>.</a:t>
            </a:r>
          </a:p>
          <a:p>
            <a:r>
              <a:rPr lang="en-US" dirty="0" smtClean="0"/>
              <a:t>If not, gather materials for it. We’re here to answer questions.</a:t>
            </a:r>
          </a:p>
          <a:p>
            <a:r>
              <a:rPr lang="en-US" dirty="0" smtClean="0"/>
              <a:t>Or, play with the corpus here</a:t>
            </a:r>
            <a:r>
              <a:rPr lang="en-US" dirty="0"/>
              <a:t>: </a:t>
            </a:r>
            <a:r>
              <a:rPr lang="en-US" dirty="0" err="1"/>
              <a:t>goo.gl</a:t>
            </a:r>
            <a:r>
              <a:rPr lang="en-US"/>
              <a:t>/E8T2r9</a:t>
            </a:r>
            <a:endParaRPr lang="en-US" dirty="0"/>
          </a:p>
        </p:txBody>
      </p:sp>
    </p:spTree>
    <p:extLst>
      <p:ext uri="{BB962C8B-B14F-4D97-AF65-F5344CB8AC3E}">
        <p14:creationId xmlns:p14="http://schemas.microsoft.com/office/powerpoint/2010/main" val="21075506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a:t>
            </a:r>
            <a:endParaRPr lang="en-US" dirty="0"/>
          </a:p>
        </p:txBody>
      </p:sp>
      <p:sp>
        <p:nvSpPr>
          <p:cNvPr id="3" name="Content Placeholder 2"/>
          <p:cNvSpPr>
            <a:spLocks noGrp="1"/>
          </p:cNvSpPr>
          <p:nvPr>
            <p:ph idx="1"/>
          </p:nvPr>
        </p:nvSpPr>
        <p:spPr/>
        <p:txBody>
          <a:bodyPr/>
          <a:lstStyle/>
          <a:p>
            <a:r>
              <a:rPr lang="en-US" dirty="0" smtClean="0"/>
              <a:t>What are computers good at?</a:t>
            </a:r>
          </a:p>
          <a:p>
            <a:pPr lvl="1"/>
            <a:r>
              <a:rPr lang="en-US" dirty="0" smtClean="0"/>
              <a:t>Math</a:t>
            </a:r>
          </a:p>
          <a:p>
            <a:pPr lvl="1"/>
            <a:r>
              <a:rPr lang="en-US" dirty="0" smtClean="0"/>
              <a:t>Repetitive tasks</a:t>
            </a:r>
          </a:p>
          <a:p>
            <a:pPr lvl="1"/>
            <a:r>
              <a:rPr lang="en-US" dirty="0" smtClean="0"/>
              <a:t>Storing large amounts of information</a:t>
            </a:r>
            <a:endParaRPr lang="en-US" dirty="0"/>
          </a:p>
        </p:txBody>
      </p:sp>
    </p:spTree>
    <p:extLst>
      <p:ext uri="{BB962C8B-B14F-4D97-AF65-F5344CB8AC3E}">
        <p14:creationId xmlns:p14="http://schemas.microsoft.com/office/powerpoint/2010/main" val="17225656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a:t>
            </a:r>
            <a:endParaRPr lang="en-US" dirty="0"/>
          </a:p>
        </p:txBody>
      </p:sp>
      <p:sp>
        <p:nvSpPr>
          <p:cNvPr id="3" name="Content Placeholder 2"/>
          <p:cNvSpPr>
            <a:spLocks noGrp="1"/>
          </p:cNvSpPr>
          <p:nvPr>
            <p:ph idx="1"/>
          </p:nvPr>
        </p:nvSpPr>
        <p:spPr/>
        <p:txBody>
          <a:bodyPr/>
          <a:lstStyle/>
          <a:p>
            <a:r>
              <a:rPr lang="en-US" dirty="0" smtClean="0"/>
              <a:t>What are some jobs that computers might be good at?</a:t>
            </a:r>
            <a:endParaRPr lang="en-US" dirty="0"/>
          </a:p>
        </p:txBody>
      </p:sp>
    </p:spTree>
    <p:extLst>
      <p:ext uri="{BB962C8B-B14F-4D97-AF65-F5344CB8AC3E}">
        <p14:creationId xmlns:p14="http://schemas.microsoft.com/office/powerpoint/2010/main" val="17405757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a:t>
            </a:r>
            <a:endParaRPr lang="en-US" dirty="0"/>
          </a:p>
        </p:txBody>
      </p:sp>
      <p:sp>
        <p:nvSpPr>
          <p:cNvPr id="3" name="Content Placeholder 2"/>
          <p:cNvSpPr>
            <a:spLocks noGrp="1"/>
          </p:cNvSpPr>
          <p:nvPr>
            <p:ph idx="1"/>
          </p:nvPr>
        </p:nvSpPr>
        <p:spPr/>
        <p:txBody>
          <a:bodyPr/>
          <a:lstStyle/>
          <a:p>
            <a:r>
              <a:rPr lang="en-US" dirty="0" smtClean="0"/>
              <a:t>What are some jobs that computers might be good at?</a:t>
            </a:r>
          </a:p>
          <a:p>
            <a:pPr lvl="1"/>
            <a:r>
              <a:rPr lang="en-US" dirty="0" smtClean="0"/>
              <a:t>Keeping track of your grades</a:t>
            </a:r>
          </a:p>
          <a:p>
            <a:pPr lvl="1"/>
            <a:r>
              <a:rPr lang="en-US" dirty="0" smtClean="0"/>
              <a:t>Storing emails</a:t>
            </a:r>
          </a:p>
          <a:p>
            <a:pPr lvl="1"/>
            <a:endParaRPr lang="en-US" dirty="0"/>
          </a:p>
        </p:txBody>
      </p:sp>
    </p:spTree>
    <p:extLst>
      <p:ext uri="{BB962C8B-B14F-4D97-AF65-F5344CB8AC3E}">
        <p14:creationId xmlns:p14="http://schemas.microsoft.com/office/powerpoint/2010/main" val="41795294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Humans</a:t>
            </a:r>
            <a:endParaRPr lang="en-US" dirty="0"/>
          </a:p>
        </p:txBody>
      </p:sp>
      <p:sp>
        <p:nvSpPr>
          <p:cNvPr id="3" name="Content Placeholder 2"/>
          <p:cNvSpPr>
            <a:spLocks noGrp="1"/>
          </p:cNvSpPr>
          <p:nvPr>
            <p:ph idx="1"/>
          </p:nvPr>
        </p:nvSpPr>
        <p:spPr/>
        <p:txBody>
          <a:bodyPr/>
          <a:lstStyle/>
          <a:p>
            <a:r>
              <a:rPr lang="en-US" dirty="0" smtClean="0"/>
              <a:t>Good at thinking!</a:t>
            </a:r>
          </a:p>
          <a:p>
            <a:r>
              <a:rPr lang="en-US" dirty="0" smtClean="0"/>
              <a:t>Good at inferring</a:t>
            </a:r>
          </a:p>
          <a:p>
            <a:r>
              <a:rPr lang="en-US" dirty="0" smtClean="0"/>
              <a:t>But we’re slow</a:t>
            </a:r>
            <a:endParaRPr lang="en-US" dirty="0"/>
          </a:p>
        </p:txBody>
      </p:sp>
    </p:spTree>
    <p:extLst>
      <p:ext uri="{BB962C8B-B14F-4D97-AF65-F5344CB8AC3E}">
        <p14:creationId xmlns:p14="http://schemas.microsoft.com/office/powerpoint/2010/main" val="18200052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Cyborg Reading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Bridging the gap between computers /humans</a:t>
            </a:r>
          </a:p>
          <a:p>
            <a:r>
              <a:rPr lang="en-US" dirty="0" smtClean="0"/>
              <a:t>Natural Language Processing: attempts to translate between human and computer languages.</a:t>
            </a:r>
          </a:p>
          <a:p>
            <a:r>
              <a:rPr lang="en-US" dirty="0" smtClean="0"/>
              <a:t>Natural languages: Chinese, French, English</a:t>
            </a:r>
          </a:p>
          <a:p>
            <a:r>
              <a:rPr lang="en-US" dirty="0" smtClean="0"/>
              <a:t>Computer language (Ruby):</a:t>
            </a:r>
          </a:p>
          <a:p>
            <a:pPr marL="0" indent="0">
              <a:buNone/>
            </a:pPr>
            <a:r>
              <a:rPr lang="en-US" dirty="0" smtClean="0"/>
              <a:t>5.times do</a:t>
            </a:r>
          </a:p>
          <a:p>
            <a:pPr marL="0" indent="0">
              <a:buNone/>
            </a:pPr>
            <a:r>
              <a:rPr lang="en-US" dirty="0"/>
              <a:t>	</a:t>
            </a:r>
            <a:r>
              <a:rPr lang="en-US" dirty="0" smtClean="0"/>
              <a:t>print “hello”</a:t>
            </a:r>
          </a:p>
          <a:p>
            <a:pPr marL="0" indent="0">
              <a:buNone/>
            </a:pPr>
            <a:r>
              <a:rPr lang="en-US" dirty="0" smtClean="0"/>
              <a:t>end</a:t>
            </a:r>
          </a:p>
          <a:p>
            <a:pPr lvl="1"/>
            <a:endParaRPr lang="en-US" dirty="0"/>
          </a:p>
        </p:txBody>
      </p:sp>
    </p:spTree>
    <p:extLst>
      <p:ext uri="{BB962C8B-B14F-4D97-AF65-F5344CB8AC3E}">
        <p14:creationId xmlns:p14="http://schemas.microsoft.com/office/powerpoint/2010/main" val="18640562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Computers Read</a:t>
            </a:r>
            <a:endParaRPr lang="en-US" dirty="0"/>
          </a:p>
        </p:txBody>
      </p:sp>
      <p:sp>
        <p:nvSpPr>
          <p:cNvPr id="3" name="Content Placeholder 2"/>
          <p:cNvSpPr>
            <a:spLocks noGrp="1"/>
          </p:cNvSpPr>
          <p:nvPr>
            <p:ph idx="1"/>
          </p:nvPr>
        </p:nvSpPr>
        <p:spPr/>
        <p:txBody>
          <a:bodyPr>
            <a:normAutofit lnSpcReduction="10000"/>
          </a:bodyPr>
          <a:lstStyle/>
          <a:p>
            <a:r>
              <a:rPr lang="en-US" dirty="0"/>
              <a:t>“It would have been clear to anyone, who looked at  Sweeney Todd as he took his route from his own shop in Fleet-street to Bell-yard, Temple Bar, that it was not to eat pies he went there</a:t>
            </a:r>
            <a:r>
              <a:rPr lang="en-US" dirty="0" smtClean="0"/>
              <a:t>.”</a:t>
            </a:r>
          </a:p>
          <a:p>
            <a:r>
              <a:rPr lang="en-US" dirty="0" smtClean="0"/>
              <a:t>that’s one big long chunk of text. A string.</a:t>
            </a:r>
          </a:p>
          <a:p>
            <a:r>
              <a:rPr lang="en-US" dirty="0" smtClean="0"/>
              <a:t>There are certain things you can only do to text:</a:t>
            </a:r>
          </a:p>
          <a:p>
            <a:r>
              <a:rPr lang="en-US" dirty="0" smtClean="0"/>
              <a:t>Capitalize, lowercase, divide into words.</a:t>
            </a:r>
            <a:endParaRPr lang="en-US" dirty="0"/>
          </a:p>
        </p:txBody>
      </p:sp>
    </p:spTree>
    <p:extLst>
      <p:ext uri="{BB962C8B-B14F-4D97-AF65-F5344CB8AC3E}">
        <p14:creationId xmlns:p14="http://schemas.microsoft.com/office/powerpoint/2010/main" val="3004448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Computers Read</a:t>
            </a:r>
            <a:endParaRPr lang="en-US" dirty="0"/>
          </a:p>
        </p:txBody>
      </p:sp>
      <p:sp>
        <p:nvSpPr>
          <p:cNvPr id="3" name="Content Placeholder 2"/>
          <p:cNvSpPr>
            <a:spLocks noGrp="1"/>
          </p:cNvSpPr>
          <p:nvPr>
            <p:ph idx="1"/>
          </p:nvPr>
        </p:nvSpPr>
        <p:spPr/>
        <p:txBody>
          <a:bodyPr/>
          <a:lstStyle/>
          <a:p>
            <a:r>
              <a:rPr lang="en-US" dirty="0" smtClean="0"/>
              <a:t>Compare with:</a:t>
            </a:r>
          </a:p>
          <a:p>
            <a:pPr lvl="1"/>
            <a:r>
              <a:rPr lang="en-US" dirty="0" smtClean="0"/>
              <a:t>4</a:t>
            </a:r>
          </a:p>
          <a:p>
            <a:pPr lvl="1"/>
            <a:r>
              <a:rPr lang="en-US" dirty="0" smtClean="0"/>
              <a:t>12</a:t>
            </a:r>
          </a:p>
          <a:p>
            <a:pPr lvl="1"/>
            <a:r>
              <a:rPr lang="en-US" dirty="0" smtClean="0"/>
              <a:t>15</a:t>
            </a:r>
          </a:p>
          <a:p>
            <a:r>
              <a:rPr lang="en-US" dirty="0" smtClean="0"/>
              <a:t>You can’t capitalize these. They’re not strings.</a:t>
            </a:r>
          </a:p>
          <a:p>
            <a:r>
              <a:rPr lang="en-US" dirty="0" smtClean="0"/>
              <a:t>They’re integers, and you can do math things to them:</a:t>
            </a:r>
          </a:p>
          <a:p>
            <a:r>
              <a:rPr lang="en-US" dirty="0" smtClean="0"/>
              <a:t>Add, subtract, multiply, etc.</a:t>
            </a:r>
            <a:endParaRPr lang="en-US" dirty="0"/>
          </a:p>
        </p:txBody>
      </p:sp>
    </p:spTree>
    <p:extLst>
      <p:ext uri="{BB962C8B-B14F-4D97-AF65-F5344CB8AC3E}">
        <p14:creationId xmlns:p14="http://schemas.microsoft.com/office/powerpoint/2010/main" val="17225807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395</TotalTime>
  <Words>1604</Words>
  <Application>Microsoft Macintosh PowerPoint</Application>
  <PresentationFormat>On-screen Show (4:3)</PresentationFormat>
  <Paragraphs>164</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Cyborg Reading Reading at Scale</vt:lpstr>
      <vt:lpstr>Computers</vt:lpstr>
      <vt:lpstr>Computers</vt:lpstr>
      <vt:lpstr>Computers</vt:lpstr>
      <vt:lpstr>Computers</vt:lpstr>
      <vt:lpstr>Humans</vt:lpstr>
      <vt:lpstr>Cyborg Reading</vt:lpstr>
      <vt:lpstr>How Computers Read</vt:lpstr>
      <vt:lpstr>How Computers Read</vt:lpstr>
      <vt:lpstr>How Computers Read</vt:lpstr>
      <vt:lpstr>Tokenization</vt:lpstr>
      <vt:lpstr>Tokenization</vt:lpstr>
      <vt:lpstr>Segmentation</vt:lpstr>
      <vt:lpstr>Preprocessing</vt:lpstr>
      <vt:lpstr>Preprocessing</vt:lpstr>
      <vt:lpstr>Preprocessing</vt:lpstr>
      <vt:lpstr>Tokens and Types</vt:lpstr>
      <vt:lpstr>PowerPoint Presentation</vt:lpstr>
      <vt:lpstr>Voyant pt 2</vt:lpstr>
      <vt:lpstr>N-grams</vt:lpstr>
      <vt:lpstr>n-grams</vt:lpstr>
      <vt:lpstr>n-grams cont.</vt:lpstr>
      <vt:lpstr>n-grams vs. collocation</vt:lpstr>
      <vt:lpstr>PowerPoint Presentation</vt:lpstr>
      <vt:lpstr>PowerPoint Presentation</vt:lpstr>
      <vt:lpstr>Exercise</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dc:title>
  <dc:creator>Brandon</dc:creator>
  <cp:lastModifiedBy>Brandon</cp:lastModifiedBy>
  <cp:revision>35</cp:revision>
  <dcterms:created xsi:type="dcterms:W3CDTF">2016-10-13T18:42:20Z</dcterms:created>
  <dcterms:modified xsi:type="dcterms:W3CDTF">2016-10-24T20:22:33Z</dcterms:modified>
</cp:coreProperties>
</file>