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4" r:id="rId9"/>
    <p:sldId id="266" r:id="rId10"/>
    <p:sldId id="267" r:id="rId11"/>
    <p:sldId id="268" r:id="rId12"/>
    <p:sldId id="269"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9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F77E5-D71B-B84C-B6BE-DCA34C83C9BF}" type="datetimeFigureOut">
              <a:rPr lang="en-US" smtClean="0"/>
              <a:t>11/2/16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E81ED-F8D7-024C-AF9B-968C5A99CF38}" type="slidenum">
              <a:rPr lang="en-US" smtClean="0"/>
              <a:t>‹#›</a:t>
            </a:fld>
            <a:endParaRPr lang="en-US"/>
          </a:p>
        </p:txBody>
      </p:sp>
    </p:spTree>
    <p:extLst>
      <p:ext uri="{BB962C8B-B14F-4D97-AF65-F5344CB8AC3E}">
        <p14:creationId xmlns:p14="http://schemas.microsoft.com/office/powerpoint/2010/main" val="33975950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EE81ED-F8D7-024C-AF9B-968C5A99CF38}" type="slidenum">
              <a:rPr lang="en-US" smtClean="0"/>
              <a:t>2</a:t>
            </a:fld>
            <a:endParaRPr lang="en-US"/>
          </a:p>
        </p:txBody>
      </p:sp>
    </p:spTree>
    <p:extLst>
      <p:ext uri="{BB962C8B-B14F-4D97-AF65-F5344CB8AC3E}">
        <p14:creationId xmlns:p14="http://schemas.microsoft.com/office/powerpoint/2010/main" val="254676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EE81ED-F8D7-024C-AF9B-968C5A99CF38}" type="slidenum">
              <a:rPr lang="en-US" smtClean="0"/>
              <a:t>6</a:t>
            </a:fld>
            <a:endParaRPr lang="en-US"/>
          </a:p>
        </p:txBody>
      </p:sp>
    </p:spTree>
    <p:extLst>
      <p:ext uri="{BB962C8B-B14F-4D97-AF65-F5344CB8AC3E}">
        <p14:creationId xmlns:p14="http://schemas.microsoft.com/office/powerpoint/2010/main" val="160035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A here </a:t>
            </a:r>
            <a:r>
              <a:rPr lang="mr-IN" dirty="0" smtClean="0"/>
              <a:t>–</a:t>
            </a:r>
            <a:r>
              <a:rPr lang="en-US" dirty="0" smtClean="0"/>
              <a:t> imagined to be a story</a:t>
            </a:r>
            <a:r>
              <a:rPr lang="en-US" baseline="0" dirty="0" smtClean="0"/>
              <a:t> about Clinton and Trump in a diner meeting voters</a:t>
            </a:r>
          </a:p>
          <a:p>
            <a:r>
              <a:rPr lang="en-US" baseline="0" dirty="0" smtClean="0"/>
              <a:t>Text B </a:t>
            </a:r>
            <a:r>
              <a:rPr lang="mr-IN" baseline="0" dirty="0" smtClean="0"/>
              <a:t>–</a:t>
            </a:r>
            <a:r>
              <a:rPr lang="en-US" baseline="0" dirty="0" smtClean="0"/>
              <a:t> generic story about Clinton and Trump</a:t>
            </a:r>
          </a:p>
          <a:p>
            <a:r>
              <a:rPr lang="en-US" baseline="0" dirty="0" smtClean="0"/>
              <a:t>Text C </a:t>
            </a:r>
            <a:r>
              <a:rPr lang="mr-IN" baseline="0" dirty="0" smtClean="0"/>
              <a:t>–</a:t>
            </a:r>
            <a:r>
              <a:rPr lang="en-US" baseline="0" dirty="0" smtClean="0"/>
              <a:t> a food blog post</a:t>
            </a:r>
          </a:p>
          <a:p>
            <a:r>
              <a:rPr lang="en-US" baseline="0" dirty="0" smtClean="0"/>
              <a:t>Text D </a:t>
            </a:r>
            <a:r>
              <a:rPr lang="mr-IN" baseline="0" dirty="0" smtClean="0"/>
              <a:t>–</a:t>
            </a:r>
            <a:r>
              <a:rPr lang="en-US" baseline="0" dirty="0" smtClean="0"/>
              <a:t> something from a recipe book</a:t>
            </a:r>
          </a:p>
          <a:p>
            <a:endParaRPr lang="en-US" baseline="0" dirty="0" smtClean="0"/>
          </a:p>
          <a:p>
            <a:pPr marL="514350" indent="-514350">
              <a:buFont typeface="+mj-lt"/>
              <a:buAutoNum type="arabicPeriod"/>
            </a:pPr>
            <a:r>
              <a:rPr lang="en-US" dirty="0" smtClean="0"/>
              <a:t>How would you label these topics?</a:t>
            </a:r>
          </a:p>
          <a:p>
            <a:pPr marL="514350" indent="-514350">
              <a:buFont typeface="+mj-lt"/>
              <a:buAutoNum type="arabicPeriod"/>
            </a:pPr>
            <a:r>
              <a:rPr lang="en-US" dirty="0" smtClean="0"/>
              <a:t>What can you infer about the texts based on the percentages?</a:t>
            </a:r>
          </a:p>
          <a:p>
            <a:endParaRPr lang="en-US" dirty="0"/>
          </a:p>
        </p:txBody>
      </p:sp>
      <p:sp>
        <p:nvSpPr>
          <p:cNvPr id="4" name="Slide Number Placeholder 3"/>
          <p:cNvSpPr>
            <a:spLocks noGrp="1"/>
          </p:cNvSpPr>
          <p:nvPr>
            <p:ph type="sldNum" sz="quarter" idx="10"/>
          </p:nvPr>
        </p:nvSpPr>
        <p:spPr/>
        <p:txBody>
          <a:bodyPr/>
          <a:lstStyle/>
          <a:p>
            <a:fld id="{44EE81ED-F8D7-024C-AF9B-968C5A99CF38}" type="slidenum">
              <a:rPr lang="en-US" smtClean="0"/>
              <a:t>7</a:t>
            </a:fld>
            <a:endParaRPr lang="en-US"/>
          </a:p>
        </p:txBody>
      </p:sp>
    </p:spTree>
    <p:extLst>
      <p:ext uri="{BB962C8B-B14F-4D97-AF65-F5344CB8AC3E}">
        <p14:creationId xmlns:p14="http://schemas.microsoft.com/office/powerpoint/2010/main" val="160035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A here </a:t>
            </a:r>
            <a:r>
              <a:rPr lang="mr-IN" dirty="0" smtClean="0"/>
              <a:t>–</a:t>
            </a:r>
            <a:r>
              <a:rPr lang="en-US" dirty="0" smtClean="0"/>
              <a:t> imagined to be a story</a:t>
            </a:r>
            <a:r>
              <a:rPr lang="en-US" baseline="0" dirty="0" smtClean="0"/>
              <a:t> about Clinton and Trump in a diner meeting voters</a:t>
            </a:r>
          </a:p>
          <a:p>
            <a:r>
              <a:rPr lang="en-US" baseline="0" dirty="0" smtClean="0"/>
              <a:t>Text B </a:t>
            </a:r>
            <a:r>
              <a:rPr lang="mr-IN" baseline="0" dirty="0" smtClean="0"/>
              <a:t>–</a:t>
            </a:r>
            <a:r>
              <a:rPr lang="en-US" baseline="0" dirty="0" smtClean="0"/>
              <a:t> generic story about Clinton and Trump</a:t>
            </a:r>
          </a:p>
          <a:p>
            <a:r>
              <a:rPr lang="en-US" baseline="0" dirty="0" smtClean="0"/>
              <a:t>Text C </a:t>
            </a:r>
            <a:r>
              <a:rPr lang="mr-IN" baseline="0" dirty="0" smtClean="0"/>
              <a:t>–</a:t>
            </a:r>
            <a:r>
              <a:rPr lang="en-US" baseline="0" dirty="0" smtClean="0"/>
              <a:t> a food blog post</a:t>
            </a:r>
          </a:p>
          <a:p>
            <a:r>
              <a:rPr lang="en-US" baseline="0" dirty="0" smtClean="0"/>
              <a:t>Text D </a:t>
            </a:r>
            <a:r>
              <a:rPr lang="mr-IN" baseline="0" dirty="0" smtClean="0"/>
              <a:t>–</a:t>
            </a:r>
            <a:r>
              <a:rPr lang="en-US" baseline="0" dirty="0" smtClean="0"/>
              <a:t> something from a recipe book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EE81ED-F8D7-024C-AF9B-968C5A99CF38}" type="slidenum">
              <a:rPr lang="en-US" smtClean="0"/>
              <a:t>8</a:t>
            </a:fld>
            <a:endParaRPr lang="en-US"/>
          </a:p>
        </p:txBody>
      </p:sp>
    </p:spTree>
    <p:extLst>
      <p:ext uri="{BB962C8B-B14F-4D97-AF65-F5344CB8AC3E}">
        <p14:creationId xmlns:p14="http://schemas.microsoft.com/office/powerpoint/2010/main" val="160035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A here </a:t>
            </a:r>
            <a:r>
              <a:rPr lang="mr-IN" dirty="0" smtClean="0"/>
              <a:t>–</a:t>
            </a:r>
            <a:r>
              <a:rPr lang="en-US" dirty="0" smtClean="0"/>
              <a:t> imagined to be a story</a:t>
            </a:r>
            <a:r>
              <a:rPr lang="en-US" baseline="0" dirty="0" smtClean="0"/>
              <a:t> about Clinton and Trump in a diner meeting voters</a:t>
            </a:r>
          </a:p>
          <a:p>
            <a:r>
              <a:rPr lang="en-US" baseline="0" dirty="0" smtClean="0"/>
              <a:t>Text B </a:t>
            </a:r>
            <a:r>
              <a:rPr lang="mr-IN" baseline="0" dirty="0" smtClean="0"/>
              <a:t>–</a:t>
            </a:r>
            <a:r>
              <a:rPr lang="en-US" baseline="0" dirty="0" smtClean="0"/>
              <a:t> generic story about Clinton and Trump</a:t>
            </a:r>
          </a:p>
          <a:p>
            <a:r>
              <a:rPr lang="en-US" baseline="0" dirty="0" smtClean="0"/>
              <a:t>Text C </a:t>
            </a:r>
            <a:r>
              <a:rPr lang="mr-IN" baseline="0" dirty="0" smtClean="0"/>
              <a:t>–</a:t>
            </a:r>
            <a:r>
              <a:rPr lang="en-US" baseline="0" dirty="0" smtClean="0"/>
              <a:t> a food blog post</a:t>
            </a:r>
          </a:p>
          <a:p>
            <a:r>
              <a:rPr lang="en-US" baseline="0" dirty="0" smtClean="0"/>
              <a:t>Text D</a:t>
            </a:r>
            <a:endParaRPr lang="en-US" dirty="0"/>
          </a:p>
        </p:txBody>
      </p:sp>
      <p:sp>
        <p:nvSpPr>
          <p:cNvPr id="4" name="Slide Number Placeholder 3"/>
          <p:cNvSpPr>
            <a:spLocks noGrp="1"/>
          </p:cNvSpPr>
          <p:nvPr>
            <p:ph type="sldNum" sz="quarter" idx="10"/>
          </p:nvPr>
        </p:nvSpPr>
        <p:spPr/>
        <p:txBody>
          <a:bodyPr/>
          <a:lstStyle/>
          <a:p>
            <a:fld id="{44EE81ED-F8D7-024C-AF9B-968C5A99CF38}" type="slidenum">
              <a:rPr lang="en-US" smtClean="0"/>
              <a:t>9</a:t>
            </a:fld>
            <a:endParaRPr lang="en-US"/>
          </a:p>
        </p:txBody>
      </p:sp>
    </p:spTree>
    <p:extLst>
      <p:ext uri="{BB962C8B-B14F-4D97-AF65-F5344CB8AC3E}">
        <p14:creationId xmlns:p14="http://schemas.microsoft.com/office/powerpoint/2010/main" val="1600353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Text A here </a:t>
            </a:r>
            <a:r>
              <a:rPr lang="mr-IN" dirty="0" smtClean="0"/>
              <a:t>–</a:t>
            </a:r>
            <a:r>
              <a:rPr lang="en-US" dirty="0" smtClean="0"/>
              <a:t> imagined to be a story</a:t>
            </a:r>
            <a:r>
              <a:rPr lang="en-US" baseline="0" dirty="0" smtClean="0"/>
              <a:t> about Clinton and Trump in a diner meeting voters</a:t>
            </a:r>
          </a:p>
          <a:p>
            <a:r>
              <a:rPr lang="en-US" baseline="0" dirty="0" smtClean="0"/>
              <a:t>Text B </a:t>
            </a:r>
            <a:r>
              <a:rPr lang="mr-IN" baseline="0" dirty="0" smtClean="0"/>
              <a:t>–</a:t>
            </a:r>
            <a:r>
              <a:rPr lang="en-US" baseline="0" dirty="0" smtClean="0"/>
              <a:t> generic story about Clinton and Trump</a:t>
            </a:r>
          </a:p>
          <a:p>
            <a:r>
              <a:rPr lang="en-US" baseline="0" dirty="0" smtClean="0"/>
              <a:t>Text C </a:t>
            </a:r>
            <a:r>
              <a:rPr lang="mr-IN" baseline="0" dirty="0" smtClean="0"/>
              <a:t>–</a:t>
            </a:r>
            <a:r>
              <a:rPr lang="en-US" baseline="0" dirty="0" smtClean="0"/>
              <a:t> a food blog post</a:t>
            </a:r>
          </a:p>
          <a:p>
            <a:r>
              <a:rPr lang="en-US" baseline="0" dirty="0" smtClean="0"/>
              <a:t>Text D</a:t>
            </a:r>
            <a:endParaRPr lang="en-US" dirty="0"/>
          </a:p>
        </p:txBody>
      </p:sp>
      <p:sp>
        <p:nvSpPr>
          <p:cNvPr id="4" name="Slide Number Placeholder 3"/>
          <p:cNvSpPr>
            <a:spLocks noGrp="1"/>
          </p:cNvSpPr>
          <p:nvPr>
            <p:ph type="sldNum" sz="quarter" idx="10"/>
          </p:nvPr>
        </p:nvSpPr>
        <p:spPr/>
        <p:txBody>
          <a:bodyPr/>
          <a:lstStyle/>
          <a:p>
            <a:fld id="{44EE81ED-F8D7-024C-AF9B-968C5A99CF38}" type="slidenum">
              <a:rPr lang="en-US" smtClean="0"/>
              <a:t>10</a:t>
            </a:fld>
            <a:endParaRPr lang="en-US"/>
          </a:p>
        </p:txBody>
      </p:sp>
    </p:spTree>
    <p:extLst>
      <p:ext uri="{BB962C8B-B14F-4D97-AF65-F5344CB8AC3E}">
        <p14:creationId xmlns:p14="http://schemas.microsoft.com/office/powerpoint/2010/main" val="1600353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 two topics and try to find something interesting about</a:t>
            </a:r>
            <a:r>
              <a:rPr lang="en-US" baseline="0" dirty="0" smtClean="0"/>
              <a:t> them. Can relate it to time, history, or just thematic.</a:t>
            </a:r>
            <a:endParaRPr lang="en-US" dirty="0" smtClean="0"/>
          </a:p>
          <a:p>
            <a:endParaRPr lang="en-US" dirty="0" smtClean="0"/>
          </a:p>
          <a:p>
            <a:r>
              <a:rPr lang="en-US" dirty="0" smtClean="0"/>
              <a:t>Here </a:t>
            </a:r>
            <a:r>
              <a:rPr lang="en-US" dirty="0" smtClean="0"/>
              <a:t>is an example of TM. If we have</a:t>
            </a:r>
            <a:r>
              <a:rPr lang="en-US" baseline="0" dirty="0" smtClean="0"/>
              <a:t> a whole lot of texts and we look at the topics over time, we can get a sense of how they change over time!</a:t>
            </a:r>
          </a:p>
          <a:p>
            <a:r>
              <a:rPr lang="en-US" dirty="0" smtClean="0"/>
              <a:t>TM run over the Richmond Daily Dispatch during the civil</a:t>
            </a:r>
            <a:r>
              <a:rPr lang="en-US" baseline="0" dirty="0" smtClean="0"/>
              <a:t> war. This topic came to the surface. Knowing their corpus, they </a:t>
            </a:r>
            <a:r>
              <a:rPr lang="en-US" baseline="0" dirty="0" err="1" smtClean="0"/>
              <a:t>ID’d</a:t>
            </a:r>
            <a:r>
              <a:rPr lang="en-US" baseline="0" dirty="0" smtClean="0"/>
              <a:t> it as a fugitive slave topic. Charted over time, they can see that the number of fugitive slave ads spiked at particular times of union occupations – summer of 1862 and summer of 1864. “relative proximity of the union to enslaved people gave them a chance to escape or attempt to escape to freedom.</a:t>
            </a:r>
            <a:endParaRPr lang="en-US" dirty="0" smtClean="0"/>
          </a:p>
          <a:p>
            <a:endParaRPr lang="en-US" dirty="0" smtClean="0"/>
          </a:p>
          <a:p>
            <a:r>
              <a:rPr lang="en-US" dirty="0" smtClean="0"/>
              <a:t>Their</a:t>
            </a:r>
            <a:r>
              <a:rPr lang="en-US" baseline="0" dirty="0" smtClean="0"/>
              <a:t> words - </a:t>
            </a:r>
            <a:r>
              <a:rPr lang="en-US" dirty="0" smtClean="0"/>
              <a:t>“What conclusions can we make from this kind of distant reading and draw from this graph specifically? For one, I think, this graph underscores the role of the Union army in presenting enslaved African Americans with opportunities—risky opportunities—to seize their freedom by running to the Yankee lines. There are two sustained spikes in the number of fugitive slave ads, the first in the summer of 1862 and the second in the summer of 1864. At both of those moments the Union army approached Richmond. In 1862 the Union army under </a:t>
            </a:r>
            <a:r>
              <a:rPr lang="en-US" dirty="0" err="1" smtClean="0"/>
              <a:t>McClennan</a:t>
            </a:r>
            <a:r>
              <a:rPr lang="en-US" dirty="0" smtClean="0"/>
              <a:t> approached within seven miles of Richmond during the Peninsula Campaign. (Jefferson Davis's coachman, William A. Jackson, was one of the slaves who ran to the Union army that spring.) Two summers later Grant's Overland Campaign brought Union armies near Richmond. The graph registers how during each of those summers enslaved men and women used to opportunity offered by relative proximity of the Union armies—which we might think of as a mobile North, bringing the free states closer to men and women enslaved in the South—to attempt to escape from bondage. A third spike at the end of 1861 is less explicable, and we'll return to it in a moment.”</a:t>
            </a:r>
            <a:endParaRPr lang="en-US" dirty="0"/>
          </a:p>
        </p:txBody>
      </p:sp>
      <p:sp>
        <p:nvSpPr>
          <p:cNvPr id="4" name="Slide Number Placeholder 3"/>
          <p:cNvSpPr>
            <a:spLocks noGrp="1"/>
          </p:cNvSpPr>
          <p:nvPr>
            <p:ph type="sldNum" sz="quarter" idx="10"/>
          </p:nvPr>
        </p:nvSpPr>
        <p:spPr/>
        <p:txBody>
          <a:bodyPr/>
          <a:lstStyle/>
          <a:p>
            <a:fld id="{3C549AD9-45EC-574A-BF48-6DAFD1875592}" type="slidenum">
              <a:rPr lang="en-US" smtClean="0"/>
              <a:t>11</a:t>
            </a:fld>
            <a:endParaRPr lang="en-US"/>
          </a:p>
        </p:txBody>
      </p:sp>
    </p:spTree>
    <p:extLst>
      <p:ext uri="{BB962C8B-B14F-4D97-AF65-F5344CB8AC3E}">
        <p14:creationId xmlns:p14="http://schemas.microsoft.com/office/powerpoint/2010/main" val="2864288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goo.gl</a:t>
            </a:r>
            <a:r>
              <a:rPr lang="en-US" dirty="0" smtClean="0"/>
              <a:t>/15c0PD</a:t>
            </a:r>
            <a:endParaRPr lang="en-US" dirty="0"/>
          </a:p>
        </p:txBody>
      </p:sp>
      <p:sp>
        <p:nvSpPr>
          <p:cNvPr id="4" name="Slide Number Placeholder 3"/>
          <p:cNvSpPr>
            <a:spLocks noGrp="1"/>
          </p:cNvSpPr>
          <p:nvPr>
            <p:ph type="sldNum" sz="quarter" idx="10"/>
          </p:nvPr>
        </p:nvSpPr>
        <p:spPr/>
        <p:txBody>
          <a:bodyPr/>
          <a:lstStyle/>
          <a:p>
            <a:fld id="{44EE81ED-F8D7-024C-AF9B-968C5A99CF38}" type="slidenum">
              <a:rPr lang="en-US" smtClean="0"/>
              <a:t>13</a:t>
            </a:fld>
            <a:endParaRPr lang="en-US"/>
          </a:p>
        </p:txBody>
      </p:sp>
    </p:spTree>
    <p:extLst>
      <p:ext uri="{BB962C8B-B14F-4D97-AF65-F5344CB8AC3E}">
        <p14:creationId xmlns:p14="http://schemas.microsoft.com/office/powerpoint/2010/main" val="2066552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08F972-2DE9-B249-8D00-A3FF3656DD8F}"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264003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8F972-2DE9-B249-8D00-A3FF3656DD8F}"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4572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8F972-2DE9-B249-8D00-A3FF3656DD8F}"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41178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8F972-2DE9-B249-8D00-A3FF3656DD8F}"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68349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8F972-2DE9-B249-8D00-A3FF3656DD8F}"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267688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08F972-2DE9-B249-8D00-A3FF3656DD8F}"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241849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08F972-2DE9-B249-8D00-A3FF3656DD8F}" type="datetimeFigureOut">
              <a:rPr lang="en-US" smtClean="0"/>
              <a:t>11/2/16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20987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08F972-2DE9-B249-8D00-A3FF3656DD8F}"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61233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8F972-2DE9-B249-8D00-A3FF3656DD8F}" type="datetimeFigureOut">
              <a:rPr lang="en-US" smtClean="0"/>
              <a:t>11/2/16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213034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8F972-2DE9-B249-8D00-A3FF3656DD8F}"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68402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8F972-2DE9-B249-8D00-A3FF3656DD8F}"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460D9-9832-6246-A0EE-64A9CBFF73E8}" type="slidenum">
              <a:rPr lang="en-US" smtClean="0"/>
              <a:t>‹#›</a:t>
            </a:fld>
            <a:endParaRPr lang="en-US"/>
          </a:p>
        </p:txBody>
      </p:sp>
    </p:spTree>
    <p:extLst>
      <p:ext uri="{BB962C8B-B14F-4D97-AF65-F5344CB8AC3E}">
        <p14:creationId xmlns:p14="http://schemas.microsoft.com/office/powerpoint/2010/main" val="11660124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8F972-2DE9-B249-8D00-A3FF3656DD8F}" type="datetimeFigureOut">
              <a:rPr lang="en-US" smtClean="0"/>
              <a:t>11/2/16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460D9-9832-6246-A0EE-64A9CBFF73E8}" type="slidenum">
              <a:rPr lang="en-US" smtClean="0"/>
              <a:t>‹#›</a:t>
            </a:fld>
            <a:endParaRPr lang="en-US"/>
          </a:p>
        </p:txBody>
      </p:sp>
    </p:spTree>
    <p:extLst>
      <p:ext uri="{BB962C8B-B14F-4D97-AF65-F5344CB8AC3E}">
        <p14:creationId xmlns:p14="http://schemas.microsoft.com/office/powerpoint/2010/main" val="280537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sl.richmond.edu/dispatch/"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ndrewgoldstone.com/blog/2012/12/13/pml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Topic Modeling </a:t>
            </a:r>
            <a:r>
              <a:rPr lang="en-US" dirty="0" err="1" smtClean="0"/>
              <a:t>Pt</a:t>
            </a:r>
            <a:r>
              <a:rPr lang="en-US" dirty="0" smtClean="0"/>
              <a:t> 2</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65220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3463272" y="1600201"/>
            <a:ext cx="5223528" cy="2291894"/>
          </a:xfrm>
        </p:spPr>
        <p:txBody>
          <a:bodyPr>
            <a:normAutofit fontScale="47500" lnSpcReduction="20000"/>
          </a:bodyPr>
          <a:lstStyle/>
          <a:p>
            <a:pPr marL="0" indent="0">
              <a:buNone/>
            </a:pPr>
            <a:r>
              <a:rPr lang="en-US" dirty="0" smtClean="0"/>
              <a:t>Topics</a:t>
            </a:r>
          </a:p>
          <a:p>
            <a:r>
              <a:rPr lang="en-US" dirty="0" smtClean="0"/>
              <a:t>1 </a:t>
            </a:r>
            <a:r>
              <a:rPr lang="mr-IN" dirty="0" smtClean="0"/>
              <a:t>–</a:t>
            </a:r>
            <a:r>
              <a:rPr lang="en-US" dirty="0" smtClean="0"/>
              <a:t> trump, republicans, </a:t>
            </a:r>
            <a:r>
              <a:rPr lang="en-US" dirty="0" err="1" smtClean="0"/>
              <a:t>billy</a:t>
            </a:r>
            <a:r>
              <a:rPr lang="en-US" dirty="0" smtClean="0"/>
              <a:t>, bush, genitals, access, </a:t>
            </a:r>
            <a:r>
              <a:rPr lang="en-US" dirty="0" err="1" smtClean="0"/>
              <a:t>hollywood</a:t>
            </a:r>
            <a:r>
              <a:rPr lang="en-US" dirty="0" smtClean="0"/>
              <a:t>, assault, locker, room</a:t>
            </a:r>
          </a:p>
          <a:p>
            <a:r>
              <a:rPr lang="en-US" dirty="0" smtClean="0"/>
              <a:t>2 </a:t>
            </a:r>
            <a:r>
              <a:rPr lang="mr-IN" dirty="0" smtClean="0"/>
              <a:t>–</a:t>
            </a:r>
            <a:r>
              <a:rPr lang="en-US" dirty="0" smtClean="0"/>
              <a:t> </a:t>
            </a:r>
            <a:r>
              <a:rPr lang="en-US" dirty="0" err="1" smtClean="0"/>
              <a:t>clinton</a:t>
            </a:r>
            <a:r>
              <a:rPr lang="en-US" dirty="0" smtClean="0"/>
              <a:t>, trump, emails, great, crooked, </a:t>
            </a:r>
            <a:r>
              <a:rPr lang="en-US" dirty="0" err="1" smtClean="0"/>
              <a:t>fbi</a:t>
            </a:r>
            <a:r>
              <a:rPr lang="en-US" dirty="0" smtClean="0"/>
              <a:t>, state, president, department, delete</a:t>
            </a:r>
          </a:p>
          <a:p>
            <a:r>
              <a:rPr lang="en-US" dirty="0" smtClean="0"/>
              <a:t>3 </a:t>
            </a:r>
            <a:r>
              <a:rPr lang="mr-IN" dirty="0" smtClean="0"/>
              <a:t>–</a:t>
            </a:r>
            <a:r>
              <a:rPr lang="en-US" dirty="0" smtClean="0"/>
              <a:t> </a:t>
            </a:r>
            <a:r>
              <a:rPr lang="en-US" dirty="0" err="1" smtClean="0"/>
              <a:t>clinton</a:t>
            </a:r>
            <a:r>
              <a:rPr lang="en-US" dirty="0" smtClean="0"/>
              <a:t>, trump, election, voters, polls, republican, democrat</a:t>
            </a:r>
            <a:endParaRPr lang="en-US" dirty="0"/>
          </a:p>
          <a:p>
            <a:r>
              <a:rPr lang="en-US" dirty="0" smtClean="0"/>
              <a:t>4 </a:t>
            </a:r>
            <a:r>
              <a:rPr lang="mr-IN" dirty="0" smtClean="0"/>
              <a:t>–</a:t>
            </a:r>
            <a:r>
              <a:rPr lang="en-US" dirty="0" smtClean="0"/>
              <a:t> fraud, impeach, rigging, resign, voting, scandal, disaster,</a:t>
            </a:r>
          </a:p>
          <a:p>
            <a:r>
              <a:rPr lang="en-US" dirty="0" smtClean="0"/>
              <a:t>5 </a:t>
            </a:r>
            <a:r>
              <a:rPr lang="mr-IN" dirty="0" smtClean="0"/>
              <a:t>–</a:t>
            </a:r>
            <a:r>
              <a:rPr lang="en-US" dirty="0" smtClean="0"/>
              <a:t> </a:t>
            </a:r>
            <a:r>
              <a:rPr lang="en-US" dirty="0" err="1" smtClean="0"/>
              <a:t>carson</a:t>
            </a:r>
            <a:r>
              <a:rPr lang="en-US" dirty="0" smtClean="0"/>
              <a:t>, ben, horse, candidate, president, dark, administration</a:t>
            </a:r>
          </a:p>
        </p:txBody>
      </p:sp>
      <p:sp>
        <p:nvSpPr>
          <p:cNvPr id="4" name="Rectangle 3"/>
          <p:cNvSpPr/>
          <p:nvPr/>
        </p:nvSpPr>
        <p:spPr>
          <a:xfrm>
            <a:off x="457200" y="1417638"/>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4071729"/>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7200" y="2731066"/>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200" y="5438037"/>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23292" y="1739711"/>
            <a:ext cx="1182610" cy="646331"/>
          </a:xfrm>
          <a:prstGeom prst="rect">
            <a:avLst/>
          </a:prstGeom>
          <a:noFill/>
        </p:spPr>
        <p:txBody>
          <a:bodyPr wrap="none" rtlCol="0">
            <a:spAutoFit/>
          </a:bodyPr>
          <a:lstStyle/>
          <a:p>
            <a:r>
              <a:rPr lang="en-US" dirty="0" smtClean="0"/>
              <a:t>Text A</a:t>
            </a:r>
          </a:p>
          <a:p>
            <a:r>
              <a:rPr lang="en-US" dirty="0" smtClean="0"/>
              <a:t>Sept. 2016</a:t>
            </a:r>
            <a:endParaRPr lang="en-US" dirty="0"/>
          </a:p>
        </p:txBody>
      </p:sp>
      <p:sp>
        <p:nvSpPr>
          <p:cNvPr id="9" name="TextBox 8"/>
          <p:cNvSpPr txBox="1"/>
          <p:nvPr/>
        </p:nvSpPr>
        <p:spPr>
          <a:xfrm>
            <a:off x="442532" y="5837085"/>
            <a:ext cx="1117576" cy="646331"/>
          </a:xfrm>
          <a:prstGeom prst="rect">
            <a:avLst/>
          </a:prstGeom>
          <a:noFill/>
        </p:spPr>
        <p:txBody>
          <a:bodyPr wrap="none" rtlCol="0">
            <a:spAutoFit/>
          </a:bodyPr>
          <a:lstStyle/>
          <a:p>
            <a:r>
              <a:rPr lang="en-US" dirty="0" smtClean="0"/>
              <a:t>Text D</a:t>
            </a:r>
          </a:p>
          <a:p>
            <a:r>
              <a:rPr lang="en-US" dirty="0" smtClean="0"/>
              <a:t>Dec. 2017</a:t>
            </a:r>
            <a:endParaRPr lang="en-US" dirty="0"/>
          </a:p>
        </p:txBody>
      </p:sp>
      <p:sp>
        <p:nvSpPr>
          <p:cNvPr id="10" name="TextBox 9"/>
          <p:cNvSpPr txBox="1"/>
          <p:nvPr/>
        </p:nvSpPr>
        <p:spPr>
          <a:xfrm>
            <a:off x="442532" y="4449983"/>
            <a:ext cx="1138089" cy="646331"/>
          </a:xfrm>
          <a:prstGeom prst="rect">
            <a:avLst/>
          </a:prstGeom>
          <a:noFill/>
        </p:spPr>
        <p:txBody>
          <a:bodyPr wrap="none" rtlCol="0">
            <a:spAutoFit/>
          </a:bodyPr>
          <a:lstStyle/>
          <a:p>
            <a:r>
              <a:rPr lang="en-US" dirty="0" smtClean="0"/>
              <a:t>Text C</a:t>
            </a:r>
          </a:p>
          <a:p>
            <a:r>
              <a:rPr lang="en-US" dirty="0" smtClean="0"/>
              <a:t>Nov. 2016</a:t>
            </a:r>
          </a:p>
        </p:txBody>
      </p:sp>
      <p:sp>
        <p:nvSpPr>
          <p:cNvPr id="11" name="TextBox 10"/>
          <p:cNvSpPr txBox="1"/>
          <p:nvPr/>
        </p:nvSpPr>
        <p:spPr>
          <a:xfrm>
            <a:off x="423292" y="3139856"/>
            <a:ext cx="1090864" cy="646331"/>
          </a:xfrm>
          <a:prstGeom prst="rect">
            <a:avLst/>
          </a:prstGeom>
          <a:noFill/>
        </p:spPr>
        <p:txBody>
          <a:bodyPr wrap="none" rtlCol="0">
            <a:spAutoFit/>
          </a:bodyPr>
          <a:lstStyle/>
          <a:p>
            <a:r>
              <a:rPr lang="en-US" dirty="0" smtClean="0"/>
              <a:t>Text B</a:t>
            </a:r>
          </a:p>
          <a:p>
            <a:r>
              <a:rPr lang="en-US" dirty="0" smtClean="0"/>
              <a:t>Oct. 2016</a:t>
            </a:r>
            <a:endParaRPr lang="en-US" dirty="0"/>
          </a:p>
        </p:txBody>
      </p:sp>
      <p:sp>
        <p:nvSpPr>
          <p:cNvPr id="12" name="Content Placeholder 2"/>
          <p:cNvSpPr txBox="1">
            <a:spLocks/>
          </p:cNvSpPr>
          <p:nvPr/>
        </p:nvSpPr>
        <p:spPr>
          <a:xfrm>
            <a:off x="3615672" y="4044495"/>
            <a:ext cx="5223528" cy="229189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How would you label them?</a:t>
            </a:r>
          </a:p>
          <a:p>
            <a:pPr marL="514350" indent="-514350">
              <a:buFont typeface="+mj-lt"/>
              <a:buAutoNum type="arabicPeriod"/>
            </a:pPr>
            <a:r>
              <a:rPr lang="en-US" dirty="0" smtClean="0"/>
              <a:t>What do you think the texts are about?</a:t>
            </a:r>
            <a:endParaRPr lang="en-US" dirty="0"/>
          </a:p>
          <a:p>
            <a:pPr marL="514350" indent="-514350">
              <a:buFont typeface="+mj-lt"/>
              <a:buAutoNum type="arabicPeriod"/>
            </a:pPr>
            <a:r>
              <a:rPr lang="en-US" dirty="0" smtClean="0"/>
              <a:t>How can you use the date metadata?</a:t>
            </a:r>
            <a:endParaRPr lang="en-US" dirty="0"/>
          </a:p>
        </p:txBody>
      </p:sp>
      <p:sp>
        <p:nvSpPr>
          <p:cNvPr id="13" name="Content Placeholder 2"/>
          <p:cNvSpPr txBox="1">
            <a:spLocks/>
          </p:cNvSpPr>
          <p:nvPr/>
        </p:nvSpPr>
        <p:spPr>
          <a:xfrm>
            <a:off x="1500751" y="1432719"/>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5%</a:t>
            </a:r>
          </a:p>
          <a:p>
            <a:pPr marL="0" indent="0">
              <a:buFont typeface="Arial"/>
              <a:buNone/>
            </a:pPr>
            <a:r>
              <a:rPr lang="en-US" sz="1200" dirty="0" smtClean="0"/>
              <a:t>2 </a:t>
            </a:r>
            <a:r>
              <a:rPr lang="mr-IN" sz="1200" dirty="0" smtClean="0"/>
              <a:t>–</a:t>
            </a:r>
            <a:r>
              <a:rPr lang="en-US" sz="1200" dirty="0" smtClean="0"/>
              <a:t> 20%</a:t>
            </a:r>
          </a:p>
          <a:p>
            <a:pPr marL="0" indent="0">
              <a:buFont typeface="Arial"/>
              <a:buNone/>
            </a:pPr>
            <a:r>
              <a:rPr lang="en-US" sz="1200" dirty="0" smtClean="0"/>
              <a:t>3 </a:t>
            </a:r>
            <a:r>
              <a:rPr lang="mr-IN" sz="1200" dirty="0" smtClean="0"/>
              <a:t>–</a:t>
            </a:r>
            <a:r>
              <a:rPr lang="en-US" sz="1200" dirty="0" smtClean="0"/>
              <a:t> 15%</a:t>
            </a:r>
          </a:p>
          <a:p>
            <a:pPr marL="0" indent="0">
              <a:buFont typeface="Arial"/>
              <a:buNone/>
            </a:pPr>
            <a:r>
              <a:rPr lang="en-US" sz="1200" dirty="0" smtClean="0"/>
              <a:t>4 </a:t>
            </a:r>
            <a:r>
              <a:rPr lang="mr-IN" sz="1200" dirty="0" smtClean="0"/>
              <a:t>–</a:t>
            </a:r>
            <a:r>
              <a:rPr lang="en-US" sz="1200" dirty="0" smtClean="0"/>
              <a:t> 5%</a:t>
            </a:r>
          </a:p>
          <a:p>
            <a:pPr marL="0" indent="0">
              <a:buFont typeface="Arial"/>
              <a:buNone/>
            </a:pPr>
            <a:r>
              <a:rPr lang="en-US" sz="1200" dirty="0" smtClean="0"/>
              <a:t>5 </a:t>
            </a:r>
            <a:r>
              <a:rPr lang="mr-IN" sz="1200" dirty="0" smtClean="0"/>
              <a:t>–</a:t>
            </a:r>
            <a:r>
              <a:rPr lang="en-US" sz="1200" dirty="0" smtClean="0"/>
              <a:t> 2%</a:t>
            </a:r>
          </a:p>
          <a:p>
            <a:pPr marL="0" indent="0">
              <a:buFont typeface="Arial"/>
              <a:buNone/>
            </a:pPr>
            <a:endParaRPr lang="en-US" sz="1200" dirty="0"/>
          </a:p>
        </p:txBody>
      </p:sp>
      <p:sp>
        <p:nvSpPr>
          <p:cNvPr id="14" name="Content Placeholder 2"/>
          <p:cNvSpPr txBox="1">
            <a:spLocks/>
          </p:cNvSpPr>
          <p:nvPr/>
        </p:nvSpPr>
        <p:spPr>
          <a:xfrm>
            <a:off x="1500751" y="2746147"/>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30%</a:t>
            </a:r>
          </a:p>
          <a:p>
            <a:pPr marL="0" indent="0">
              <a:buFont typeface="Arial"/>
              <a:buNone/>
            </a:pPr>
            <a:r>
              <a:rPr lang="en-US" sz="1200" dirty="0" smtClean="0"/>
              <a:t>2 </a:t>
            </a:r>
            <a:r>
              <a:rPr lang="mr-IN" sz="1200" dirty="0" smtClean="0"/>
              <a:t>–</a:t>
            </a:r>
            <a:r>
              <a:rPr lang="en-US" sz="1200" dirty="0" smtClean="0"/>
              <a:t> 10%</a:t>
            </a:r>
          </a:p>
          <a:p>
            <a:pPr marL="0" indent="0">
              <a:buFont typeface="Arial"/>
              <a:buNone/>
            </a:pPr>
            <a:r>
              <a:rPr lang="en-US" sz="1200" dirty="0" smtClean="0"/>
              <a:t>3 -10%</a:t>
            </a:r>
          </a:p>
          <a:p>
            <a:pPr marL="0" indent="0">
              <a:buFont typeface="Arial"/>
              <a:buNone/>
            </a:pPr>
            <a:r>
              <a:rPr lang="en-US" sz="1200" dirty="0" smtClean="0"/>
              <a:t>4 </a:t>
            </a:r>
            <a:r>
              <a:rPr lang="mr-IN" sz="1200" dirty="0" smtClean="0"/>
              <a:t>–</a:t>
            </a:r>
            <a:r>
              <a:rPr lang="en-US" sz="1200" dirty="0" smtClean="0"/>
              <a:t> 10%</a:t>
            </a:r>
          </a:p>
          <a:p>
            <a:pPr marL="0" indent="0">
              <a:buFont typeface="Arial"/>
              <a:buNone/>
            </a:pPr>
            <a:r>
              <a:rPr lang="en-US" sz="1200" dirty="0" smtClean="0"/>
              <a:t>5 </a:t>
            </a:r>
            <a:r>
              <a:rPr lang="mr-IN" sz="1200" dirty="0" smtClean="0"/>
              <a:t>–</a:t>
            </a:r>
            <a:r>
              <a:rPr lang="en-US" sz="1200" dirty="0" smtClean="0"/>
              <a:t> 1%</a:t>
            </a:r>
          </a:p>
        </p:txBody>
      </p:sp>
      <p:sp>
        <p:nvSpPr>
          <p:cNvPr id="15" name="Content Placeholder 2"/>
          <p:cNvSpPr txBox="1">
            <a:spLocks/>
          </p:cNvSpPr>
          <p:nvPr/>
        </p:nvSpPr>
        <p:spPr>
          <a:xfrm>
            <a:off x="1500751" y="4136590"/>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10%</a:t>
            </a:r>
          </a:p>
          <a:p>
            <a:pPr marL="0" indent="0">
              <a:buFont typeface="Arial"/>
              <a:buNone/>
            </a:pPr>
            <a:r>
              <a:rPr lang="en-US" sz="1200" dirty="0" smtClean="0"/>
              <a:t>2 </a:t>
            </a:r>
            <a:r>
              <a:rPr lang="mr-IN" sz="1200" dirty="0" smtClean="0"/>
              <a:t>–</a:t>
            </a:r>
            <a:r>
              <a:rPr lang="en-US" sz="1200" dirty="0" smtClean="0"/>
              <a:t> 15%</a:t>
            </a:r>
          </a:p>
          <a:p>
            <a:pPr marL="0" indent="0">
              <a:buFont typeface="Arial"/>
              <a:buNone/>
            </a:pPr>
            <a:r>
              <a:rPr lang="en-US" sz="1200" dirty="0" smtClean="0"/>
              <a:t>3 </a:t>
            </a:r>
            <a:r>
              <a:rPr lang="mr-IN" sz="1200" dirty="0" smtClean="0"/>
              <a:t>–</a:t>
            </a:r>
            <a:r>
              <a:rPr lang="en-US" sz="1200" dirty="0" smtClean="0"/>
              <a:t> 35%</a:t>
            </a:r>
          </a:p>
          <a:p>
            <a:pPr marL="0" indent="0">
              <a:buFont typeface="Arial"/>
              <a:buNone/>
            </a:pPr>
            <a:r>
              <a:rPr lang="en-US" sz="1200" dirty="0" smtClean="0"/>
              <a:t>4 </a:t>
            </a:r>
            <a:r>
              <a:rPr lang="mr-IN" sz="1200" dirty="0" smtClean="0"/>
              <a:t>–</a:t>
            </a:r>
            <a:r>
              <a:rPr lang="en-US" sz="1200" dirty="0" smtClean="0"/>
              <a:t> 15%</a:t>
            </a:r>
          </a:p>
          <a:p>
            <a:pPr marL="0" indent="0">
              <a:buFont typeface="Arial"/>
              <a:buNone/>
            </a:pPr>
            <a:r>
              <a:rPr lang="en-US" sz="1200" dirty="0" smtClean="0"/>
              <a:t>5 -3%</a:t>
            </a:r>
          </a:p>
          <a:p>
            <a:pPr marL="0" indent="0">
              <a:buFont typeface="Arial"/>
              <a:buNone/>
            </a:pPr>
            <a:endParaRPr lang="en-US" sz="1200" dirty="0"/>
          </a:p>
        </p:txBody>
      </p:sp>
      <p:sp>
        <p:nvSpPr>
          <p:cNvPr id="16" name="Content Placeholder 2"/>
          <p:cNvSpPr txBox="1">
            <a:spLocks/>
          </p:cNvSpPr>
          <p:nvPr/>
        </p:nvSpPr>
        <p:spPr>
          <a:xfrm>
            <a:off x="1500751" y="5460248"/>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10%</a:t>
            </a:r>
          </a:p>
          <a:p>
            <a:pPr marL="0" indent="0">
              <a:buFont typeface="Arial"/>
              <a:buNone/>
            </a:pPr>
            <a:r>
              <a:rPr lang="en-US" sz="1200" dirty="0" smtClean="0"/>
              <a:t>2 </a:t>
            </a:r>
            <a:r>
              <a:rPr lang="mr-IN" sz="1200" dirty="0" smtClean="0"/>
              <a:t>–</a:t>
            </a:r>
            <a:r>
              <a:rPr lang="en-US" sz="1200" dirty="0" smtClean="0"/>
              <a:t> 10%</a:t>
            </a:r>
          </a:p>
          <a:p>
            <a:pPr marL="0" indent="0">
              <a:buFont typeface="Arial"/>
              <a:buNone/>
            </a:pPr>
            <a:r>
              <a:rPr lang="en-US" sz="1200" dirty="0" smtClean="0"/>
              <a:t>3 </a:t>
            </a:r>
            <a:r>
              <a:rPr lang="mr-IN" sz="1200" dirty="0" smtClean="0"/>
              <a:t>–</a:t>
            </a:r>
            <a:r>
              <a:rPr lang="en-US" sz="1200" dirty="0" smtClean="0"/>
              <a:t> 15%</a:t>
            </a:r>
          </a:p>
          <a:p>
            <a:pPr marL="0" indent="0">
              <a:buFont typeface="Arial"/>
              <a:buNone/>
            </a:pPr>
            <a:r>
              <a:rPr lang="en-US" sz="1200" dirty="0" smtClean="0"/>
              <a:t>4 </a:t>
            </a:r>
            <a:r>
              <a:rPr lang="mr-IN" sz="1200" dirty="0" smtClean="0"/>
              <a:t>–</a:t>
            </a:r>
            <a:r>
              <a:rPr lang="en-US" sz="1200" dirty="0" smtClean="0"/>
              <a:t> 30%</a:t>
            </a:r>
          </a:p>
          <a:p>
            <a:pPr marL="0" indent="0">
              <a:buFont typeface="Arial"/>
              <a:buNone/>
            </a:pPr>
            <a:r>
              <a:rPr lang="en-US" sz="1200" dirty="0" smtClean="0"/>
              <a:t>5 </a:t>
            </a:r>
            <a:r>
              <a:rPr lang="mr-IN" sz="1200" dirty="0" smtClean="0"/>
              <a:t>–</a:t>
            </a:r>
            <a:r>
              <a:rPr lang="en-US" sz="1200" dirty="0" smtClean="0"/>
              <a:t> 35%</a:t>
            </a:r>
          </a:p>
          <a:p>
            <a:pPr marL="0" indent="0">
              <a:buFont typeface="Arial"/>
              <a:buNone/>
            </a:pPr>
            <a:endParaRPr lang="en-US" sz="1200" dirty="0"/>
          </a:p>
        </p:txBody>
      </p:sp>
    </p:spTree>
    <p:extLst>
      <p:ext uri="{BB962C8B-B14F-4D97-AF65-F5344CB8AC3E}">
        <p14:creationId xmlns:p14="http://schemas.microsoft.com/office/powerpoint/2010/main" val="21979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Topic Modeling</a:t>
            </a:r>
            <a:endParaRPr lang="en-US" sz="4000" dirty="0"/>
          </a:p>
        </p:txBody>
      </p:sp>
      <p:sp>
        <p:nvSpPr>
          <p:cNvPr id="4" name="Rectangle 3"/>
          <p:cNvSpPr/>
          <p:nvPr/>
        </p:nvSpPr>
        <p:spPr>
          <a:xfrm>
            <a:off x="2315669" y="6098078"/>
            <a:ext cx="4834677" cy="646331"/>
          </a:xfrm>
          <a:prstGeom prst="rect">
            <a:avLst/>
          </a:prstGeom>
        </p:spPr>
        <p:txBody>
          <a:bodyPr wrap="none">
            <a:spAutoFit/>
          </a:bodyPr>
          <a:lstStyle/>
          <a:p>
            <a:r>
              <a:rPr lang="en-US" dirty="0" smtClean="0"/>
              <a:t>Fugitive Slave Ad topic from </a:t>
            </a:r>
            <a:r>
              <a:rPr lang="en-US" i="1" dirty="0" smtClean="0"/>
              <a:t>Mining the Dispatch</a:t>
            </a:r>
            <a:endParaRPr lang="en-US" dirty="0" smtClean="0"/>
          </a:p>
          <a:p>
            <a:r>
              <a:rPr lang="en-US" dirty="0"/>
              <a:t>http://</a:t>
            </a:r>
            <a:r>
              <a:rPr lang="en-US" dirty="0" err="1"/>
              <a:t>dsl.richmond.edu</a:t>
            </a:r>
            <a:r>
              <a:rPr lang="en-US" dirty="0"/>
              <a:t>/dispatch/topics/view/15</a:t>
            </a:r>
          </a:p>
        </p:txBody>
      </p:sp>
      <p:pic>
        <p:nvPicPr>
          <p:cNvPr id="5" name="Picture 4"/>
          <p:cNvPicPr>
            <a:picLocks noChangeAspect="1"/>
          </p:cNvPicPr>
          <p:nvPr/>
        </p:nvPicPr>
        <p:blipFill>
          <a:blip r:embed="rId3"/>
          <a:stretch>
            <a:fillRect/>
          </a:stretch>
        </p:blipFill>
        <p:spPr>
          <a:xfrm>
            <a:off x="1538881" y="3045176"/>
            <a:ext cx="6066237" cy="2599816"/>
          </a:xfrm>
          <a:prstGeom prst="rect">
            <a:avLst/>
          </a:prstGeom>
        </p:spPr>
      </p:pic>
      <p:sp>
        <p:nvSpPr>
          <p:cNvPr id="3" name="Rectangle 2"/>
          <p:cNvSpPr/>
          <p:nvPr/>
        </p:nvSpPr>
        <p:spPr>
          <a:xfrm>
            <a:off x="2286000" y="1417638"/>
            <a:ext cx="4572000" cy="1477328"/>
          </a:xfrm>
          <a:prstGeom prst="rect">
            <a:avLst/>
          </a:prstGeom>
        </p:spPr>
        <p:txBody>
          <a:bodyPr>
            <a:spAutoFit/>
          </a:bodyPr>
          <a:lstStyle/>
          <a:p>
            <a:r>
              <a:rPr lang="en-US" dirty="0"/>
              <a:t>NEGRO YEARS REWARD BOY MAN NAMED JAIL DELIVERY GIVE LEFT BLACK PAID PAY RAN COLOR RICHMOND SUBSCRIBER HIGH APPREHENSION AGE RANAWAY FREE FEET DELIVERED</a:t>
            </a:r>
          </a:p>
        </p:txBody>
      </p:sp>
    </p:spTree>
    <p:extLst>
      <p:ext uri="{BB962C8B-B14F-4D97-AF65-F5344CB8AC3E}">
        <p14:creationId xmlns:p14="http://schemas.microsoft.com/office/powerpoint/2010/main" val="425366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Mining the Dispatch	</a:t>
            </a:r>
            <a:endParaRPr lang="en-US" dirty="0"/>
          </a:p>
        </p:txBody>
      </p:sp>
      <p:sp>
        <p:nvSpPr>
          <p:cNvPr id="3" name="Content Placeholder 2"/>
          <p:cNvSpPr>
            <a:spLocks noGrp="1"/>
          </p:cNvSpPr>
          <p:nvPr>
            <p:ph idx="1"/>
          </p:nvPr>
        </p:nvSpPr>
        <p:spPr/>
        <p:txBody>
          <a:bodyPr/>
          <a:lstStyle/>
          <a:p>
            <a:r>
              <a:rPr lang="en-US" dirty="0" smtClean="0"/>
              <a:t>Take some time to explore Mining the Dispatch</a:t>
            </a:r>
          </a:p>
          <a:p>
            <a:r>
              <a:rPr lang="en-US" dirty="0">
                <a:hlinkClick r:id="rId2"/>
              </a:rPr>
              <a:t>http://dsl.richmond.edu/dispatch</a:t>
            </a:r>
            <a:r>
              <a:rPr lang="en-US" dirty="0" smtClean="0">
                <a:hlinkClick r:id="rId2"/>
              </a:rPr>
              <a:t>/</a:t>
            </a:r>
            <a:endParaRPr lang="en-US" dirty="0" smtClean="0"/>
          </a:p>
          <a:p>
            <a:r>
              <a:rPr lang="en-US" dirty="0" smtClean="0"/>
              <a:t>What do you notice about the topics?</a:t>
            </a:r>
          </a:p>
          <a:p>
            <a:r>
              <a:rPr lang="en-US" dirty="0" smtClean="0"/>
              <a:t>Are any legible to you as being about a coherent idea/theme/topic?</a:t>
            </a:r>
          </a:p>
          <a:p>
            <a:r>
              <a:rPr lang="en-US" dirty="0" smtClean="0"/>
              <a:t>Can you </a:t>
            </a:r>
            <a:r>
              <a:rPr lang="en-US" smtClean="0"/>
              <a:t>find </a:t>
            </a:r>
            <a:r>
              <a:rPr lang="en-US" smtClean="0"/>
              <a:t>two that say </a:t>
            </a:r>
            <a:r>
              <a:rPr lang="en-US" dirty="0" smtClean="0"/>
              <a:t>something interesting over time?</a:t>
            </a:r>
            <a:endParaRPr lang="en-US" dirty="0"/>
          </a:p>
        </p:txBody>
      </p:sp>
    </p:spTree>
    <p:extLst>
      <p:ext uri="{BB962C8B-B14F-4D97-AF65-F5344CB8AC3E}">
        <p14:creationId xmlns:p14="http://schemas.microsoft.com/office/powerpoint/2010/main" val="107141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one more case study</a:t>
            </a:r>
            <a:endParaRPr lang="en-US" dirty="0"/>
          </a:p>
        </p:txBody>
      </p:sp>
      <p:sp>
        <p:nvSpPr>
          <p:cNvPr id="3" name="Content Placeholder 2"/>
          <p:cNvSpPr>
            <a:spLocks noGrp="1"/>
          </p:cNvSpPr>
          <p:nvPr>
            <p:ph idx="1"/>
          </p:nvPr>
        </p:nvSpPr>
        <p:spPr/>
        <p:txBody>
          <a:bodyPr/>
          <a:lstStyle/>
          <a:p>
            <a:r>
              <a:rPr lang="en-US" dirty="0" smtClean="0"/>
              <a:t>C19 fiction - </a:t>
            </a:r>
            <a:r>
              <a:rPr lang="en-US" dirty="0" err="1" smtClean="0"/>
              <a:t>goo.gl</a:t>
            </a:r>
            <a:r>
              <a:rPr lang="en-US" dirty="0" smtClean="0"/>
              <a:t>/15c0PD</a:t>
            </a:r>
          </a:p>
          <a:p>
            <a:r>
              <a:rPr lang="en-US" dirty="0" smtClean="0"/>
              <a:t>PMLA - </a:t>
            </a:r>
            <a:r>
              <a:rPr lang="en-US" dirty="0" smtClean="0">
                <a:hlinkClick r:id="rId3"/>
              </a:rPr>
              <a:t>https://</a:t>
            </a:r>
            <a:r>
              <a:rPr lang="en-US" dirty="0" err="1" smtClean="0">
                <a:hlinkClick r:id="rId3"/>
              </a:rPr>
              <a:t>andrewgoldstone.com</a:t>
            </a:r>
            <a:r>
              <a:rPr lang="en-US" dirty="0" smtClean="0">
                <a:hlinkClick r:id="rId3"/>
              </a:rPr>
              <a:t>/blog/2012/12/13/</a:t>
            </a:r>
            <a:r>
              <a:rPr lang="en-US" dirty="0" err="1" smtClean="0">
                <a:hlinkClick r:id="rId3"/>
              </a:rPr>
              <a:t>pmla</a:t>
            </a:r>
            <a:r>
              <a:rPr lang="en-US" dirty="0" smtClean="0">
                <a:hlinkClick r:id="rId3"/>
              </a:rPr>
              <a:t>/</a:t>
            </a:r>
            <a:endParaRPr lang="en-US" dirty="0" smtClean="0"/>
          </a:p>
          <a:p>
            <a:endParaRPr lang="en-US" dirty="0"/>
          </a:p>
          <a:p>
            <a:r>
              <a:rPr lang="en-US" dirty="0" smtClean="0"/>
              <a:t>Look it over in your groups. Discuss!</a:t>
            </a:r>
          </a:p>
          <a:p>
            <a:r>
              <a:rPr lang="en-US" dirty="0" smtClean="0"/>
              <a:t>What is the project about? What did they find? </a:t>
            </a:r>
            <a:endParaRPr lang="en-US" dirty="0"/>
          </a:p>
        </p:txBody>
      </p:sp>
    </p:spTree>
    <p:extLst>
      <p:ext uri="{BB962C8B-B14F-4D97-AF65-F5344CB8AC3E}">
        <p14:creationId xmlns:p14="http://schemas.microsoft.com/office/powerpoint/2010/main" val="338820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p:txBody>
          <a:bodyPr/>
          <a:lstStyle/>
          <a:p>
            <a:r>
              <a:rPr lang="en-US" dirty="0" smtClean="0"/>
              <a:t>What is a bag of words?</a:t>
            </a:r>
          </a:p>
          <a:p>
            <a:r>
              <a:rPr lang="en-US" dirty="0" smtClean="0"/>
              <a:t>What is the syntagmatic axis?</a:t>
            </a:r>
          </a:p>
          <a:p>
            <a:r>
              <a:rPr lang="en-US" dirty="0" smtClean="0"/>
              <a:t>How would you make a bag of words of this sentence?</a:t>
            </a:r>
            <a:br>
              <a:rPr lang="en-US" dirty="0" smtClean="0"/>
            </a:br>
            <a:r>
              <a:rPr lang="en-US" dirty="0" smtClean="0"/>
              <a:t/>
            </a:r>
            <a:br>
              <a:rPr lang="en-US" dirty="0" smtClean="0"/>
            </a:br>
            <a:r>
              <a:rPr lang="en-US" dirty="0" smtClean="0"/>
              <a:t>“Raccoons are </a:t>
            </a:r>
            <a:r>
              <a:rPr lang="en-US" dirty="0" smtClean="0"/>
              <a:t>like trash </a:t>
            </a:r>
            <a:r>
              <a:rPr lang="en-US" dirty="0" smtClean="0"/>
              <a:t>cats that will eat your world. They act like they own the place.”</a:t>
            </a:r>
            <a:endParaRPr lang="en-US" dirty="0"/>
          </a:p>
        </p:txBody>
      </p:sp>
    </p:spTree>
    <p:extLst>
      <p:ext uri="{BB962C8B-B14F-4D97-AF65-F5344CB8AC3E}">
        <p14:creationId xmlns:p14="http://schemas.microsoft.com/office/powerpoint/2010/main" val="136724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p:txBody>
          <a:bodyPr>
            <a:normAutofit lnSpcReduction="10000"/>
          </a:bodyPr>
          <a:lstStyle/>
          <a:p>
            <a:r>
              <a:rPr lang="en-US" dirty="0" smtClean="0"/>
              <a:t>What does LDA stand for?</a:t>
            </a:r>
          </a:p>
          <a:p>
            <a:r>
              <a:rPr lang="en-US" dirty="0" smtClean="0"/>
              <a:t>What is LDA?</a:t>
            </a:r>
          </a:p>
          <a:p>
            <a:r>
              <a:rPr lang="en-US" dirty="0" smtClean="0"/>
              <a:t>What is topic modeling?</a:t>
            </a:r>
          </a:p>
          <a:p>
            <a:r>
              <a:rPr lang="en-US" dirty="0" smtClean="0"/>
              <a:t>How is it different from Google </a:t>
            </a:r>
            <a:r>
              <a:rPr lang="en-US" dirty="0" err="1" smtClean="0"/>
              <a:t>Ngrams</a:t>
            </a:r>
            <a:r>
              <a:rPr lang="en-US" dirty="0" smtClean="0"/>
              <a:t>?</a:t>
            </a:r>
          </a:p>
          <a:p>
            <a:r>
              <a:rPr lang="en-US" dirty="0" smtClean="0"/>
              <a:t>How is this distinct from counting words?</a:t>
            </a:r>
          </a:p>
          <a:p>
            <a:r>
              <a:rPr lang="en-US" dirty="0" smtClean="0"/>
              <a:t>What is a topic?</a:t>
            </a:r>
          </a:p>
          <a:p>
            <a:r>
              <a:rPr lang="en-US" dirty="0" smtClean="0"/>
              <a:t>What does the computer know about topic modeling?</a:t>
            </a:r>
          </a:p>
        </p:txBody>
      </p:sp>
    </p:spTree>
    <p:extLst>
      <p:ext uri="{BB962C8B-B14F-4D97-AF65-F5344CB8AC3E}">
        <p14:creationId xmlns:p14="http://schemas.microsoft.com/office/powerpoint/2010/main" val="236071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4" name="Rectangle 3"/>
          <p:cNvSpPr/>
          <p:nvPr/>
        </p:nvSpPr>
        <p:spPr>
          <a:xfrm>
            <a:off x="457200" y="1417638"/>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4071729"/>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7200" y="2731066"/>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200" y="5438037"/>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96452" y="1739711"/>
            <a:ext cx="775047" cy="369332"/>
          </a:xfrm>
          <a:prstGeom prst="rect">
            <a:avLst/>
          </a:prstGeom>
          <a:noFill/>
        </p:spPr>
        <p:txBody>
          <a:bodyPr wrap="none" rtlCol="0">
            <a:spAutoFit/>
          </a:bodyPr>
          <a:lstStyle/>
          <a:p>
            <a:r>
              <a:rPr lang="en-US" dirty="0" smtClean="0"/>
              <a:t>Text A</a:t>
            </a:r>
            <a:endParaRPr lang="en-US" dirty="0"/>
          </a:p>
        </p:txBody>
      </p:sp>
      <p:sp>
        <p:nvSpPr>
          <p:cNvPr id="9" name="TextBox 8"/>
          <p:cNvSpPr txBox="1"/>
          <p:nvPr/>
        </p:nvSpPr>
        <p:spPr>
          <a:xfrm>
            <a:off x="596452" y="5837085"/>
            <a:ext cx="787395" cy="369332"/>
          </a:xfrm>
          <a:prstGeom prst="rect">
            <a:avLst/>
          </a:prstGeom>
          <a:noFill/>
        </p:spPr>
        <p:txBody>
          <a:bodyPr wrap="none" rtlCol="0">
            <a:spAutoFit/>
          </a:bodyPr>
          <a:lstStyle/>
          <a:p>
            <a:r>
              <a:rPr lang="en-US" dirty="0" smtClean="0"/>
              <a:t>Text D</a:t>
            </a:r>
            <a:endParaRPr lang="en-US" dirty="0"/>
          </a:p>
        </p:txBody>
      </p:sp>
      <p:sp>
        <p:nvSpPr>
          <p:cNvPr id="10" name="TextBox 9"/>
          <p:cNvSpPr txBox="1"/>
          <p:nvPr/>
        </p:nvSpPr>
        <p:spPr>
          <a:xfrm>
            <a:off x="596452" y="4449983"/>
            <a:ext cx="774571" cy="369332"/>
          </a:xfrm>
          <a:prstGeom prst="rect">
            <a:avLst/>
          </a:prstGeom>
          <a:noFill/>
        </p:spPr>
        <p:txBody>
          <a:bodyPr wrap="none" rtlCol="0">
            <a:spAutoFit/>
          </a:bodyPr>
          <a:lstStyle/>
          <a:p>
            <a:r>
              <a:rPr lang="en-US" dirty="0" smtClean="0"/>
              <a:t>Text C</a:t>
            </a:r>
            <a:endParaRPr lang="en-US" dirty="0"/>
          </a:p>
        </p:txBody>
      </p:sp>
      <p:sp>
        <p:nvSpPr>
          <p:cNvPr id="11" name="TextBox 10"/>
          <p:cNvSpPr txBox="1"/>
          <p:nvPr/>
        </p:nvSpPr>
        <p:spPr>
          <a:xfrm>
            <a:off x="596452" y="3139856"/>
            <a:ext cx="774571" cy="369332"/>
          </a:xfrm>
          <a:prstGeom prst="rect">
            <a:avLst/>
          </a:prstGeom>
          <a:noFill/>
        </p:spPr>
        <p:txBody>
          <a:bodyPr wrap="none" rtlCol="0">
            <a:spAutoFit/>
          </a:bodyPr>
          <a:lstStyle/>
          <a:p>
            <a:r>
              <a:rPr lang="en-US" dirty="0" smtClean="0"/>
              <a:t>Text B</a:t>
            </a:r>
            <a:endParaRPr lang="en-US" dirty="0"/>
          </a:p>
        </p:txBody>
      </p:sp>
      <p:sp>
        <p:nvSpPr>
          <p:cNvPr id="12" name="TextBox 11"/>
          <p:cNvSpPr txBox="1"/>
          <p:nvPr/>
        </p:nvSpPr>
        <p:spPr>
          <a:xfrm>
            <a:off x="2187685" y="1489542"/>
            <a:ext cx="6499115" cy="5078314"/>
          </a:xfrm>
          <a:prstGeom prst="rect">
            <a:avLst/>
          </a:prstGeom>
          <a:noFill/>
        </p:spPr>
        <p:txBody>
          <a:bodyPr wrap="square" rtlCol="0">
            <a:spAutoFit/>
          </a:bodyPr>
          <a:lstStyle/>
          <a:p>
            <a:pPr marL="571500" indent="-571500">
              <a:buFont typeface="Arial"/>
              <a:buChar char="•"/>
            </a:pPr>
            <a:r>
              <a:rPr lang="en-US" sz="3600" dirty="0" smtClean="0"/>
              <a:t>You have a whole bunch of texts.</a:t>
            </a:r>
          </a:p>
          <a:p>
            <a:pPr marL="571500" indent="-571500">
              <a:buFont typeface="Arial"/>
              <a:buChar char="•"/>
            </a:pPr>
            <a:r>
              <a:rPr lang="en-US" sz="3600" dirty="0" smtClean="0"/>
              <a:t>You want to know something about them.</a:t>
            </a:r>
          </a:p>
          <a:p>
            <a:pPr marL="571500" indent="-571500">
              <a:buFont typeface="Arial"/>
              <a:buChar char="•"/>
            </a:pPr>
            <a:r>
              <a:rPr lang="en-US" sz="3600" dirty="0" smtClean="0"/>
              <a:t>But you don’t really know where to start.</a:t>
            </a:r>
          </a:p>
          <a:p>
            <a:pPr marL="571500" indent="-571500">
              <a:buFont typeface="Arial"/>
              <a:buChar char="•"/>
            </a:pPr>
            <a:r>
              <a:rPr lang="en-US" sz="3600" dirty="0" smtClean="0"/>
              <a:t>Unsupervised classification </a:t>
            </a:r>
            <a:r>
              <a:rPr lang="mr-IN" sz="3600" dirty="0" smtClean="0"/>
              <a:t>–</a:t>
            </a:r>
            <a:r>
              <a:rPr lang="en-US" sz="3600" dirty="0" smtClean="0"/>
              <a:t> attempts to characterize texts based on statistics.</a:t>
            </a:r>
            <a:endParaRPr lang="en-US" sz="3600" dirty="0"/>
          </a:p>
        </p:txBody>
      </p:sp>
    </p:spTree>
    <p:extLst>
      <p:ext uri="{BB962C8B-B14F-4D97-AF65-F5344CB8AC3E}">
        <p14:creationId xmlns:p14="http://schemas.microsoft.com/office/powerpoint/2010/main" val="85824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a:xfrm>
            <a:off x="3463272" y="1600200"/>
            <a:ext cx="5223527" cy="4525963"/>
          </a:xfrm>
        </p:spPr>
        <p:txBody>
          <a:bodyPr/>
          <a:lstStyle/>
          <a:p>
            <a:r>
              <a:rPr lang="en-US" dirty="0" smtClean="0"/>
              <a:t>Topic modeling looks at all the documents to see what words tend to occur in the same document.</a:t>
            </a:r>
          </a:p>
          <a:p>
            <a:r>
              <a:rPr lang="en-US" dirty="0" smtClean="0"/>
              <a:t>It gives you a list of these.</a:t>
            </a:r>
            <a:endParaRPr lang="en-US" dirty="0"/>
          </a:p>
        </p:txBody>
      </p:sp>
      <p:sp>
        <p:nvSpPr>
          <p:cNvPr id="4" name="Rectangle 3"/>
          <p:cNvSpPr/>
          <p:nvPr/>
        </p:nvSpPr>
        <p:spPr>
          <a:xfrm>
            <a:off x="457200" y="1417638"/>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4071729"/>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7200" y="2731066"/>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200" y="5438037"/>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96452" y="1739711"/>
            <a:ext cx="775047" cy="369332"/>
          </a:xfrm>
          <a:prstGeom prst="rect">
            <a:avLst/>
          </a:prstGeom>
          <a:noFill/>
        </p:spPr>
        <p:txBody>
          <a:bodyPr wrap="none" rtlCol="0">
            <a:spAutoFit/>
          </a:bodyPr>
          <a:lstStyle/>
          <a:p>
            <a:r>
              <a:rPr lang="en-US" dirty="0" smtClean="0"/>
              <a:t>Text A</a:t>
            </a:r>
            <a:endParaRPr lang="en-US" dirty="0"/>
          </a:p>
        </p:txBody>
      </p:sp>
      <p:sp>
        <p:nvSpPr>
          <p:cNvPr id="9" name="TextBox 8"/>
          <p:cNvSpPr txBox="1"/>
          <p:nvPr/>
        </p:nvSpPr>
        <p:spPr>
          <a:xfrm>
            <a:off x="596452" y="5837085"/>
            <a:ext cx="787395" cy="369332"/>
          </a:xfrm>
          <a:prstGeom prst="rect">
            <a:avLst/>
          </a:prstGeom>
          <a:noFill/>
        </p:spPr>
        <p:txBody>
          <a:bodyPr wrap="none" rtlCol="0">
            <a:spAutoFit/>
          </a:bodyPr>
          <a:lstStyle/>
          <a:p>
            <a:r>
              <a:rPr lang="en-US" dirty="0" smtClean="0"/>
              <a:t>Text D</a:t>
            </a:r>
            <a:endParaRPr lang="en-US" dirty="0"/>
          </a:p>
        </p:txBody>
      </p:sp>
      <p:sp>
        <p:nvSpPr>
          <p:cNvPr id="10" name="TextBox 9"/>
          <p:cNvSpPr txBox="1"/>
          <p:nvPr/>
        </p:nvSpPr>
        <p:spPr>
          <a:xfrm>
            <a:off x="596452" y="4449983"/>
            <a:ext cx="774571" cy="369332"/>
          </a:xfrm>
          <a:prstGeom prst="rect">
            <a:avLst/>
          </a:prstGeom>
          <a:noFill/>
        </p:spPr>
        <p:txBody>
          <a:bodyPr wrap="none" rtlCol="0">
            <a:spAutoFit/>
          </a:bodyPr>
          <a:lstStyle/>
          <a:p>
            <a:r>
              <a:rPr lang="en-US" dirty="0" smtClean="0"/>
              <a:t>Text C</a:t>
            </a:r>
            <a:endParaRPr lang="en-US" dirty="0"/>
          </a:p>
        </p:txBody>
      </p:sp>
      <p:sp>
        <p:nvSpPr>
          <p:cNvPr id="11" name="TextBox 10"/>
          <p:cNvSpPr txBox="1"/>
          <p:nvPr/>
        </p:nvSpPr>
        <p:spPr>
          <a:xfrm>
            <a:off x="596452" y="3139856"/>
            <a:ext cx="774571" cy="369332"/>
          </a:xfrm>
          <a:prstGeom prst="rect">
            <a:avLst/>
          </a:prstGeom>
          <a:noFill/>
        </p:spPr>
        <p:txBody>
          <a:bodyPr wrap="none" rtlCol="0">
            <a:spAutoFit/>
          </a:bodyPr>
          <a:lstStyle/>
          <a:p>
            <a:r>
              <a:rPr lang="en-US" dirty="0" smtClean="0"/>
              <a:t>Text B</a:t>
            </a:r>
            <a:endParaRPr lang="en-US" dirty="0"/>
          </a:p>
        </p:txBody>
      </p:sp>
    </p:spTree>
    <p:extLst>
      <p:ext uri="{BB962C8B-B14F-4D97-AF65-F5344CB8AC3E}">
        <p14:creationId xmlns:p14="http://schemas.microsoft.com/office/powerpoint/2010/main" val="312174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Continued.</a:t>
            </a:r>
            <a:endParaRPr lang="en-US" dirty="0"/>
          </a:p>
        </p:txBody>
      </p:sp>
      <p:sp>
        <p:nvSpPr>
          <p:cNvPr id="3" name="Content Placeholder 2"/>
          <p:cNvSpPr>
            <a:spLocks noGrp="1"/>
          </p:cNvSpPr>
          <p:nvPr>
            <p:ph idx="1"/>
          </p:nvPr>
        </p:nvSpPr>
        <p:spPr>
          <a:xfrm>
            <a:off x="3463272" y="1600201"/>
            <a:ext cx="5223528" cy="2291894"/>
          </a:xfrm>
        </p:spPr>
        <p:txBody>
          <a:bodyPr>
            <a:normAutofit fontScale="55000" lnSpcReduction="20000"/>
          </a:bodyPr>
          <a:lstStyle/>
          <a:p>
            <a:pPr marL="0" indent="0">
              <a:buNone/>
            </a:pPr>
            <a:r>
              <a:rPr lang="en-US" dirty="0" smtClean="0"/>
              <a:t>Topics</a:t>
            </a:r>
          </a:p>
          <a:p>
            <a:r>
              <a:rPr lang="en-US" dirty="0" smtClean="0"/>
              <a:t>1 </a:t>
            </a:r>
            <a:r>
              <a:rPr lang="mr-IN" dirty="0" smtClean="0"/>
              <a:t>–</a:t>
            </a:r>
            <a:r>
              <a:rPr lang="en-US" dirty="0" smtClean="0"/>
              <a:t> apple, </a:t>
            </a:r>
            <a:r>
              <a:rPr lang="en-US" dirty="0" err="1" smtClean="0"/>
              <a:t>banna</a:t>
            </a:r>
            <a:r>
              <a:rPr lang="en-US" dirty="0" smtClean="0"/>
              <a:t>, milk, grocery, store</a:t>
            </a:r>
          </a:p>
          <a:p>
            <a:r>
              <a:rPr lang="en-US" dirty="0" smtClean="0"/>
              <a:t>2 </a:t>
            </a:r>
            <a:r>
              <a:rPr lang="mr-IN" dirty="0" smtClean="0"/>
              <a:t>–</a:t>
            </a:r>
            <a:r>
              <a:rPr lang="en-US" dirty="0" smtClean="0"/>
              <a:t> </a:t>
            </a:r>
            <a:r>
              <a:rPr lang="en-US" dirty="0" err="1" smtClean="0"/>
              <a:t>clinton</a:t>
            </a:r>
            <a:r>
              <a:rPr lang="en-US" dirty="0" smtClean="0"/>
              <a:t>, trump, emails, great, crooked, access, </a:t>
            </a:r>
            <a:r>
              <a:rPr lang="en-US" dirty="0" err="1" smtClean="0"/>
              <a:t>hollywood</a:t>
            </a:r>
            <a:r>
              <a:rPr lang="en-US" dirty="0" smtClean="0"/>
              <a:t>, president</a:t>
            </a:r>
          </a:p>
          <a:p>
            <a:r>
              <a:rPr lang="en-US" dirty="0" smtClean="0"/>
              <a:t>3 </a:t>
            </a:r>
            <a:r>
              <a:rPr lang="mr-IN" dirty="0" smtClean="0"/>
              <a:t>–</a:t>
            </a:r>
            <a:r>
              <a:rPr lang="en-US" dirty="0" smtClean="0"/>
              <a:t> </a:t>
            </a:r>
            <a:r>
              <a:rPr lang="en-US" dirty="0" err="1" smtClean="0"/>
              <a:t>clinton</a:t>
            </a:r>
            <a:r>
              <a:rPr lang="en-US" dirty="0" smtClean="0"/>
              <a:t>, trump, coffee, diner, breakfast, local, voter</a:t>
            </a:r>
            <a:endParaRPr lang="en-US" dirty="0"/>
          </a:p>
          <a:p>
            <a:r>
              <a:rPr lang="en-US" dirty="0" smtClean="0"/>
              <a:t>4 </a:t>
            </a:r>
            <a:r>
              <a:rPr lang="mr-IN" dirty="0" smtClean="0"/>
              <a:t>–</a:t>
            </a:r>
            <a:r>
              <a:rPr lang="en-US" dirty="0" smtClean="0"/>
              <a:t> apple, cinnamon, pie, recipe, cups, sugar</a:t>
            </a:r>
          </a:p>
          <a:p>
            <a:r>
              <a:rPr lang="en-US" dirty="0" smtClean="0"/>
              <a:t>5 </a:t>
            </a:r>
            <a:r>
              <a:rPr lang="mr-IN" dirty="0" smtClean="0"/>
              <a:t>–</a:t>
            </a:r>
            <a:r>
              <a:rPr lang="en-US" dirty="0" smtClean="0"/>
              <a:t> </a:t>
            </a:r>
            <a:r>
              <a:rPr lang="en-US" dirty="0" err="1" smtClean="0"/>
              <a:t>isis</a:t>
            </a:r>
            <a:r>
              <a:rPr lang="en-US" dirty="0" smtClean="0"/>
              <a:t>, politics, news, trump, </a:t>
            </a:r>
            <a:r>
              <a:rPr lang="en-US" dirty="0" err="1" smtClean="0"/>
              <a:t>clinton</a:t>
            </a:r>
            <a:r>
              <a:rPr lang="en-US" dirty="0" smtClean="0"/>
              <a:t>, debate</a:t>
            </a:r>
          </a:p>
        </p:txBody>
      </p:sp>
      <p:sp>
        <p:nvSpPr>
          <p:cNvPr id="4" name="Rectangle 3"/>
          <p:cNvSpPr/>
          <p:nvPr/>
        </p:nvSpPr>
        <p:spPr>
          <a:xfrm>
            <a:off x="457200" y="1417638"/>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4071729"/>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7200" y="2731066"/>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200" y="5438037"/>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96452" y="1739711"/>
            <a:ext cx="775047" cy="369332"/>
          </a:xfrm>
          <a:prstGeom prst="rect">
            <a:avLst/>
          </a:prstGeom>
          <a:noFill/>
        </p:spPr>
        <p:txBody>
          <a:bodyPr wrap="none" rtlCol="0">
            <a:spAutoFit/>
          </a:bodyPr>
          <a:lstStyle/>
          <a:p>
            <a:r>
              <a:rPr lang="en-US" dirty="0" smtClean="0"/>
              <a:t>Text A</a:t>
            </a:r>
            <a:endParaRPr lang="en-US" dirty="0"/>
          </a:p>
        </p:txBody>
      </p:sp>
      <p:sp>
        <p:nvSpPr>
          <p:cNvPr id="9" name="TextBox 8"/>
          <p:cNvSpPr txBox="1"/>
          <p:nvPr/>
        </p:nvSpPr>
        <p:spPr>
          <a:xfrm>
            <a:off x="596452" y="5837085"/>
            <a:ext cx="787395" cy="369332"/>
          </a:xfrm>
          <a:prstGeom prst="rect">
            <a:avLst/>
          </a:prstGeom>
          <a:noFill/>
        </p:spPr>
        <p:txBody>
          <a:bodyPr wrap="none" rtlCol="0">
            <a:spAutoFit/>
          </a:bodyPr>
          <a:lstStyle/>
          <a:p>
            <a:r>
              <a:rPr lang="en-US" dirty="0" smtClean="0"/>
              <a:t>Text D</a:t>
            </a:r>
            <a:endParaRPr lang="en-US" dirty="0"/>
          </a:p>
        </p:txBody>
      </p:sp>
      <p:sp>
        <p:nvSpPr>
          <p:cNvPr id="10" name="TextBox 9"/>
          <p:cNvSpPr txBox="1"/>
          <p:nvPr/>
        </p:nvSpPr>
        <p:spPr>
          <a:xfrm>
            <a:off x="596452" y="4449983"/>
            <a:ext cx="774571" cy="369332"/>
          </a:xfrm>
          <a:prstGeom prst="rect">
            <a:avLst/>
          </a:prstGeom>
          <a:noFill/>
        </p:spPr>
        <p:txBody>
          <a:bodyPr wrap="none" rtlCol="0">
            <a:spAutoFit/>
          </a:bodyPr>
          <a:lstStyle/>
          <a:p>
            <a:r>
              <a:rPr lang="en-US" dirty="0" smtClean="0"/>
              <a:t>Text C</a:t>
            </a:r>
            <a:endParaRPr lang="en-US" dirty="0"/>
          </a:p>
        </p:txBody>
      </p:sp>
      <p:sp>
        <p:nvSpPr>
          <p:cNvPr id="11" name="TextBox 10"/>
          <p:cNvSpPr txBox="1"/>
          <p:nvPr/>
        </p:nvSpPr>
        <p:spPr>
          <a:xfrm>
            <a:off x="596452" y="3139856"/>
            <a:ext cx="774571" cy="369332"/>
          </a:xfrm>
          <a:prstGeom prst="rect">
            <a:avLst/>
          </a:prstGeom>
          <a:noFill/>
        </p:spPr>
        <p:txBody>
          <a:bodyPr wrap="none" rtlCol="0">
            <a:spAutoFit/>
          </a:bodyPr>
          <a:lstStyle/>
          <a:p>
            <a:r>
              <a:rPr lang="en-US" dirty="0" smtClean="0"/>
              <a:t>Text B</a:t>
            </a:r>
            <a:endParaRPr lang="en-US" dirty="0"/>
          </a:p>
        </p:txBody>
      </p:sp>
      <p:sp>
        <p:nvSpPr>
          <p:cNvPr id="12" name="Content Placeholder 2"/>
          <p:cNvSpPr txBox="1">
            <a:spLocks/>
          </p:cNvSpPr>
          <p:nvPr/>
        </p:nvSpPr>
        <p:spPr>
          <a:xfrm>
            <a:off x="3615672" y="4044495"/>
            <a:ext cx="5223528" cy="229189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Not representative of any one text. Instead, think about them as the themes/discourses that tend to occur across the corpus. Each text participates in them to varying degrees.</a:t>
            </a:r>
            <a:endParaRPr lang="en-US" dirty="0"/>
          </a:p>
        </p:txBody>
      </p:sp>
    </p:spTree>
    <p:extLst>
      <p:ext uri="{BB962C8B-B14F-4D97-AF65-F5344CB8AC3E}">
        <p14:creationId xmlns:p14="http://schemas.microsoft.com/office/powerpoint/2010/main" val="309868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3463272" y="1600201"/>
            <a:ext cx="5223528" cy="2291894"/>
          </a:xfrm>
        </p:spPr>
        <p:txBody>
          <a:bodyPr>
            <a:normAutofit fontScale="55000" lnSpcReduction="20000"/>
          </a:bodyPr>
          <a:lstStyle/>
          <a:p>
            <a:pPr marL="0" indent="0">
              <a:buNone/>
            </a:pPr>
            <a:r>
              <a:rPr lang="en-US" dirty="0" smtClean="0"/>
              <a:t>Topics</a:t>
            </a:r>
          </a:p>
          <a:p>
            <a:r>
              <a:rPr lang="en-US" dirty="0" smtClean="0"/>
              <a:t>1 </a:t>
            </a:r>
            <a:r>
              <a:rPr lang="mr-IN" dirty="0" smtClean="0"/>
              <a:t>–</a:t>
            </a:r>
            <a:r>
              <a:rPr lang="en-US" dirty="0" smtClean="0"/>
              <a:t> apple, </a:t>
            </a:r>
            <a:r>
              <a:rPr lang="en-US" dirty="0" err="1" smtClean="0"/>
              <a:t>banna</a:t>
            </a:r>
            <a:r>
              <a:rPr lang="en-US" dirty="0" smtClean="0"/>
              <a:t>, milk, grocery, store</a:t>
            </a:r>
          </a:p>
          <a:p>
            <a:r>
              <a:rPr lang="en-US" dirty="0" smtClean="0"/>
              <a:t>2 </a:t>
            </a:r>
            <a:r>
              <a:rPr lang="mr-IN" dirty="0" smtClean="0"/>
              <a:t>–</a:t>
            </a:r>
            <a:r>
              <a:rPr lang="en-US" dirty="0" smtClean="0"/>
              <a:t> </a:t>
            </a:r>
            <a:r>
              <a:rPr lang="en-US" dirty="0" err="1" smtClean="0"/>
              <a:t>clinton</a:t>
            </a:r>
            <a:r>
              <a:rPr lang="en-US" dirty="0" smtClean="0"/>
              <a:t>, trump, emails, great, crooked, access, </a:t>
            </a:r>
            <a:r>
              <a:rPr lang="en-US" dirty="0" err="1" smtClean="0"/>
              <a:t>hollywood</a:t>
            </a:r>
            <a:r>
              <a:rPr lang="en-US" dirty="0" smtClean="0"/>
              <a:t>, president</a:t>
            </a:r>
          </a:p>
          <a:p>
            <a:r>
              <a:rPr lang="en-US" dirty="0" smtClean="0"/>
              <a:t>3 </a:t>
            </a:r>
            <a:r>
              <a:rPr lang="mr-IN" dirty="0" smtClean="0"/>
              <a:t>–</a:t>
            </a:r>
            <a:r>
              <a:rPr lang="en-US" dirty="0" smtClean="0"/>
              <a:t> </a:t>
            </a:r>
            <a:r>
              <a:rPr lang="en-US" dirty="0" err="1" smtClean="0"/>
              <a:t>clinton</a:t>
            </a:r>
            <a:r>
              <a:rPr lang="en-US" dirty="0" smtClean="0"/>
              <a:t>, trump, coffee, diner, breakfast, local, voter</a:t>
            </a:r>
            <a:endParaRPr lang="en-US" dirty="0"/>
          </a:p>
          <a:p>
            <a:r>
              <a:rPr lang="en-US" dirty="0" smtClean="0"/>
              <a:t>4 </a:t>
            </a:r>
            <a:r>
              <a:rPr lang="mr-IN" dirty="0" smtClean="0"/>
              <a:t>–</a:t>
            </a:r>
            <a:r>
              <a:rPr lang="en-US" dirty="0" smtClean="0"/>
              <a:t> apple, cinnamon, pie, recipe, cups, sugar</a:t>
            </a:r>
          </a:p>
          <a:p>
            <a:r>
              <a:rPr lang="en-US" dirty="0" smtClean="0"/>
              <a:t>5 </a:t>
            </a:r>
            <a:r>
              <a:rPr lang="mr-IN" dirty="0" smtClean="0"/>
              <a:t>–</a:t>
            </a:r>
            <a:r>
              <a:rPr lang="en-US" dirty="0" smtClean="0"/>
              <a:t> </a:t>
            </a:r>
            <a:r>
              <a:rPr lang="en-US" dirty="0" err="1" smtClean="0"/>
              <a:t>isis</a:t>
            </a:r>
            <a:r>
              <a:rPr lang="en-US" dirty="0" smtClean="0"/>
              <a:t>, politics, news, trump, </a:t>
            </a:r>
            <a:r>
              <a:rPr lang="en-US" dirty="0" err="1" smtClean="0"/>
              <a:t>clinton</a:t>
            </a:r>
            <a:r>
              <a:rPr lang="en-US" dirty="0" smtClean="0"/>
              <a:t>, debate</a:t>
            </a:r>
          </a:p>
        </p:txBody>
      </p:sp>
      <p:sp>
        <p:nvSpPr>
          <p:cNvPr id="4" name="Rectangle 3"/>
          <p:cNvSpPr/>
          <p:nvPr/>
        </p:nvSpPr>
        <p:spPr>
          <a:xfrm>
            <a:off x="457200" y="1417638"/>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4071729"/>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7200" y="2731066"/>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200" y="5438037"/>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96452" y="1739711"/>
            <a:ext cx="775047" cy="369332"/>
          </a:xfrm>
          <a:prstGeom prst="rect">
            <a:avLst/>
          </a:prstGeom>
          <a:noFill/>
        </p:spPr>
        <p:txBody>
          <a:bodyPr wrap="none" rtlCol="0">
            <a:spAutoFit/>
          </a:bodyPr>
          <a:lstStyle/>
          <a:p>
            <a:r>
              <a:rPr lang="en-US" dirty="0" smtClean="0"/>
              <a:t>Text A</a:t>
            </a:r>
            <a:endParaRPr lang="en-US" dirty="0"/>
          </a:p>
        </p:txBody>
      </p:sp>
      <p:sp>
        <p:nvSpPr>
          <p:cNvPr id="9" name="TextBox 8"/>
          <p:cNvSpPr txBox="1"/>
          <p:nvPr/>
        </p:nvSpPr>
        <p:spPr>
          <a:xfrm>
            <a:off x="596452" y="5837085"/>
            <a:ext cx="787395" cy="369332"/>
          </a:xfrm>
          <a:prstGeom prst="rect">
            <a:avLst/>
          </a:prstGeom>
          <a:noFill/>
        </p:spPr>
        <p:txBody>
          <a:bodyPr wrap="none" rtlCol="0">
            <a:spAutoFit/>
          </a:bodyPr>
          <a:lstStyle/>
          <a:p>
            <a:r>
              <a:rPr lang="en-US" dirty="0" smtClean="0"/>
              <a:t>Text D</a:t>
            </a:r>
            <a:endParaRPr lang="en-US" dirty="0"/>
          </a:p>
        </p:txBody>
      </p:sp>
      <p:sp>
        <p:nvSpPr>
          <p:cNvPr id="10" name="TextBox 9"/>
          <p:cNvSpPr txBox="1"/>
          <p:nvPr/>
        </p:nvSpPr>
        <p:spPr>
          <a:xfrm>
            <a:off x="596452" y="4449983"/>
            <a:ext cx="774571" cy="369332"/>
          </a:xfrm>
          <a:prstGeom prst="rect">
            <a:avLst/>
          </a:prstGeom>
          <a:noFill/>
        </p:spPr>
        <p:txBody>
          <a:bodyPr wrap="none" rtlCol="0">
            <a:spAutoFit/>
          </a:bodyPr>
          <a:lstStyle/>
          <a:p>
            <a:r>
              <a:rPr lang="en-US" dirty="0" smtClean="0"/>
              <a:t>Text C</a:t>
            </a:r>
            <a:endParaRPr lang="en-US" dirty="0"/>
          </a:p>
        </p:txBody>
      </p:sp>
      <p:sp>
        <p:nvSpPr>
          <p:cNvPr id="11" name="TextBox 10"/>
          <p:cNvSpPr txBox="1"/>
          <p:nvPr/>
        </p:nvSpPr>
        <p:spPr>
          <a:xfrm>
            <a:off x="596452" y="3139856"/>
            <a:ext cx="774571" cy="369332"/>
          </a:xfrm>
          <a:prstGeom prst="rect">
            <a:avLst/>
          </a:prstGeom>
          <a:noFill/>
        </p:spPr>
        <p:txBody>
          <a:bodyPr wrap="none" rtlCol="0">
            <a:spAutoFit/>
          </a:bodyPr>
          <a:lstStyle/>
          <a:p>
            <a:r>
              <a:rPr lang="en-US" dirty="0" smtClean="0"/>
              <a:t>Text B</a:t>
            </a:r>
            <a:endParaRPr lang="en-US" dirty="0"/>
          </a:p>
        </p:txBody>
      </p:sp>
      <p:sp>
        <p:nvSpPr>
          <p:cNvPr id="12" name="Content Placeholder 2"/>
          <p:cNvSpPr txBox="1">
            <a:spLocks/>
          </p:cNvSpPr>
          <p:nvPr/>
        </p:nvSpPr>
        <p:spPr>
          <a:xfrm>
            <a:off x="3615672" y="4044495"/>
            <a:ext cx="5223528" cy="22918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Discuss in your groups</a:t>
            </a:r>
          </a:p>
          <a:p>
            <a:pPr marL="514350" indent="-514350">
              <a:buFont typeface="+mj-lt"/>
              <a:buAutoNum type="arabicPeriod"/>
            </a:pPr>
            <a:endParaRPr lang="en-US" dirty="0"/>
          </a:p>
        </p:txBody>
      </p:sp>
      <p:sp>
        <p:nvSpPr>
          <p:cNvPr id="13" name="Content Placeholder 2"/>
          <p:cNvSpPr txBox="1">
            <a:spLocks/>
          </p:cNvSpPr>
          <p:nvPr/>
        </p:nvSpPr>
        <p:spPr>
          <a:xfrm>
            <a:off x="1500751" y="1432719"/>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10%</a:t>
            </a:r>
          </a:p>
          <a:p>
            <a:pPr marL="0" indent="0">
              <a:buFont typeface="Arial"/>
              <a:buNone/>
            </a:pPr>
            <a:r>
              <a:rPr lang="en-US" sz="1200" dirty="0" smtClean="0"/>
              <a:t>2 </a:t>
            </a:r>
            <a:r>
              <a:rPr lang="mr-IN" sz="1200" dirty="0" smtClean="0"/>
              <a:t>–</a:t>
            </a:r>
            <a:r>
              <a:rPr lang="en-US" sz="1200" dirty="0" smtClean="0"/>
              <a:t> 5%</a:t>
            </a:r>
          </a:p>
          <a:p>
            <a:pPr marL="0" indent="0">
              <a:buFont typeface="Arial"/>
              <a:buNone/>
            </a:pPr>
            <a:r>
              <a:rPr lang="en-US" sz="1200" dirty="0" smtClean="0"/>
              <a:t>3 </a:t>
            </a:r>
            <a:r>
              <a:rPr lang="mr-IN" sz="1200" dirty="0" smtClean="0"/>
              <a:t>–</a:t>
            </a:r>
            <a:r>
              <a:rPr lang="en-US" sz="1200" dirty="0" smtClean="0"/>
              <a:t> 20%</a:t>
            </a:r>
          </a:p>
          <a:p>
            <a:pPr marL="0" indent="0">
              <a:buFont typeface="Arial"/>
              <a:buNone/>
            </a:pPr>
            <a:r>
              <a:rPr lang="en-US" sz="1200" dirty="0" smtClean="0"/>
              <a:t>4 </a:t>
            </a:r>
            <a:r>
              <a:rPr lang="mr-IN" sz="1200" dirty="0" smtClean="0"/>
              <a:t>–</a:t>
            </a:r>
            <a:r>
              <a:rPr lang="en-US" sz="1200" dirty="0" smtClean="0"/>
              <a:t> 10%</a:t>
            </a:r>
          </a:p>
          <a:p>
            <a:pPr marL="0" indent="0">
              <a:buFont typeface="Arial"/>
              <a:buNone/>
            </a:pPr>
            <a:r>
              <a:rPr lang="en-US" sz="1200" dirty="0" smtClean="0"/>
              <a:t>5 </a:t>
            </a:r>
            <a:r>
              <a:rPr lang="mr-IN" sz="1200" dirty="0" smtClean="0"/>
              <a:t>–</a:t>
            </a:r>
            <a:r>
              <a:rPr lang="en-US" sz="1200" dirty="0" smtClean="0"/>
              <a:t> 2%</a:t>
            </a:r>
          </a:p>
          <a:p>
            <a:pPr marL="0" indent="0">
              <a:buFont typeface="Arial"/>
              <a:buNone/>
            </a:pPr>
            <a:endParaRPr lang="en-US" sz="1200" dirty="0"/>
          </a:p>
        </p:txBody>
      </p:sp>
      <p:sp>
        <p:nvSpPr>
          <p:cNvPr id="14" name="Content Placeholder 2"/>
          <p:cNvSpPr txBox="1">
            <a:spLocks/>
          </p:cNvSpPr>
          <p:nvPr/>
        </p:nvSpPr>
        <p:spPr>
          <a:xfrm>
            <a:off x="1500751" y="2746147"/>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1%</a:t>
            </a:r>
          </a:p>
          <a:p>
            <a:pPr marL="0" indent="0">
              <a:buFont typeface="Arial"/>
              <a:buNone/>
            </a:pPr>
            <a:r>
              <a:rPr lang="en-US" sz="1200" dirty="0" smtClean="0"/>
              <a:t>2 </a:t>
            </a:r>
            <a:r>
              <a:rPr lang="mr-IN" sz="1200" dirty="0" smtClean="0"/>
              <a:t>–</a:t>
            </a:r>
            <a:r>
              <a:rPr lang="en-US" sz="1200" dirty="0" smtClean="0"/>
              <a:t> 15%</a:t>
            </a:r>
          </a:p>
          <a:p>
            <a:pPr marL="0" indent="0">
              <a:buFont typeface="Arial"/>
              <a:buNone/>
            </a:pPr>
            <a:r>
              <a:rPr lang="en-US" sz="1200" dirty="0" smtClean="0"/>
              <a:t>3 -15 %</a:t>
            </a:r>
          </a:p>
          <a:p>
            <a:pPr marL="0" indent="0">
              <a:buFont typeface="Arial"/>
              <a:buNone/>
            </a:pPr>
            <a:r>
              <a:rPr lang="en-US" sz="1200" dirty="0" smtClean="0"/>
              <a:t>4 </a:t>
            </a:r>
            <a:r>
              <a:rPr lang="mr-IN" sz="1200" dirty="0" smtClean="0"/>
              <a:t>–</a:t>
            </a:r>
            <a:r>
              <a:rPr lang="en-US" sz="1200" dirty="0" smtClean="0"/>
              <a:t> 5%</a:t>
            </a:r>
          </a:p>
          <a:p>
            <a:pPr marL="0" indent="0">
              <a:buFont typeface="Arial"/>
              <a:buNone/>
            </a:pPr>
            <a:r>
              <a:rPr lang="en-US" sz="1200" dirty="0" smtClean="0"/>
              <a:t>5 </a:t>
            </a:r>
            <a:r>
              <a:rPr lang="mr-IN" sz="1200" dirty="0" smtClean="0"/>
              <a:t>–</a:t>
            </a:r>
            <a:r>
              <a:rPr lang="en-US" sz="1200" dirty="0" smtClean="0"/>
              <a:t> 30%</a:t>
            </a:r>
          </a:p>
        </p:txBody>
      </p:sp>
      <p:sp>
        <p:nvSpPr>
          <p:cNvPr id="15" name="Content Placeholder 2"/>
          <p:cNvSpPr txBox="1">
            <a:spLocks/>
          </p:cNvSpPr>
          <p:nvPr/>
        </p:nvSpPr>
        <p:spPr>
          <a:xfrm>
            <a:off x="1500751" y="4136590"/>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30%</a:t>
            </a:r>
          </a:p>
          <a:p>
            <a:pPr marL="0" indent="0">
              <a:buFont typeface="Arial"/>
              <a:buNone/>
            </a:pPr>
            <a:r>
              <a:rPr lang="en-US" sz="1200" dirty="0" smtClean="0"/>
              <a:t>2 </a:t>
            </a:r>
            <a:r>
              <a:rPr lang="mr-IN" sz="1200" dirty="0" smtClean="0"/>
              <a:t>–</a:t>
            </a:r>
            <a:r>
              <a:rPr lang="en-US" sz="1200" dirty="0" smtClean="0"/>
              <a:t> 2%</a:t>
            </a:r>
          </a:p>
          <a:p>
            <a:pPr marL="0" indent="0">
              <a:buFont typeface="Arial"/>
              <a:buNone/>
            </a:pPr>
            <a:r>
              <a:rPr lang="en-US" sz="1200" dirty="0" smtClean="0"/>
              <a:t>3 </a:t>
            </a:r>
            <a:r>
              <a:rPr lang="mr-IN" sz="1200" dirty="0" smtClean="0"/>
              <a:t>–</a:t>
            </a:r>
            <a:r>
              <a:rPr lang="en-US" sz="1200" dirty="0" smtClean="0"/>
              <a:t> 10%</a:t>
            </a:r>
          </a:p>
          <a:p>
            <a:pPr marL="0" indent="0">
              <a:buFont typeface="Arial"/>
              <a:buNone/>
            </a:pPr>
            <a:r>
              <a:rPr lang="en-US" sz="1200" dirty="0" smtClean="0"/>
              <a:t>4 </a:t>
            </a:r>
            <a:r>
              <a:rPr lang="mr-IN" sz="1200" dirty="0" smtClean="0"/>
              <a:t>–</a:t>
            </a:r>
            <a:r>
              <a:rPr lang="en-US" sz="1200" dirty="0" smtClean="0"/>
              <a:t> 30%</a:t>
            </a:r>
          </a:p>
          <a:p>
            <a:pPr marL="0" indent="0">
              <a:buFont typeface="Arial"/>
              <a:buNone/>
            </a:pPr>
            <a:r>
              <a:rPr lang="en-US" sz="1200" dirty="0" smtClean="0"/>
              <a:t>5 -3%</a:t>
            </a:r>
          </a:p>
          <a:p>
            <a:pPr marL="0" indent="0">
              <a:buFont typeface="Arial"/>
              <a:buNone/>
            </a:pPr>
            <a:endParaRPr lang="en-US" sz="1200" dirty="0"/>
          </a:p>
        </p:txBody>
      </p:sp>
      <p:sp>
        <p:nvSpPr>
          <p:cNvPr id="16" name="Content Placeholder 2"/>
          <p:cNvSpPr txBox="1">
            <a:spLocks/>
          </p:cNvSpPr>
          <p:nvPr/>
        </p:nvSpPr>
        <p:spPr>
          <a:xfrm>
            <a:off x="1500751" y="5460248"/>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20%</a:t>
            </a:r>
          </a:p>
          <a:p>
            <a:pPr marL="0" indent="0">
              <a:buFont typeface="Arial"/>
              <a:buNone/>
            </a:pPr>
            <a:r>
              <a:rPr lang="en-US" sz="1200" dirty="0" smtClean="0"/>
              <a:t>2 </a:t>
            </a:r>
            <a:r>
              <a:rPr lang="mr-IN" sz="1200" dirty="0" smtClean="0"/>
              <a:t>–</a:t>
            </a:r>
            <a:r>
              <a:rPr lang="en-US" sz="1200" dirty="0" smtClean="0"/>
              <a:t> 5%</a:t>
            </a:r>
          </a:p>
          <a:p>
            <a:pPr marL="0" indent="0">
              <a:buFont typeface="Arial"/>
              <a:buNone/>
            </a:pPr>
            <a:r>
              <a:rPr lang="en-US" sz="1200" dirty="0" smtClean="0"/>
              <a:t>3 </a:t>
            </a:r>
            <a:r>
              <a:rPr lang="mr-IN" sz="1200" dirty="0" smtClean="0"/>
              <a:t>–</a:t>
            </a:r>
            <a:r>
              <a:rPr lang="en-US" sz="1200" dirty="0" smtClean="0"/>
              <a:t> 10%</a:t>
            </a:r>
          </a:p>
          <a:p>
            <a:pPr marL="0" indent="0">
              <a:buFont typeface="Arial"/>
              <a:buNone/>
            </a:pPr>
            <a:r>
              <a:rPr lang="en-US" sz="1200" dirty="0" smtClean="0"/>
              <a:t>4 </a:t>
            </a:r>
            <a:r>
              <a:rPr lang="mr-IN" sz="1200" dirty="0" smtClean="0"/>
              <a:t>–</a:t>
            </a:r>
            <a:r>
              <a:rPr lang="en-US" sz="1200" dirty="0" smtClean="0"/>
              <a:t> 20%</a:t>
            </a:r>
          </a:p>
          <a:p>
            <a:pPr marL="0" indent="0">
              <a:buFont typeface="Arial"/>
              <a:buNone/>
            </a:pPr>
            <a:r>
              <a:rPr lang="en-US" sz="1200" dirty="0" smtClean="0"/>
              <a:t>5 </a:t>
            </a:r>
            <a:r>
              <a:rPr lang="mr-IN" sz="1200" dirty="0" smtClean="0"/>
              <a:t>–</a:t>
            </a:r>
            <a:r>
              <a:rPr lang="en-US" sz="1200" dirty="0" smtClean="0"/>
              <a:t> 5%</a:t>
            </a:r>
          </a:p>
          <a:p>
            <a:pPr marL="0" indent="0">
              <a:buFont typeface="Arial"/>
              <a:buNone/>
            </a:pPr>
            <a:endParaRPr lang="en-US" sz="1200" dirty="0"/>
          </a:p>
        </p:txBody>
      </p:sp>
    </p:spTree>
    <p:extLst>
      <p:ext uri="{BB962C8B-B14F-4D97-AF65-F5344CB8AC3E}">
        <p14:creationId xmlns:p14="http://schemas.microsoft.com/office/powerpoint/2010/main" val="295561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3463272" y="1600201"/>
            <a:ext cx="5223528" cy="2291894"/>
          </a:xfrm>
        </p:spPr>
        <p:txBody>
          <a:bodyPr>
            <a:normAutofit fontScale="55000" lnSpcReduction="20000"/>
          </a:bodyPr>
          <a:lstStyle/>
          <a:p>
            <a:pPr marL="0" indent="0">
              <a:buNone/>
            </a:pPr>
            <a:r>
              <a:rPr lang="en-US" dirty="0" smtClean="0"/>
              <a:t>Topics</a:t>
            </a:r>
          </a:p>
          <a:p>
            <a:r>
              <a:rPr lang="en-US" dirty="0" smtClean="0"/>
              <a:t>1 </a:t>
            </a:r>
            <a:r>
              <a:rPr lang="mr-IN" dirty="0" smtClean="0"/>
              <a:t>–</a:t>
            </a:r>
            <a:r>
              <a:rPr lang="en-US" dirty="0" smtClean="0"/>
              <a:t> apple, </a:t>
            </a:r>
            <a:r>
              <a:rPr lang="en-US" dirty="0" err="1" smtClean="0"/>
              <a:t>banna</a:t>
            </a:r>
            <a:r>
              <a:rPr lang="en-US" dirty="0" smtClean="0"/>
              <a:t>, milk, grocery, store</a:t>
            </a:r>
          </a:p>
          <a:p>
            <a:r>
              <a:rPr lang="en-US" dirty="0" smtClean="0"/>
              <a:t>2 </a:t>
            </a:r>
            <a:r>
              <a:rPr lang="mr-IN" dirty="0" smtClean="0"/>
              <a:t>–</a:t>
            </a:r>
            <a:r>
              <a:rPr lang="en-US" dirty="0" smtClean="0"/>
              <a:t> </a:t>
            </a:r>
            <a:r>
              <a:rPr lang="en-US" dirty="0" err="1" smtClean="0"/>
              <a:t>clinton</a:t>
            </a:r>
            <a:r>
              <a:rPr lang="en-US" dirty="0" smtClean="0"/>
              <a:t>, trump, emails, great, crooked, access, </a:t>
            </a:r>
            <a:r>
              <a:rPr lang="en-US" dirty="0" err="1" smtClean="0"/>
              <a:t>hollywood</a:t>
            </a:r>
            <a:r>
              <a:rPr lang="en-US" dirty="0" smtClean="0"/>
              <a:t>, president</a:t>
            </a:r>
          </a:p>
          <a:p>
            <a:r>
              <a:rPr lang="en-US" dirty="0" smtClean="0"/>
              <a:t>3 </a:t>
            </a:r>
            <a:r>
              <a:rPr lang="mr-IN" dirty="0" smtClean="0"/>
              <a:t>–</a:t>
            </a:r>
            <a:r>
              <a:rPr lang="en-US" dirty="0" smtClean="0"/>
              <a:t> </a:t>
            </a:r>
            <a:r>
              <a:rPr lang="en-US" dirty="0" err="1" smtClean="0"/>
              <a:t>clinton</a:t>
            </a:r>
            <a:r>
              <a:rPr lang="en-US" dirty="0" smtClean="0"/>
              <a:t>, trump, coffee, diner, breakfast, local, voter</a:t>
            </a:r>
            <a:endParaRPr lang="en-US" dirty="0"/>
          </a:p>
          <a:p>
            <a:r>
              <a:rPr lang="en-US" dirty="0" smtClean="0"/>
              <a:t>4 </a:t>
            </a:r>
            <a:r>
              <a:rPr lang="mr-IN" dirty="0" smtClean="0"/>
              <a:t>–</a:t>
            </a:r>
            <a:r>
              <a:rPr lang="en-US" dirty="0" smtClean="0"/>
              <a:t> apple, cinnamon, pie, recipe, cups, sugar</a:t>
            </a:r>
          </a:p>
          <a:p>
            <a:r>
              <a:rPr lang="en-US" dirty="0" smtClean="0"/>
              <a:t>5 </a:t>
            </a:r>
            <a:r>
              <a:rPr lang="mr-IN" dirty="0" smtClean="0"/>
              <a:t>–</a:t>
            </a:r>
            <a:r>
              <a:rPr lang="en-US" dirty="0" smtClean="0"/>
              <a:t> </a:t>
            </a:r>
            <a:r>
              <a:rPr lang="en-US" dirty="0" err="1" smtClean="0"/>
              <a:t>isis</a:t>
            </a:r>
            <a:r>
              <a:rPr lang="en-US" dirty="0" smtClean="0"/>
              <a:t>, politics, news, trump, </a:t>
            </a:r>
            <a:r>
              <a:rPr lang="en-US" dirty="0" err="1" smtClean="0"/>
              <a:t>clinton</a:t>
            </a:r>
            <a:r>
              <a:rPr lang="en-US" dirty="0" smtClean="0"/>
              <a:t>, debate</a:t>
            </a:r>
          </a:p>
        </p:txBody>
      </p:sp>
      <p:sp>
        <p:nvSpPr>
          <p:cNvPr id="4" name="Rectangle 3"/>
          <p:cNvSpPr/>
          <p:nvPr/>
        </p:nvSpPr>
        <p:spPr>
          <a:xfrm>
            <a:off x="457200" y="1417638"/>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4071729"/>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7200" y="2731066"/>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200" y="5438037"/>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96452" y="1739711"/>
            <a:ext cx="775047" cy="369332"/>
          </a:xfrm>
          <a:prstGeom prst="rect">
            <a:avLst/>
          </a:prstGeom>
          <a:noFill/>
        </p:spPr>
        <p:txBody>
          <a:bodyPr wrap="none" rtlCol="0">
            <a:spAutoFit/>
          </a:bodyPr>
          <a:lstStyle/>
          <a:p>
            <a:r>
              <a:rPr lang="en-US" dirty="0" smtClean="0"/>
              <a:t>Text A</a:t>
            </a:r>
            <a:endParaRPr lang="en-US" dirty="0"/>
          </a:p>
        </p:txBody>
      </p:sp>
      <p:sp>
        <p:nvSpPr>
          <p:cNvPr id="9" name="TextBox 8"/>
          <p:cNvSpPr txBox="1"/>
          <p:nvPr/>
        </p:nvSpPr>
        <p:spPr>
          <a:xfrm>
            <a:off x="596452" y="5837085"/>
            <a:ext cx="787395" cy="369332"/>
          </a:xfrm>
          <a:prstGeom prst="rect">
            <a:avLst/>
          </a:prstGeom>
          <a:noFill/>
        </p:spPr>
        <p:txBody>
          <a:bodyPr wrap="none" rtlCol="0">
            <a:spAutoFit/>
          </a:bodyPr>
          <a:lstStyle/>
          <a:p>
            <a:r>
              <a:rPr lang="en-US" dirty="0" smtClean="0"/>
              <a:t>Text D</a:t>
            </a:r>
            <a:endParaRPr lang="en-US" dirty="0"/>
          </a:p>
        </p:txBody>
      </p:sp>
      <p:sp>
        <p:nvSpPr>
          <p:cNvPr id="10" name="TextBox 9"/>
          <p:cNvSpPr txBox="1"/>
          <p:nvPr/>
        </p:nvSpPr>
        <p:spPr>
          <a:xfrm>
            <a:off x="596452" y="4449983"/>
            <a:ext cx="774571" cy="369332"/>
          </a:xfrm>
          <a:prstGeom prst="rect">
            <a:avLst/>
          </a:prstGeom>
          <a:noFill/>
        </p:spPr>
        <p:txBody>
          <a:bodyPr wrap="none" rtlCol="0">
            <a:spAutoFit/>
          </a:bodyPr>
          <a:lstStyle/>
          <a:p>
            <a:r>
              <a:rPr lang="en-US" dirty="0" smtClean="0"/>
              <a:t>Text C</a:t>
            </a:r>
            <a:endParaRPr lang="en-US" dirty="0"/>
          </a:p>
        </p:txBody>
      </p:sp>
      <p:sp>
        <p:nvSpPr>
          <p:cNvPr id="11" name="TextBox 10"/>
          <p:cNvSpPr txBox="1"/>
          <p:nvPr/>
        </p:nvSpPr>
        <p:spPr>
          <a:xfrm>
            <a:off x="596452" y="3139856"/>
            <a:ext cx="774571" cy="369332"/>
          </a:xfrm>
          <a:prstGeom prst="rect">
            <a:avLst/>
          </a:prstGeom>
          <a:noFill/>
        </p:spPr>
        <p:txBody>
          <a:bodyPr wrap="none" rtlCol="0">
            <a:spAutoFit/>
          </a:bodyPr>
          <a:lstStyle/>
          <a:p>
            <a:r>
              <a:rPr lang="en-US" dirty="0" smtClean="0"/>
              <a:t>Text B</a:t>
            </a:r>
            <a:endParaRPr lang="en-US" dirty="0"/>
          </a:p>
        </p:txBody>
      </p:sp>
      <p:sp>
        <p:nvSpPr>
          <p:cNvPr id="12" name="Content Placeholder 2"/>
          <p:cNvSpPr txBox="1">
            <a:spLocks/>
          </p:cNvSpPr>
          <p:nvPr/>
        </p:nvSpPr>
        <p:spPr>
          <a:xfrm>
            <a:off x="3615672" y="4044495"/>
            <a:ext cx="5223528" cy="229189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How would you label these topics?</a:t>
            </a:r>
          </a:p>
          <a:p>
            <a:pPr marL="514350" indent="-514350">
              <a:buFont typeface="+mj-lt"/>
              <a:buAutoNum type="arabicPeriod"/>
            </a:pPr>
            <a:r>
              <a:rPr lang="en-US" dirty="0" smtClean="0"/>
              <a:t>What can you infer about the texts based on the percentages?</a:t>
            </a:r>
          </a:p>
        </p:txBody>
      </p:sp>
      <p:sp>
        <p:nvSpPr>
          <p:cNvPr id="13" name="Content Placeholder 2"/>
          <p:cNvSpPr txBox="1">
            <a:spLocks/>
          </p:cNvSpPr>
          <p:nvPr/>
        </p:nvSpPr>
        <p:spPr>
          <a:xfrm>
            <a:off x="1500751" y="1432719"/>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10%</a:t>
            </a:r>
          </a:p>
          <a:p>
            <a:pPr marL="0" indent="0">
              <a:buFont typeface="Arial"/>
              <a:buNone/>
            </a:pPr>
            <a:r>
              <a:rPr lang="en-US" sz="1200" dirty="0" smtClean="0"/>
              <a:t>2 </a:t>
            </a:r>
            <a:r>
              <a:rPr lang="mr-IN" sz="1200" dirty="0" smtClean="0"/>
              <a:t>–</a:t>
            </a:r>
            <a:r>
              <a:rPr lang="en-US" sz="1200" dirty="0" smtClean="0"/>
              <a:t> 5%</a:t>
            </a:r>
          </a:p>
          <a:p>
            <a:pPr marL="0" indent="0">
              <a:buFont typeface="Arial"/>
              <a:buNone/>
            </a:pPr>
            <a:r>
              <a:rPr lang="en-US" sz="1200" dirty="0" smtClean="0"/>
              <a:t>3 </a:t>
            </a:r>
            <a:r>
              <a:rPr lang="mr-IN" sz="1200" dirty="0" smtClean="0"/>
              <a:t>–</a:t>
            </a:r>
            <a:r>
              <a:rPr lang="en-US" sz="1200" dirty="0" smtClean="0"/>
              <a:t> 20%</a:t>
            </a:r>
          </a:p>
          <a:p>
            <a:pPr marL="0" indent="0">
              <a:buFont typeface="Arial"/>
              <a:buNone/>
            </a:pPr>
            <a:r>
              <a:rPr lang="en-US" sz="1200" dirty="0" smtClean="0"/>
              <a:t>4 </a:t>
            </a:r>
            <a:r>
              <a:rPr lang="mr-IN" sz="1200" dirty="0" smtClean="0"/>
              <a:t>–</a:t>
            </a:r>
            <a:r>
              <a:rPr lang="en-US" sz="1200" dirty="0" smtClean="0"/>
              <a:t> 10%</a:t>
            </a:r>
          </a:p>
          <a:p>
            <a:pPr marL="0" indent="0">
              <a:buFont typeface="Arial"/>
              <a:buNone/>
            </a:pPr>
            <a:r>
              <a:rPr lang="en-US" sz="1200" dirty="0" smtClean="0"/>
              <a:t>5 </a:t>
            </a:r>
            <a:r>
              <a:rPr lang="mr-IN" sz="1200" dirty="0" smtClean="0"/>
              <a:t>–</a:t>
            </a:r>
            <a:r>
              <a:rPr lang="en-US" sz="1200" dirty="0" smtClean="0"/>
              <a:t> 2%</a:t>
            </a:r>
          </a:p>
          <a:p>
            <a:pPr marL="0" indent="0">
              <a:buFont typeface="Arial"/>
              <a:buNone/>
            </a:pPr>
            <a:endParaRPr lang="en-US" sz="1200" dirty="0"/>
          </a:p>
        </p:txBody>
      </p:sp>
      <p:sp>
        <p:nvSpPr>
          <p:cNvPr id="14" name="Content Placeholder 2"/>
          <p:cNvSpPr txBox="1">
            <a:spLocks/>
          </p:cNvSpPr>
          <p:nvPr/>
        </p:nvSpPr>
        <p:spPr>
          <a:xfrm>
            <a:off x="1500751" y="2746147"/>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1%</a:t>
            </a:r>
          </a:p>
          <a:p>
            <a:pPr marL="0" indent="0">
              <a:buFont typeface="Arial"/>
              <a:buNone/>
            </a:pPr>
            <a:r>
              <a:rPr lang="en-US" sz="1200" dirty="0" smtClean="0"/>
              <a:t>2 </a:t>
            </a:r>
            <a:r>
              <a:rPr lang="mr-IN" sz="1200" dirty="0" smtClean="0"/>
              <a:t>–</a:t>
            </a:r>
            <a:r>
              <a:rPr lang="en-US" sz="1200" dirty="0" smtClean="0"/>
              <a:t> 15%</a:t>
            </a:r>
          </a:p>
          <a:p>
            <a:pPr marL="0" indent="0">
              <a:buFont typeface="Arial"/>
              <a:buNone/>
            </a:pPr>
            <a:r>
              <a:rPr lang="en-US" sz="1200" dirty="0" smtClean="0"/>
              <a:t>3 -15 %</a:t>
            </a:r>
          </a:p>
          <a:p>
            <a:pPr marL="0" indent="0">
              <a:buFont typeface="Arial"/>
              <a:buNone/>
            </a:pPr>
            <a:r>
              <a:rPr lang="en-US" sz="1200" dirty="0" smtClean="0"/>
              <a:t>4 </a:t>
            </a:r>
            <a:r>
              <a:rPr lang="mr-IN" sz="1200" dirty="0" smtClean="0"/>
              <a:t>–</a:t>
            </a:r>
            <a:r>
              <a:rPr lang="en-US" sz="1200" dirty="0" smtClean="0"/>
              <a:t> 5%</a:t>
            </a:r>
          </a:p>
          <a:p>
            <a:pPr marL="0" indent="0">
              <a:buFont typeface="Arial"/>
              <a:buNone/>
            </a:pPr>
            <a:r>
              <a:rPr lang="en-US" sz="1200" dirty="0" smtClean="0"/>
              <a:t>5 </a:t>
            </a:r>
            <a:r>
              <a:rPr lang="mr-IN" sz="1200" dirty="0" smtClean="0"/>
              <a:t>–</a:t>
            </a:r>
            <a:r>
              <a:rPr lang="en-US" sz="1200" dirty="0" smtClean="0"/>
              <a:t> 30%</a:t>
            </a:r>
          </a:p>
        </p:txBody>
      </p:sp>
      <p:sp>
        <p:nvSpPr>
          <p:cNvPr id="15" name="Content Placeholder 2"/>
          <p:cNvSpPr txBox="1">
            <a:spLocks/>
          </p:cNvSpPr>
          <p:nvPr/>
        </p:nvSpPr>
        <p:spPr>
          <a:xfrm>
            <a:off x="1500751" y="4136590"/>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30%</a:t>
            </a:r>
          </a:p>
          <a:p>
            <a:pPr marL="0" indent="0">
              <a:buFont typeface="Arial"/>
              <a:buNone/>
            </a:pPr>
            <a:r>
              <a:rPr lang="en-US" sz="1200" dirty="0" smtClean="0"/>
              <a:t>2 </a:t>
            </a:r>
            <a:r>
              <a:rPr lang="mr-IN" sz="1200" dirty="0" smtClean="0"/>
              <a:t>–</a:t>
            </a:r>
            <a:r>
              <a:rPr lang="en-US" sz="1200" dirty="0" smtClean="0"/>
              <a:t> 2%</a:t>
            </a:r>
          </a:p>
          <a:p>
            <a:pPr marL="0" indent="0">
              <a:buFont typeface="Arial"/>
              <a:buNone/>
            </a:pPr>
            <a:r>
              <a:rPr lang="en-US" sz="1200" dirty="0" smtClean="0"/>
              <a:t>3 </a:t>
            </a:r>
            <a:r>
              <a:rPr lang="mr-IN" sz="1200" dirty="0" smtClean="0"/>
              <a:t>–</a:t>
            </a:r>
            <a:r>
              <a:rPr lang="en-US" sz="1200" dirty="0" smtClean="0"/>
              <a:t> 10%</a:t>
            </a:r>
          </a:p>
          <a:p>
            <a:pPr marL="0" indent="0">
              <a:buFont typeface="Arial"/>
              <a:buNone/>
            </a:pPr>
            <a:r>
              <a:rPr lang="en-US" sz="1200" dirty="0" smtClean="0"/>
              <a:t>4 </a:t>
            </a:r>
            <a:r>
              <a:rPr lang="mr-IN" sz="1200" dirty="0" smtClean="0"/>
              <a:t>–</a:t>
            </a:r>
            <a:r>
              <a:rPr lang="en-US" sz="1200" dirty="0" smtClean="0"/>
              <a:t> 30%</a:t>
            </a:r>
          </a:p>
          <a:p>
            <a:pPr marL="0" indent="0">
              <a:buFont typeface="Arial"/>
              <a:buNone/>
            </a:pPr>
            <a:r>
              <a:rPr lang="en-US" sz="1200" dirty="0" smtClean="0"/>
              <a:t>5 -3%</a:t>
            </a:r>
          </a:p>
          <a:p>
            <a:pPr marL="0" indent="0">
              <a:buFont typeface="Arial"/>
              <a:buNone/>
            </a:pPr>
            <a:endParaRPr lang="en-US" sz="1200" dirty="0"/>
          </a:p>
        </p:txBody>
      </p:sp>
      <p:sp>
        <p:nvSpPr>
          <p:cNvPr id="16" name="Content Placeholder 2"/>
          <p:cNvSpPr txBox="1">
            <a:spLocks/>
          </p:cNvSpPr>
          <p:nvPr/>
        </p:nvSpPr>
        <p:spPr>
          <a:xfrm>
            <a:off x="1500751" y="5460248"/>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20%</a:t>
            </a:r>
          </a:p>
          <a:p>
            <a:pPr marL="0" indent="0">
              <a:buFont typeface="Arial"/>
              <a:buNone/>
            </a:pPr>
            <a:r>
              <a:rPr lang="en-US" sz="1200" dirty="0" smtClean="0"/>
              <a:t>2 </a:t>
            </a:r>
            <a:r>
              <a:rPr lang="mr-IN" sz="1200" dirty="0" smtClean="0"/>
              <a:t>–</a:t>
            </a:r>
            <a:r>
              <a:rPr lang="en-US" sz="1200" dirty="0" smtClean="0"/>
              <a:t> 5%</a:t>
            </a:r>
          </a:p>
          <a:p>
            <a:pPr marL="0" indent="0">
              <a:buFont typeface="Arial"/>
              <a:buNone/>
            </a:pPr>
            <a:r>
              <a:rPr lang="en-US" sz="1200" dirty="0" smtClean="0"/>
              <a:t>3 </a:t>
            </a:r>
            <a:r>
              <a:rPr lang="mr-IN" sz="1200" dirty="0" smtClean="0"/>
              <a:t>–</a:t>
            </a:r>
            <a:r>
              <a:rPr lang="en-US" sz="1200" dirty="0" smtClean="0"/>
              <a:t> 10%</a:t>
            </a:r>
          </a:p>
          <a:p>
            <a:pPr marL="0" indent="0">
              <a:buFont typeface="Arial"/>
              <a:buNone/>
            </a:pPr>
            <a:r>
              <a:rPr lang="en-US" sz="1200" dirty="0" smtClean="0"/>
              <a:t>4 </a:t>
            </a:r>
            <a:r>
              <a:rPr lang="mr-IN" sz="1200" dirty="0" smtClean="0"/>
              <a:t>–</a:t>
            </a:r>
            <a:r>
              <a:rPr lang="en-US" sz="1200" dirty="0" smtClean="0"/>
              <a:t> 20%</a:t>
            </a:r>
          </a:p>
          <a:p>
            <a:pPr marL="0" indent="0">
              <a:buFont typeface="Arial"/>
              <a:buNone/>
            </a:pPr>
            <a:r>
              <a:rPr lang="en-US" sz="1200" dirty="0" smtClean="0"/>
              <a:t>5 </a:t>
            </a:r>
            <a:r>
              <a:rPr lang="mr-IN" sz="1200" dirty="0" smtClean="0"/>
              <a:t>–</a:t>
            </a:r>
            <a:r>
              <a:rPr lang="en-US" sz="1200" dirty="0" smtClean="0"/>
              <a:t> 5%</a:t>
            </a:r>
          </a:p>
          <a:p>
            <a:pPr marL="0" indent="0">
              <a:buFont typeface="Arial"/>
              <a:buNone/>
            </a:pPr>
            <a:endParaRPr lang="en-US" sz="1200" dirty="0"/>
          </a:p>
        </p:txBody>
      </p:sp>
    </p:spTree>
    <p:extLst>
      <p:ext uri="{BB962C8B-B14F-4D97-AF65-F5344CB8AC3E}">
        <p14:creationId xmlns:p14="http://schemas.microsoft.com/office/powerpoint/2010/main" val="222717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3463272" y="1600201"/>
            <a:ext cx="5223528" cy="2291894"/>
          </a:xfrm>
        </p:spPr>
        <p:txBody>
          <a:bodyPr>
            <a:normAutofit fontScale="47500" lnSpcReduction="20000"/>
          </a:bodyPr>
          <a:lstStyle/>
          <a:p>
            <a:pPr marL="0" indent="0">
              <a:buNone/>
            </a:pPr>
            <a:r>
              <a:rPr lang="en-US" dirty="0" smtClean="0"/>
              <a:t>Topics</a:t>
            </a:r>
          </a:p>
          <a:p>
            <a:r>
              <a:rPr lang="en-US" dirty="0" smtClean="0"/>
              <a:t>1 </a:t>
            </a:r>
            <a:r>
              <a:rPr lang="mr-IN" dirty="0" smtClean="0"/>
              <a:t>–</a:t>
            </a:r>
            <a:r>
              <a:rPr lang="en-US" dirty="0" smtClean="0"/>
              <a:t> trump, republicans, </a:t>
            </a:r>
            <a:r>
              <a:rPr lang="en-US" dirty="0" err="1" smtClean="0"/>
              <a:t>billy</a:t>
            </a:r>
            <a:r>
              <a:rPr lang="en-US" dirty="0" smtClean="0"/>
              <a:t>, bush, genitals, access, </a:t>
            </a:r>
            <a:r>
              <a:rPr lang="en-US" dirty="0" err="1" smtClean="0"/>
              <a:t>hollywood</a:t>
            </a:r>
            <a:r>
              <a:rPr lang="en-US" dirty="0" smtClean="0"/>
              <a:t>, assault, locker, room</a:t>
            </a:r>
          </a:p>
          <a:p>
            <a:r>
              <a:rPr lang="en-US" dirty="0" smtClean="0"/>
              <a:t>2 </a:t>
            </a:r>
            <a:r>
              <a:rPr lang="mr-IN" dirty="0" smtClean="0"/>
              <a:t>–</a:t>
            </a:r>
            <a:r>
              <a:rPr lang="en-US" dirty="0" smtClean="0"/>
              <a:t> </a:t>
            </a:r>
            <a:r>
              <a:rPr lang="en-US" dirty="0" err="1" smtClean="0"/>
              <a:t>clinton</a:t>
            </a:r>
            <a:r>
              <a:rPr lang="en-US" dirty="0" smtClean="0"/>
              <a:t>, trump, emails, great, crooked, </a:t>
            </a:r>
            <a:r>
              <a:rPr lang="en-US" dirty="0" err="1" smtClean="0"/>
              <a:t>fbi</a:t>
            </a:r>
            <a:r>
              <a:rPr lang="en-US" dirty="0" smtClean="0"/>
              <a:t>, state, president, department, delete</a:t>
            </a:r>
          </a:p>
          <a:p>
            <a:r>
              <a:rPr lang="en-US" dirty="0" smtClean="0"/>
              <a:t>3 </a:t>
            </a:r>
            <a:r>
              <a:rPr lang="mr-IN" dirty="0" smtClean="0"/>
              <a:t>–</a:t>
            </a:r>
            <a:r>
              <a:rPr lang="en-US" dirty="0" smtClean="0"/>
              <a:t> </a:t>
            </a:r>
            <a:r>
              <a:rPr lang="en-US" dirty="0" err="1" smtClean="0"/>
              <a:t>clinton</a:t>
            </a:r>
            <a:r>
              <a:rPr lang="en-US" dirty="0" smtClean="0"/>
              <a:t>, trump, election, voters, polls, republican, democrat</a:t>
            </a:r>
            <a:endParaRPr lang="en-US" dirty="0"/>
          </a:p>
          <a:p>
            <a:r>
              <a:rPr lang="en-US" dirty="0" smtClean="0"/>
              <a:t>4 </a:t>
            </a:r>
            <a:r>
              <a:rPr lang="mr-IN" dirty="0" smtClean="0"/>
              <a:t>–</a:t>
            </a:r>
            <a:r>
              <a:rPr lang="en-US" dirty="0" smtClean="0"/>
              <a:t> fraud, impeach, rigging, resign, voting, scandal, disaster,</a:t>
            </a:r>
          </a:p>
          <a:p>
            <a:r>
              <a:rPr lang="en-US" dirty="0" smtClean="0"/>
              <a:t>5 </a:t>
            </a:r>
            <a:r>
              <a:rPr lang="mr-IN" dirty="0" smtClean="0"/>
              <a:t>–</a:t>
            </a:r>
            <a:r>
              <a:rPr lang="en-US" dirty="0" smtClean="0"/>
              <a:t> </a:t>
            </a:r>
            <a:r>
              <a:rPr lang="en-US" dirty="0" err="1" smtClean="0"/>
              <a:t>carson</a:t>
            </a:r>
            <a:r>
              <a:rPr lang="en-US" dirty="0" smtClean="0"/>
              <a:t>, ben, horse, candidate, president, dark, administration</a:t>
            </a:r>
          </a:p>
        </p:txBody>
      </p:sp>
      <p:sp>
        <p:nvSpPr>
          <p:cNvPr id="4" name="Rectangle 3"/>
          <p:cNvSpPr/>
          <p:nvPr/>
        </p:nvSpPr>
        <p:spPr>
          <a:xfrm>
            <a:off x="457200" y="1417638"/>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4071729"/>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7200" y="2731066"/>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200" y="5438037"/>
            <a:ext cx="1043551" cy="11610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23292" y="1739711"/>
            <a:ext cx="1182610" cy="646331"/>
          </a:xfrm>
          <a:prstGeom prst="rect">
            <a:avLst/>
          </a:prstGeom>
          <a:noFill/>
        </p:spPr>
        <p:txBody>
          <a:bodyPr wrap="none" rtlCol="0">
            <a:spAutoFit/>
          </a:bodyPr>
          <a:lstStyle/>
          <a:p>
            <a:r>
              <a:rPr lang="en-US" dirty="0" smtClean="0"/>
              <a:t>Text A</a:t>
            </a:r>
          </a:p>
          <a:p>
            <a:r>
              <a:rPr lang="en-US" dirty="0" smtClean="0"/>
              <a:t>Sept. 2016</a:t>
            </a:r>
            <a:endParaRPr lang="en-US" dirty="0"/>
          </a:p>
        </p:txBody>
      </p:sp>
      <p:sp>
        <p:nvSpPr>
          <p:cNvPr id="9" name="TextBox 8"/>
          <p:cNvSpPr txBox="1"/>
          <p:nvPr/>
        </p:nvSpPr>
        <p:spPr>
          <a:xfrm>
            <a:off x="442532" y="5837085"/>
            <a:ext cx="1117576" cy="646331"/>
          </a:xfrm>
          <a:prstGeom prst="rect">
            <a:avLst/>
          </a:prstGeom>
          <a:noFill/>
        </p:spPr>
        <p:txBody>
          <a:bodyPr wrap="none" rtlCol="0">
            <a:spAutoFit/>
          </a:bodyPr>
          <a:lstStyle/>
          <a:p>
            <a:r>
              <a:rPr lang="en-US" dirty="0" smtClean="0"/>
              <a:t>Text D</a:t>
            </a:r>
          </a:p>
          <a:p>
            <a:r>
              <a:rPr lang="en-US" dirty="0" smtClean="0"/>
              <a:t>Dec. 2017</a:t>
            </a:r>
            <a:endParaRPr lang="en-US" dirty="0"/>
          </a:p>
        </p:txBody>
      </p:sp>
      <p:sp>
        <p:nvSpPr>
          <p:cNvPr id="10" name="TextBox 9"/>
          <p:cNvSpPr txBox="1"/>
          <p:nvPr/>
        </p:nvSpPr>
        <p:spPr>
          <a:xfrm>
            <a:off x="442532" y="4449983"/>
            <a:ext cx="1138089" cy="646331"/>
          </a:xfrm>
          <a:prstGeom prst="rect">
            <a:avLst/>
          </a:prstGeom>
          <a:noFill/>
        </p:spPr>
        <p:txBody>
          <a:bodyPr wrap="none" rtlCol="0">
            <a:spAutoFit/>
          </a:bodyPr>
          <a:lstStyle/>
          <a:p>
            <a:r>
              <a:rPr lang="en-US" dirty="0" smtClean="0"/>
              <a:t>Text C</a:t>
            </a:r>
          </a:p>
          <a:p>
            <a:r>
              <a:rPr lang="en-US" dirty="0" smtClean="0"/>
              <a:t>Nov. 2016</a:t>
            </a:r>
          </a:p>
        </p:txBody>
      </p:sp>
      <p:sp>
        <p:nvSpPr>
          <p:cNvPr id="11" name="TextBox 10"/>
          <p:cNvSpPr txBox="1"/>
          <p:nvPr/>
        </p:nvSpPr>
        <p:spPr>
          <a:xfrm>
            <a:off x="423292" y="3139856"/>
            <a:ext cx="1090864" cy="646331"/>
          </a:xfrm>
          <a:prstGeom prst="rect">
            <a:avLst/>
          </a:prstGeom>
          <a:noFill/>
        </p:spPr>
        <p:txBody>
          <a:bodyPr wrap="none" rtlCol="0">
            <a:spAutoFit/>
          </a:bodyPr>
          <a:lstStyle/>
          <a:p>
            <a:r>
              <a:rPr lang="en-US" dirty="0" smtClean="0"/>
              <a:t>Text B</a:t>
            </a:r>
          </a:p>
          <a:p>
            <a:r>
              <a:rPr lang="en-US" dirty="0" smtClean="0"/>
              <a:t>Oct. 2016</a:t>
            </a:r>
            <a:endParaRPr lang="en-US" dirty="0"/>
          </a:p>
        </p:txBody>
      </p:sp>
      <p:sp>
        <p:nvSpPr>
          <p:cNvPr id="12" name="Content Placeholder 2"/>
          <p:cNvSpPr txBox="1">
            <a:spLocks/>
          </p:cNvSpPr>
          <p:nvPr/>
        </p:nvSpPr>
        <p:spPr>
          <a:xfrm>
            <a:off x="3615672" y="4044495"/>
            <a:ext cx="5223528" cy="22918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Same exercise - discuss</a:t>
            </a:r>
            <a:endParaRPr lang="en-US" dirty="0"/>
          </a:p>
        </p:txBody>
      </p:sp>
      <p:sp>
        <p:nvSpPr>
          <p:cNvPr id="13" name="Content Placeholder 2"/>
          <p:cNvSpPr txBox="1">
            <a:spLocks/>
          </p:cNvSpPr>
          <p:nvPr/>
        </p:nvSpPr>
        <p:spPr>
          <a:xfrm>
            <a:off x="1500751" y="1432719"/>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5%</a:t>
            </a:r>
          </a:p>
          <a:p>
            <a:pPr marL="0" indent="0">
              <a:buFont typeface="Arial"/>
              <a:buNone/>
            </a:pPr>
            <a:r>
              <a:rPr lang="en-US" sz="1200" dirty="0" smtClean="0"/>
              <a:t>2 </a:t>
            </a:r>
            <a:r>
              <a:rPr lang="mr-IN" sz="1200" dirty="0" smtClean="0"/>
              <a:t>–</a:t>
            </a:r>
            <a:r>
              <a:rPr lang="en-US" sz="1200" dirty="0" smtClean="0"/>
              <a:t> 20%</a:t>
            </a:r>
          </a:p>
          <a:p>
            <a:pPr marL="0" indent="0">
              <a:buFont typeface="Arial"/>
              <a:buNone/>
            </a:pPr>
            <a:r>
              <a:rPr lang="en-US" sz="1200" dirty="0" smtClean="0"/>
              <a:t>3 </a:t>
            </a:r>
            <a:r>
              <a:rPr lang="mr-IN" sz="1200" dirty="0" smtClean="0"/>
              <a:t>–</a:t>
            </a:r>
            <a:r>
              <a:rPr lang="en-US" sz="1200" dirty="0" smtClean="0"/>
              <a:t> 15%</a:t>
            </a:r>
          </a:p>
          <a:p>
            <a:pPr marL="0" indent="0">
              <a:buFont typeface="Arial"/>
              <a:buNone/>
            </a:pPr>
            <a:r>
              <a:rPr lang="en-US" sz="1200" dirty="0" smtClean="0"/>
              <a:t>4 </a:t>
            </a:r>
            <a:r>
              <a:rPr lang="mr-IN" sz="1200" dirty="0" smtClean="0"/>
              <a:t>–</a:t>
            </a:r>
            <a:r>
              <a:rPr lang="en-US" sz="1200" dirty="0" smtClean="0"/>
              <a:t> 5%</a:t>
            </a:r>
          </a:p>
          <a:p>
            <a:pPr marL="0" indent="0">
              <a:buFont typeface="Arial"/>
              <a:buNone/>
            </a:pPr>
            <a:r>
              <a:rPr lang="en-US" sz="1200" dirty="0" smtClean="0"/>
              <a:t>5 </a:t>
            </a:r>
            <a:r>
              <a:rPr lang="mr-IN" sz="1200" dirty="0" smtClean="0"/>
              <a:t>–</a:t>
            </a:r>
            <a:r>
              <a:rPr lang="en-US" sz="1200" dirty="0" smtClean="0"/>
              <a:t> 2%</a:t>
            </a:r>
          </a:p>
          <a:p>
            <a:pPr marL="0" indent="0">
              <a:buFont typeface="Arial"/>
              <a:buNone/>
            </a:pPr>
            <a:endParaRPr lang="en-US" sz="1200" dirty="0"/>
          </a:p>
        </p:txBody>
      </p:sp>
      <p:sp>
        <p:nvSpPr>
          <p:cNvPr id="14" name="Content Placeholder 2"/>
          <p:cNvSpPr txBox="1">
            <a:spLocks/>
          </p:cNvSpPr>
          <p:nvPr/>
        </p:nvSpPr>
        <p:spPr>
          <a:xfrm>
            <a:off x="1500751" y="2746147"/>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30%</a:t>
            </a:r>
          </a:p>
          <a:p>
            <a:pPr marL="0" indent="0">
              <a:buFont typeface="Arial"/>
              <a:buNone/>
            </a:pPr>
            <a:r>
              <a:rPr lang="en-US" sz="1200" dirty="0" smtClean="0"/>
              <a:t>2 </a:t>
            </a:r>
            <a:r>
              <a:rPr lang="mr-IN" sz="1200" dirty="0" smtClean="0"/>
              <a:t>–</a:t>
            </a:r>
            <a:r>
              <a:rPr lang="en-US" sz="1200" dirty="0" smtClean="0"/>
              <a:t> 10%</a:t>
            </a:r>
          </a:p>
          <a:p>
            <a:pPr marL="0" indent="0">
              <a:buFont typeface="Arial"/>
              <a:buNone/>
            </a:pPr>
            <a:r>
              <a:rPr lang="en-US" sz="1200" dirty="0" smtClean="0"/>
              <a:t>3 -10%</a:t>
            </a:r>
          </a:p>
          <a:p>
            <a:pPr marL="0" indent="0">
              <a:buFont typeface="Arial"/>
              <a:buNone/>
            </a:pPr>
            <a:r>
              <a:rPr lang="en-US" sz="1200" dirty="0" smtClean="0"/>
              <a:t>4 </a:t>
            </a:r>
            <a:r>
              <a:rPr lang="mr-IN" sz="1200" dirty="0" smtClean="0"/>
              <a:t>–</a:t>
            </a:r>
            <a:r>
              <a:rPr lang="en-US" sz="1200" dirty="0" smtClean="0"/>
              <a:t> 10%</a:t>
            </a:r>
          </a:p>
          <a:p>
            <a:pPr marL="0" indent="0">
              <a:buFont typeface="Arial"/>
              <a:buNone/>
            </a:pPr>
            <a:r>
              <a:rPr lang="en-US" sz="1200" dirty="0" smtClean="0"/>
              <a:t>5 </a:t>
            </a:r>
            <a:r>
              <a:rPr lang="mr-IN" sz="1200" dirty="0" smtClean="0"/>
              <a:t>–</a:t>
            </a:r>
            <a:r>
              <a:rPr lang="en-US" sz="1200" dirty="0" smtClean="0"/>
              <a:t> 1%</a:t>
            </a:r>
          </a:p>
        </p:txBody>
      </p:sp>
      <p:sp>
        <p:nvSpPr>
          <p:cNvPr id="15" name="Content Placeholder 2"/>
          <p:cNvSpPr txBox="1">
            <a:spLocks/>
          </p:cNvSpPr>
          <p:nvPr/>
        </p:nvSpPr>
        <p:spPr>
          <a:xfrm>
            <a:off x="1500751" y="4136590"/>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10%</a:t>
            </a:r>
          </a:p>
          <a:p>
            <a:pPr marL="0" indent="0">
              <a:buFont typeface="Arial"/>
              <a:buNone/>
            </a:pPr>
            <a:r>
              <a:rPr lang="en-US" sz="1200" dirty="0" smtClean="0"/>
              <a:t>2 </a:t>
            </a:r>
            <a:r>
              <a:rPr lang="mr-IN" sz="1200" dirty="0" smtClean="0"/>
              <a:t>–</a:t>
            </a:r>
            <a:r>
              <a:rPr lang="en-US" sz="1200" dirty="0" smtClean="0"/>
              <a:t> 15%</a:t>
            </a:r>
          </a:p>
          <a:p>
            <a:pPr marL="0" indent="0">
              <a:buFont typeface="Arial"/>
              <a:buNone/>
            </a:pPr>
            <a:r>
              <a:rPr lang="en-US" sz="1200" dirty="0" smtClean="0"/>
              <a:t>3 </a:t>
            </a:r>
            <a:r>
              <a:rPr lang="mr-IN" sz="1200" dirty="0" smtClean="0"/>
              <a:t>–</a:t>
            </a:r>
            <a:r>
              <a:rPr lang="en-US" sz="1200" dirty="0" smtClean="0"/>
              <a:t> 35%</a:t>
            </a:r>
          </a:p>
          <a:p>
            <a:pPr marL="0" indent="0">
              <a:buFont typeface="Arial"/>
              <a:buNone/>
            </a:pPr>
            <a:r>
              <a:rPr lang="en-US" sz="1200" dirty="0" smtClean="0"/>
              <a:t>4 </a:t>
            </a:r>
            <a:r>
              <a:rPr lang="mr-IN" sz="1200" dirty="0" smtClean="0"/>
              <a:t>–</a:t>
            </a:r>
            <a:r>
              <a:rPr lang="en-US" sz="1200" dirty="0" smtClean="0"/>
              <a:t> 15%</a:t>
            </a:r>
          </a:p>
          <a:p>
            <a:pPr marL="0" indent="0">
              <a:buFont typeface="Arial"/>
              <a:buNone/>
            </a:pPr>
            <a:r>
              <a:rPr lang="en-US" sz="1200" dirty="0" smtClean="0"/>
              <a:t>5 -3%</a:t>
            </a:r>
          </a:p>
          <a:p>
            <a:pPr marL="0" indent="0">
              <a:buFont typeface="Arial"/>
              <a:buNone/>
            </a:pPr>
            <a:endParaRPr lang="en-US" sz="1200" dirty="0"/>
          </a:p>
        </p:txBody>
      </p:sp>
      <p:sp>
        <p:nvSpPr>
          <p:cNvPr id="16" name="Content Placeholder 2"/>
          <p:cNvSpPr txBox="1">
            <a:spLocks/>
          </p:cNvSpPr>
          <p:nvPr/>
        </p:nvSpPr>
        <p:spPr>
          <a:xfrm>
            <a:off x="1500751" y="5460248"/>
            <a:ext cx="1962521" cy="114594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smtClean="0"/>
              <a:t>Percentages by Topic</a:t>
            </a:r>
          </a:p>
          <a:p>
            <a:pPr marL="0" indent="0">
              <a:buFont typeface="Arial"/>
              <a:buNone/>
            </a:pPr>
            <a:r>
              <a:rPr lang="en-US" sz="1200" dirty="0" smtClean="0"/>
              <a:t>1 </a:t>
            </a:r>
            <a:r>
              <a:rPr lang="mr-IN" sz="1200" dirty="0" smtClean="0"/>
              <a:t>–</a:t>
            </a:r>
            <a:r>
              <a:rPr lang="en-US" sz="1200" dirty="0" smtClean="0"/>
              <a:t> 10%</a:t>
            </a:r>
          </a:p>
          <a:p>
            <a:pPr marL="0" indent="0">
              <a:buFont typeface="Arial"/>
              <a:buNone/>
            </a:pPr>
            <a:r>
              <a:rPr lang="en-US" sz="1200" dirty="0" smtClean="0"/>
              <a:t>2 </a:t>
            </a:r>
            <a:r>
              <a:rPr lang="mr-IN" sz="1200" dirty="0" smtClean="0"/>
              <a:t>–</a:t>
            </a:r>
            <a:r>
              <a:rPr lang="en-US" sz="1200" dirty="0" smtClean="0"/>
              <a:t> 10%</a:t>
            </a:r>
          </a:p>
          <a:p>
            <a:pPr marL="0" indent="0">
              <a:buFont typeface="Arial"/>
              <a:buNone/>
            </a:pPr>
            <a:r>
              <a:rPr lang="en-US" sz="1200" dirty="0" smtClean="0"/>
              <a:t>3 </a:t>
            </a:r>
            <a:r>
              <a:rPr lang="mr-IN" sz="1200" dirty="0" smtClean="0"/>
              <a:t>–</a:t>
            </a:r>
            <a:r>
              <a:rPr lang="en-US" sz="1200" dirty="0" smtClean="0"/>
              <a:t> 15%</a:t>
            </a:r>
          </a:p>
          <a:p>
            <a:pPr marL="0" indent="0">
              <a:buFont typeface="Arial"/>
              <a:buNone/>
            </a:pPr>
            <a:r>
              <a:rPr lang="en-US" sz="1200" dirty="0" smtClean="0"/>
              <a:t>4 </a:t>
            </a:r>
            <a:r>
              <a:rPr lang="mr-IN" sz="1200" dirty="0" smtClean="0"/>
              <a:t>–</a:t>
            </a:r>
            <a:r>
              <a:rPr lang="en-US" sz="1200" dirty="0" smtClean="0"/>
              <a:t> 30%</a:t>
            </a:r>
          </a:p>
          <a:p>
            <a:pPr marL="0" indent="0">
              <a:buFont typeface="Arial"/>
              <a:buNone/>
            </a:pPr>
            <a:r>
              <a:rPr lang="en-US" sz="1200" dirty="0" smtClean="0"/>
              <a:t>5 </a:t>
            </a:r>
            <a:r>
              <a:rPr lang="mr-IN" sz="1200" dirty="0" smtClean="0"/>
              <a:t>–</a:t>
            </a:r>
            <a:r>
              <a:rPr lang="en-US" sz="1200" dirty="0" smtClean="0"/>
              <a:t> 35%</a:t>
            </a:r>
          </a:p>
          <a:p>
            <a:pPr marL="0" indent="0">
              <a:buFont typeface="Arial"/>
              <a:buNone/>
            </a:pPr>
            <a:endParaRPr lang="en-US" sz="1200" dirty="0"/>
          </a:p>
        </p:txBody>
      </p:sp>
    </p:spTree>
    <p:extLst>
      <p:ext uri="{BB962C8B-B14F-4D97-AF65-F5344CB8AC3E}">
        <p14:creationId xmlns:p14="http://schemas.microsoft.com/office/powerpoint/2010/main" val="251485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374</TotalTime>
  <Words>1789</Words>
  <Application>Microsoft Macintosh PowerPoint</Application>
  <PresentationFormat>On-screen Show (4:3)</PresentationFormat>
  <Paragraphs>246</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Topic Modeling Pt 2</vt:lpstr>
      <vt:lpstr>Topic Modeling</vt:lpstr>
      <vt:lpstr>Topic Modeling</vt:lpstr>
      <vt:lpstr>Step 1</vt:lpstr>
      <vt:lpstr>Step 2</vt:lpstr>
      <vt:lpstr>Step 2 Continued.</vt:lpstr>
      <vt:lpstr>Exercises</vt:lpstr>
      <vt:lpstr>Exercises</vt:lpstr>
      <vt:lpstr>Exercises</vt:lpstr>
      <vt:lpstr>Exercises</vt:lpstr>
      <vt:lpstr>Topic Modeling</vt:lpstr>
      <vt:lpstr>Mining the Dispatch </vt:lpstr>
      <vt:lpstr>Find one more case study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Modeling Pt 2</dc:title>
  <dc:creator>Brandon</dc:creator>
  <cp:lastModifiedBy>Brandon</cp:lastModifiedBy>
  <cp:revision>14</cp:revision>
  <dcterms:created xsi:type="dcterms:W3CDTF">2016-11-01T12:57:15Z</dcterms:created>
  <dcterms:modified xsi:type="dcterms:W3CDTF">2016-11-02T18:02:14Z</dcterms:modified>
</cp:coreProperties>
</file>