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4" r:id="rId3"/>
    <p:sldId id="258" r:id="rId4"/>
    <p:sldId id="259" r:id="rId5"/>
    <p:sldId id="265" r:id="rId6"/>
    <p:sldId id="266" r:id="rId7"/>
    <p:sldId id="267" r:id="rId8"/>
    <p:sldId id="268" r:id="rId9"/>
    <p:sldId id="269" r:id="rId10"/>
    <p:sldId id="270" r:id="rId11"/>
    <p:sldId id="271" r:id="rId12"/>
    <p:sldId id="272" r:id="rId13"/>
    <p:sldId id="273" r:id="rId14"/>
    <p:sldId id="286" r:id="rId15"/>
    <p:sldId id="261" r:id="rId16"/>
    <p:sldId id="275" r:id="rId17"/>
    <p:sldId id="276" r:id="rId18"/>
    <p:sldId id="279" r:id="rId19"/>
    <p:sldId id="280" r:id="rId20"/>
    <p:sldId id="277" r:id="rId21"/>
    <p:sldId id="278" r:id="rId22"/>
    <p:sldId id="274" r:id="rId23"/>
    <p:sldId id="282" r:id="rId24"/>
    <p:sldId id="283" r:id="rId25"/>
    <p:sldId id="284" r:id="rId26"/>
    <p:sldId id="285" r:id="rId27"/>
    <p:sldId id="281" r:id="rId28"/>
    <p:sldId id="263" r:id="rId29"/>
    <p:sldId id="28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1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F9B114-F13B-4343-A52A-571016234828}" type="datetimeFigureOut">
              <a:rPr lang="en-US" smtClean="0"/>
              <a:t>10/31/16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6FA07E-B2F7-C547-8DDE-B3733405BC4C}" type="slidenum">
              <a:rPr lang="en-US" smtClean="0"/>
              <a:t>‹#›</a:t>
            </a:fld>
            <a:endParaRPr lang="en-US"/>
          </a:p>
        </p:txBody>
      </p:sp>
    </p:spTree>
    <p:extLst>
      <p:ext uri="{BB962C8B-B14F-4D97-AF65-F5344CB8AC3E}">
        <p14:creationId xmlns:p14="http://schemas.microsoft.com/office/powerpoint/2010/main" val="3592252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this text. What is it about? How do you know</a:t>
            </a:r>
            <a:r>
              <a:rPr lang="en-US" dirty="0" smtClean="0"/>
              <a:t>?</a:t>
            </a:r>
          </a:p>
          <a:p>
            <a:r>
              <a:rPr lang="en-US" dirty="0" smtClean="0"/>
              <a:t>What does this tell us about</a:t>
            </a:r>
            <a:r>
              <a:rPr lang="en-US" baseline="0" dirty="0" smtClean="0"/>
              <a:t> how you read?</a:t>
            </a:r>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2</a:t>
            </a:fld>
            <a:endParaRPr lang="en-US"/>
          </a:p>
        </p:txBody>
      </p:sp>
    </p:spTree>
    <p:extLst>
      <p:ext uri="{BB962C8B-B14F-4D97-AF65-F5344CB8AC3E}">
        <p14:creationId xmlns:p14="http://schemas.microsoft.com/office/powerpoint/2010/main" val="3736990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simulation</a:t>
            </a:r>
            <a:r>
              <a:rPr lang="en-US" baseline="0" dirty="0" smtClean="0"/>
              <a:t> of how you might have read the first text</a:t>
            </a:r>
            <a:endParaRPr lang="en-US" dirty="0" smtClean="0"/>
          </a:p>
          <a:p>
            <a:r>
              <a:rPr lang="en-US" dirty="0" smtClean="0"/>
              <a:t>This</a:t>
            </a:r>
            <a:r>
              <a:rPr lang="en-US" baseline="0" dirty="0" smtClean="0"/>
              <a:t> </a:t>
            </a:r>
            <a:r>
              <a:rPr lang="en-US" baseline="0" dirty="0" smtClean="0"/>
              <a:t>is text 1 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you do topic modeling.</a:t>
            </a:r>
          </a:p>
          <a:p>
            <a:r>
              <a:rPr lang="en-US" baseline="0" dirty="0" smtClean="0"/>
              <a:t>Assumes that there are significant topics or discourses at work in a text.</a:t>
            </a:r>
          </a:p>
          <a:p>
            <a:r>
              <a:rPr lang="en-US" baseline="0" dirty="0" smtClean="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 look at many many texts</a:t>
            </a:r>
            <a:r>
              <a:rPr lang="en-US" baseline="0" dirty="0" smtClean="0"/>
              <a:t> like these and say “what words tend to co-occur?”</a:t>
            </a:r>
            <a:endParaRPr lang="en-US" dirty="0" smtClean="0"/>
          </a:p>
          <a:p>
            <a:r>
              <a:rPr lang="en-US" dirty="0" smtClean="0"/>
              <a:t>This</a:t>
            </a:r>
            <a:r>
              <a:rPr lang="en-US" baseline="0" dirty="0" smtClean="0"/>
              <a:t> </a:t>
            </a:r>
            <a:r>
              <a:rPr lang="en-US" baseline="0" dirty="0" smtClean="0"/>
              <a:t>is text 1 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Produces a list of things like this.</a:t>
            </a:r>
            <a:br>
              <a:rPr lang="en-US" dirty="0" smtClean="0"/>
            </a:br>
            <a:r>
              <a:rPr lang="en-US" dirty="0" smtClean="0"/>
              <a:t>Note: a computer would not know anything about what these words</a:t>
            </a:r>
            <a:r>
              <a:rPr lang="en-US" baseline="0" dirty="0" smtClean="0"/>
              <a:t> MEAN. Only that they occur next to each other regularly. So we have to give them a label like ‘evidence topic’, etc.</a:t>
            </a:r>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18</a:t>
            </a:fld>
            <a:endParaRPr lang="en-US"/>
          </a:p>
        </p:txBody>
      </p:sp>
    </p:spTree>
    <p:extLst>
      <p:ext uri="{BB962C8B-B14F-4D97-AF65-F5344CB8AC3E}">
        <p14:creationId xmlns:p14="http://schemas.microsoft.com/office/powerpoint/2010/main" val="351673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kind of topic modeling we are doing is</a:t>
            </a:r>
            <a:r>
              <a:rPr lang="en-US" baseline="0" dirty="0" smtClean="0"/>
              <a:t> called this.</a:t>
            </a:r>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19</a:t>
            </a:fld>
            <a:endParaRPr lang="en-US"/>
          </a:p>
        </p:txBody>
      </p:sp>
    </p:spTree>
    <p:extLst>
      <p:ext uri="{BB962C8B-B14F-4D97-AF65-F5344CB8AC3E}">
        <p14:creationId xmlns:p14="http://schemas.microsoft.com/office/powerpoint/2010/main" val="186528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sort of</a:t>
            </a:r>
            <a:r>
              <a:rPr lang="en-US" baseline="0" dirty="0" smtClean="0"/>
              <a:t> reading assumes a certain approach to composition. Pulling from different word buckets</a:t>
            </a:r>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20</a:t>
            </a:fld>
            <a:endParaRPr lang="en-US"/>
          </a:p>
        </p:txBody>
      </p:sp>
    </p:spTree>
    <p:extLst>
      <p:ext uri="{BB962C8B-B14F-4D97-AF65-F5344CB8AC3E}">
        <p14:creationId xmlns:p14="http://schemas.microsoft.com/office/powerpoint/2010/main" val="1162468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23</a:t>
            </a:fld>
            <a:endParaRPr lang="en-US"/>
          </a:p>
        </p:txBody>
      </p:sp>
    </p:spTree>
    <p:extLst>
      <p:ext uri="{BB962C8B-B14F-4D97-AF65-F5344CB8AC3E}">
        <p14:creationId xmlns:p14="http://schemas.microsoft.com/office/powerpoint/2010/main" val="180618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it is with percentages on the left and then the percentage for each topic. So what topics were most prominent?</a:t>
            </a:r>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25</a:t>
            </a:fld>
            <a:endParaRPr lang="en-US"/>
          </a:p>
        </p:txBody>
      </p:sp>
    </p:spTree>
    <p:extLst>
      <p:ext uri="{BB962C8B-B14F-4D97-AF65-F5344CB8AC3E}">
        <p14:creationId xmlns:p14="http://schemas.microsoft.com/office/powerpoint/2010/main" val="116847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activity</a:t>
            </a:r>
            <a:r>
              <a:rPr lang="en-US" baseline="0" dirty="0" smtClean="0"/>
              <a:t> – </a:t>
            </a:r>
            <a:r>
              <a:rPr lang="en-US" baseline="0" dirty="0" smtClean="0"/>
              <a:t>get in your group. a </a:t>
            </a:r>
            <a:r>
              <a:rPr lang="en-US" baseline="0" dirty="0" smtClean="0"/>
              <a:t>more advanced form of counting words. Not just about counting individual words. It’s about telling what </a:t>
            </a:r>
            <a:r>
              <a:rPr lang="en-US" baseline="0" dirty="0" smtClean="0"/>
              <a:t>they’re about. How can you tell?</a:t>
            </a:r>
            <a:endParaRPr lang="en-US" dirty="0" smtClean="0"/>
          </a:p>
          <a:p>
            <a:r>
              <a:rPr lang="en-US" baseline="0" dirty="0" smtClean="0"/>
              <a:t>Text 1 – Jack the Ripper, newspaper article</a:t>
            </a:r>
          </a:p>
          <a:p>
            <a:r>
              <a:rPr lang="en-US" baseline="0" dirty="0" smtClean="0"/>
              <a:t>Text 2 – Sherlock Holmes, Scandal in Bohemia</a:t>
            </a:r>
          </a:p>
          <a:p>
            <a:r>
              <a:rPr lang="en-US" baseline="0" dirty="0" smtClean="0"/>
              <a:t>Text 3 – http://</a:t>
            </a:r>
            <a:r>
              <a:rPr lang="en-US" baseline="0" dirty="0" err="1" smtClean="0"/>
              <a:t>www.npr.org</a:t>
            </a:r>
            <a:r>
              <a:rPr lang="en-US" baseline="0" dirty="0" smtClean="0"/>
              <a:t>/sections/health-shots/2016/09/13/493289511/doctors-test-drones-to-speed-up-delivery-of-lab-tests</a:t>
            </a:r>
          </a:p>
          <a:p>
            <a:r>
              <a:rPr lang="en-US" baseline="0" dirty="0" smtClean="0"/>
              <a:t>What did you find?</a:t>
            </a:r>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FA07E-B2F7-C547-8DDE-B3733405BC4C}" type="slidenum">
              <a:rPr lang="en-US" smtClean="0"/>
              <a:t>26</a:t>
            </a:fld>
            <a:endParaRPr lang="en-US"/>
          </a:p>
        </p:txBody>
      </p:sp>
    </p:spTree>
    <p:extLst>
      <p:ext uri="{BB962C8B-B14F-4D97-AF65-F5344CB8AC3E}">
        <p14:creationId xmlns:p14="http://schemas.microsoft.com/office/powerpoint/2010/main" val="3839659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dirty="0" smtClean="0"/>
              <a:t>Their</a:t>
            </a:r>
            <a:r>
              <a:rPr lang="en-US" baseline="0" dirty="0" smtClean="0"/>
              <a:t> words - </a:t>
            </a:r>
            <a:r>
              <a:rPr lang="en-US" dirty="0" smtClean="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get anything else? How did you know what</a:t>
            </a:r>
            <a:r>
              <a:rPr lang="en-US" baseline="0" dirty="0" smtClean="0"/>
              <a:t> topics the texts had if you didn’t have the order of the words?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just about word count – it’s also about collocating</a:t>
            </a:r>
            <a:r>
              <a:rPr lang="en-US" baseline="0" dirty="0" smtClean="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way is to literally just count the words in a</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count these things, you’ll first want to make a list of the words. Here’s</a:t>
            </a:r>
            <a:r>
              <a:rPr lang="en-US" baseline="0" dirty="0" smtClean="0"/>
              <a:t> an example. Notice that we are combining both sentences</a:t>
            </a:r>
            <a:r>
              <a:rPr lang="en-US" baseline="0" dirty="0" smtClean="0"/>
              <a:t>.</a:t>
            </a:r>
          </a:p>
          <a:p>
            <a:r>
              <a:rPr lang="en-US" baseline="0" dirty="0" smtClean="0"/>
              <a:t>Note: we are normalizing and collapsing types together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take these two sentences and</a:t>
            </a:r>
            <a:r>
              <a:rPr lang="en-US" baseline="0" dirty="0" smtClean="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you can also count the words. What happens here is we have a new list</a:t>
            </a:r>
            <a:r>
              <a:rPr lang="en-US" baseline="0" dirty="0" smtClean="0"/>
              <a:t> of numbers for each sentence. One spot for each word. And we list the number of times that the words occur in our sentences. </a:t>
            </a:r>
            <a:r>
              <a:rPr lang="en-US" baseline="0" dirty="0" err="1" smtClean="0"/>
              <a:t>Questons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BOW model to</a:t>
            </a:r>
            <a:r>
              <a:rPr lang="en-US" baseline="0" dirty="0" smtClean="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3226346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what you got? Questions?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69224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D89707-9964-9A41-AA14-4E336673FBF0}"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26818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89707-9964-9A41-AA14-4E336673FBF0}"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86350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89707-9964-9A41-AA14-4E336673FBF0}"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42197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D89707-9964-9A41-AA14-4E336673FBF0}"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261648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D89707-9964-9A41-AA14-4E336673FBF0}" type="datetimeFigureOut">
              <a:rPr lang="en-US" smtClean="0"/>
              <a:t>10/31/16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333390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D89707-9964-9A41-AA14-4E336673FBF0}" type="datetimeFigureOut">
              <a:rPr lang="en-US" smtClean="0"/>
              <a:t>10/31/16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235799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D89707-9964-9A41-AA14-4E336673FBF0}" type="datetimeFigureOut">
              <a:rPr lang="en-US" smtClean="0"/>
              <a:t>10/31/16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39831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89707-9964-9A41-AA14-4E336673FBF0}" type="datetimeFigureOut">
              <a:rPr lang="en-US" smtClean="0"/>
              <a:t>10/31/16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170355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89707-9964-9A41-AA14-4E336673FBF0}" type="datetimeFigureOut">
              <a:rPr lang="en-US" smtClean="0"/>
              <a:t>10/31/16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128819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89707-9964-9A41-AA14-4E336673FBF0}" type="datetimeFigureOut">
              <a:rPr lang="en-US" smtClean="0"/>
              <a:t>10/31/16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223404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89707-9964-9A41-AA14-4E336673FBF0}" type="datetimeFigureOut">
              <a:rPr lang="en-US" smtClean="0"/>
              <a:t>10/31/16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290AA-49D4-7742-89DE-DDF36431A4B8}" type="slidenum">
              <a:rPr lang="en-US" smtClean="0"/>
              <a:t>‹#›</a:t>
            </a:fld>
            <a:endParaRPr lang="en-US"/>
          </a:p>
        </p:txBody>
      </p:sp>
    </p:spTree>
    <p:extLst>
      <p:ext uri="{BB962C8B-B14F-4D97-AF65-F5344CB8AC3E}">
        <p14:creationId xmlns:p14="http://schemas.microsoft.com/office/powerpoint/2010/main" val="19277262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89707-9964-9A41-AA14-4E336673FBF0}" type="datetimeFigureOut">
              <a:rPr lang="en-US" smtClean="0"/>
              <a:t>10/31/16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290AA-49D4-7742-89DE-DDF36431A4B8}" type="slidenum">
              <a:rPr lang="en-US" smtClean="0"/>
              <a:t>‹#›</a:t>
            </a:fld>
            <a:endParaRPr lang="en-US"/>
          </a:p>
        </p:txBody>
      </p:sp>
    </p:spTree>
    <p:extLst>
      <p:ext uri="{BB962C8B-B14F-4D97-AF65-F5344CB8AC3E}">
        <p14:creationId xmlns:p14="http://schemas.microsoft.com/office/powerpoint/2010/main" val="1547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sl.richmond.edu/dispat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Topic Modeling</a:t>
            </a:r>
            <a:endParaRPr lang="en-US"/>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3491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Words in Corpus</a:t>
            </a:r>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a:p>
            <a:pPr marL="0" indent="0">
              <a:buNone/>
            </a:pPr>
            <a:endParaRPr lang="en-US" dirty="0" smtClean="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endParaRPr lang="en-US" dirty="0"/>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smtClean="0"/>
              <a:t>Sentence A: </a:t>
            </a:r>
          </a:p>
          <a:p>
            <a:r>
              <a:rPr lang="en-US" sz="3600" dirty="0" smtClean="0"/>
              <a:t>"Barbara is doing fine, thank you."</a:t>
            </a:r>
          </a:p>
          <a:p>
            <a:r>
              <a:rPr lang="en-US" sz="3600" dirty="0" smtClean="0"/>
              <a:t>Sentence B: </a:t>
            </a:r>
          </a:p>
          <a:p>
            <a:r>
              <a:rPr lang="en-US" sz="3600" dirty="0" smtClean="0"/>
              <a:t>"Thank you, Dave. I am doing fine.”</a:t>
            </a:r>
          </a:p>
          <a:p>
            <a:endParaRPr lang="en-US" sz="3600" dirty="0"/>
          </a:p>
        </p:txBody>
      </p:sp>
    </p:spTree>
    <p:extLst>
      <p:ext uri="{BB962C8B-B14F-4D97-AF65-F5344CB8AC3E}">
        <p14:creationId xmlns:p14="http://schemas.microsoft.com/office/powerpoint/2010/main" val="67245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a:t>E</a:t>
            </a:r>
            <a:r>
              <a:rPr lang="en-US" dirty="0" smtClean="0"/>
              <a:t>xpand the </a:t>
            </a:r>
            <a:r>
              <a:rPr lang="en-US" dirty="0" err="1" smtClean="0"/>
              <a:t>BoW</a:t>
            </a:r>
            <a:r>
              <a:rPr lang="en-US" dirty="0" smtClean="0"/>
              <a:t> model to include this sentence:</a:t>
            </a:r>
          </a:p>
          <a:p>
            <a:r>
              <a:rPr lang="en-US" dirty="0" smtClean="0"/>
              <a:t>Sentence C: "I am Dave"</a:t>
            </a:r>
            <a:endParaRPr lang="en-US" dirty="0"/>
          </a:p>
        </p:txBody>
      </p:sp>
    </p:spTree>
    <p:extLst>
      <p:ext uri="{BB962C8B-B14F-4D97-AF65-F5344CB8AC3E}">
        <p14:creationId xmlns:p14="http://schemas.microsoft.com/office/powerpoint/2010/main" val="343080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234573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Bag of Words</a:t>
            </a:r>
            <a:endParaRPr lang="en-US" dirty="0"/>
          </a:p>
        </p:txBody>
      </p:sp>
      <p:sp>
        <p:nvSpPr>
          <p:cNvPr id="3" name="Content Placeholder 2"/>
          <p:cNvSpPr>
            <a:spLocks noGrp="1"/>
          </p:cNvSpPr>
          <p:nvPr>
            <p:ph idx="1"/>
          </p:nvPr>
        </p:nvSpPr>
        <p:spPr/>
        <p:txBody>
          <a:bodyPr>
            <a:normAutofit fontScale="92500"/>
          </a:bodyPr>
          <a:lstStyle/>
          <a:p>
            <a:r>
              <a:rPr lang="en-US" dirty="0" smtClean="0"/>
              <a:t>Lose Context</a:t>
            </a:r>
          </a:p>
          <a:p>
            <a:r>
              <a:rPr lang="en-US" dirty="0" smtClean="0"/>
              <a:t>You wouldn’t want to do this by hand (I cheated and did this with a computer).</a:t>
            </a:r>
          </a:p>
          <a:p>
            <a:r>
              <a:rPr lang="en-US" dirty="0" smtClean="0"/>
              <a:t>But now computers can interact with </a:t>
            </a:r>
            <a:r>
              <a:rPr lang="en-US" dirty="0" smtClean="0"/>
              <a:t>texts, because each word has a position in the list and a frequency count.</a:t>
            </a:r>
            <a:endParaRPr lang="en-US" dirty="0" smtClean="0"/>
          </a:p>
          <a:p>
            <a:r>
              <a:rPr lang="en-US" dirty="0" smtClean="0"/>
              <a:t>Computers are dumb, but they’re good at math.</a:t>
            </a:r>
          </a:p>
          <a:p>
            <a:r>
              <a:rPr lang="en-US" dirty="0" smtClean="0"/>
              <a:t>We can use these counts to do interesting things.</a:t>
            </a:r>
            <a:endParaRPr lang="en-US" dirty="0"/>
          </a:p>
        </p:txBody>
      </p:sp>
    </p:spTree>
    <p:extLst>
      <p:ext uri="{BB962C8B-B14F-4D97-AF65-F5344CB8AC3E}">
        <p14:creationId xmlns:p14="http://schemas.microsoft.com/office/powerpoint/2010/main" val="247651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Variation of Bags of Words</a:t>
            </a:r>
          </a:p>
          <a:p>
            <a:r>
              <a:rPr lang="en-US" dirty="0" smtClean="0"/>
              <a:t>Asserts that t</a:t>
            </a:r>
            <a:r>
              <a:rPr lang="en-US" dirty="0" smtClean="0"/>
              <a:t>exts </a:t>
            </a:r>
            <a:r>
              <a:rPr lang="en-US" dirty="0" smtClean="0"/>
              <a:t>are </a:t>
            </a:r>
            <a:r>
              <a:rPr lang="en-US" i="1" dirty="0" smtClean="0"/>
              <a:t>about </a:t>
            </a:r>
            <a:r>
              <a:rPr lang="en-US" dirty="0" smtClean="0"/>
              <a:t>something – themes/topics</a:t>
            </a:r>
          </a:p>
          <a:p>
            <a:r>
              <a:rPr lang="en-US" dirty="0" smtClean="0"/>
              <a:t>Vocabulary lets us know this.</a:t>
            </a:r>
          </a:p>
          <a:p>
            <a:r>
              <a:rPr lang="en-US" dirty="0" smtClean="0"/>
              <a:t>So if we know the words, we can infer the topics. </a:t>
            </a:r>
          </a:p>
          <a:p>
            <a:r>
              <a:rPr lang="en-US" dirty="0" smtClean="0"/>
              <a:t>But, more specifically, </a:t>
            </a:r>
            <a:r>
              <a:rPr lang="en-US" dirty="0" smtClean="0"/>
              <a:t>if we know what words tend to occur next to each other we can know what the topics are.</a:t>
            </a:r>
            <a:endParaRPr lang="en-US" dirty="0"/>
          </a:p>
          <a:p>
            <a:endParaRPr lang="en-US" dirty="0" smtClean="0"/>
          </a:p>
        </p:txBody>
      </p:sp>
    </p:spTree>
    <p:extLst>
      <p:ext uri="{BB962C8B-B14F-4D97-AF65-F5344CB8AC3E}">
        <p14:creationId xmlns:p14="http://schemas.microsoft.com/office/powerpoint/2010/main" val="310583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360805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Runs over a corpus</a:t>
            </a:r>
          </a:p>
          <a:p>
            <a:r>
              <a:rPr lang="en-US" dirty="0" smtClean="0"/>
              <a:t>Pulls out statistically significant clusters of words in each document</a:t>
            </a:r>
          </a:p>
          <a:p>
            <a:r>
              <a:rPr lang="en-US" dirty="0" smtClean="0"/>
              <a:t>More sophisticated than simple word counts</a:t>
            </a:r>
          </a:p>
          <a:p>
            <a:r>
              <a:rPr lang="en-US" dirty="0" smtClean="0"/>
              <a:t>Gets at underlying themes/topics in docs </a:t>
            </a:r>
            <a:r>
              <a:rPr lang="mr-IN" dirty="0" smtClean="0"/>
              <a:t>–</a:t>
            </a:r>
            <a:r>
              <a:rPr lang="en-US" dirty="0" smtClean="0"/>
              <a:t> clusters of words that tend to co-occur are basically topics.</a:t>
            </a:r>
          </a:p>
          <a:p>
            <a:endParaRPr lang="en-US" dirty="0"/>
          </a:p>
        </p:txBody>
      </p:sp>
    </p:spTree>
    <p:extLst>
      <p:ext uri="{BB962C8B-B14F-4D97-AF65-F5344CB8AC3E}">
        <p14:creationId xmlns:p14="http://schemas.microsoft.com/office/powerpoint/2010/main" val="412393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235049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Looks Like This</a:t>
            </a:r>
            <a:endParaRPr lang="en-US" dirty="0"/>
          </a:p>
        </p:txBody>
      </p:sp>
      <p:sp>
        <p:nvSpPr>
          <p:cNvPr id="3" name="Content Placeholder 2"/>
          <p:cNvSpPr>
            <a:spLocks noGrp="1"/>
          </p:cNvSpPr>
          <p:nvPr>
            <p:ph idx="1"/>
          </p:nvPr>
        </p:nvSpPr>
        <p:spPr/>
        <p:txBody>
          <a:bodyPr/>
          <a:lstStyle/>
          <a:p>
            <a:pPr marL="0" indent="0">
              <a:buNone/>
            </a:pPr>
            <a:r>
              <a:rPr lang="en-US" dirty="0" smtClean="0"/>
              <a:t>Topic 1 (Evidence) </a:t>
            </a:r>
            <a:r>
              <a:rPr lang="mr-IN" dirty="0" smtClean="0"/>
              <a:t>–</a:t>
            </a:r>
            <a:r>
              <a:rPr lang="en-US" dirty="0" smtClean="0"/>
              <a:t> argument, right, considering, information, justifies, purpose, knowledge</a:t>
            </a:r>
          </a:p>
          <a:p>
            <a:pPr marL="0" indent="0">
              <a:buNone/>
            </a:pPr>
            <a:r>
              <a:rPr lang="en-US" dirty="0" smtClean="0"/>
              <a:t>Topic 2 (Medicine) </a:t>
            </a:r>
            <a:r>
              <a:rPr lang="mr-IN" dirty="0" smtClean="0"/>
              <a:t>–</a:t>
            </a:r>
            <a:r>
              <a:rPr lang="en-US" dirty="0" smtClean="0"/>
              <a:t> knowledge, medical schools, knowledge, medical science, coroner, Dr.</a:t>
            </a:r>
          </a:p>
          <a:p>
            <a:pPr marL="0" indent="0">
              <a:buNone/>
            </a:pPr>
            <a:r>
              <a:rPr lang="en-US" dirty="0" smtClean="0"/>
              <a:t>Topic 3 (Murder) </a:t>
            </a:r>
            <a:r>
              <a:rPr lang="mr-IN" dirty="0" smtClean="0"/>
              <a:t>–</a:t>
            </a:r>
            <a:r>
              <a:rPr lang="en-US" dirty="0" smtClean="0"/>
              <a:t> mutilation, perpetrator, lunatic, madman, murdering</a:t>
            </a:r>
            <a:endParaRPr lang="en-US" dirty="0"/>
          </a:p>
        </p:txBody>
      </p:sp>
    </p:spTree>
    <p:extLst>
      <p:ext uri="{BB962C8B-B14F-4D97-AF65-F5344CB8AC3E}">
        <p14:creationId xmlns:p14="http://schemas.microsoft.com/office/powerpoint/2010/main" val="328330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Latent </a:t>
            </a:r>
            <a:r>
              <a:rPr lang="en-US" dirty="0" err="1" smtClean="0"/>
              <a:t>Direchlet</a:t>
            </a:r>
            <a:r>
              <a:rPr lang="en-US" dirty="0" smtClean="0"/>
              <a:t> Allocation (LDA) </a:t>
            </a:r>
            <a:r>
              <a:rPr lang="mr-IN" dirty="0" smtClean="0"/>
              <a:t>–</a:t>
            </a:r>
            <a:r>
              <a:rPr lang="en-US" dirty="0" smtClean="0"/>
              <a:t> the particular kind of topic modeling we are doing.</a:t>
            </a:r>
          </a:p>
          <a:p>
            <a:r>
              <a:rPr lang="en-US" dirty="0" smtClean="0"/>
              <a:t>Don’t worry about what it means </a:t>
            </a:r>
            <a:r>
              <a:rPr lang="mr-IN" dirty="0" smtClean="0"/>
              <a:t>–</a:t>
            </a:r>
            <a:r>
              <a:rPr lang="en-US" dirty="0" smtClean="0"/>
              <a:t> just know the name. Sometimes you will see people </a:t>
            </a:r>
            <a:r>
              <a:rPr lang="en-US" dirty="0" smtClean="0"/>
              <a:t>refer to it as LDA.</a:t>
            </a:r>
          </a:p>
          <a:p>
            <a:r>
              <a:rPr lang="en-US" dirty="0" smtClean="0"/>
              <a:t>It assumes that every potential topic contributes to a text in some way.</a:t>
            </a:r>
            <a:endParaRPr lang="en-US" dirty="0"/>
          </a:p>
        </p:txBody>
      </p:sp>
    </p:spTree>
    <p:extLst>
      <p:ext uri="{BB962C8B-B14F-4D97-AF65-F5344CB8AC3E}">
        <p14:creationId xmlns:p14="http://schemas.microsoft.com/office/powerpoint/2010/main" val="253522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3" name="Content Placeholder 2"/>
          <p:cNvSpPr>
            <a:spLocks noGrp="1"/>
          </p:cNvSpPr>
          <p:nvPr>
            <p:ph idx="1"/>
          </p:nvPr>
        </p:nvSpPr>
        <p:spPr/>
        <p:txBody>
          <a:bodyPr/>
          <a:lstStyle/>
          <a:p>
            <a:r>
              <a:rPr lang="en-US" dirty="0" smtClean="0"/>
              <a:t>You have five seconds to look at this text and figure out what it is about.</a:t>
            </a:r>
          </a:p>
          <a:p>
            <a:r>
              <a:rPr lang="en-US" dirty="0" smtClean="0"/>
              <a:t>What is this text about?</a:t>
            </a:r>
          </a:p>
          <a:p>
            <a:r>
              <a:rPr lang="en-US" dirty="0" smtClean="0"/>
              <a:t>How do you know?</a:t>
            </a:r>
            <a:endParaRPr lang="en-US" dirty="0"/>
          </a:p>
        </p:txBody>
      </p:sp>
    </p:spTree>
    <p:extLst>
      <p:ext uri="{BB962C8B-B14F-4D97-AF65-F5344CB8AC3E}">
        <p14:creationId xmlns:p14="http://schemas.microsoft.com/office/powerpoint/2010/main" val="233634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5" name="Oval 4"/>
          <p:cNvSpPr/>
          <p:nvPr/>
        </p:nvSpPr>
        <p:spPr>
          <a:xfrm>
            <a:off x="1770671" y="4150824"/>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765287" y="4150824"/>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706244" y="4150824"/>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074728" y="4812002"/>
            <a:ext cx="1024477" cy="369332"/>
          </a:xfrm>
          <a:prstGeom prst="rect">
            <a:avLst/>
          </a:prstGeom>
          <a:noFill/>
        </p:spPr>
        <p:txBody>
          <a:bodyPr wrap="none" rtlCol="0">
            <a:spAutoFit/>
          </a:bodyPr>
          <a:lstStyle/>
          <a:p>
            <a:r>
              <a:rPr lang="en-US" dirty="0" smtClean="0"/>
              <a:t>Evidence</a:t>
            </a:r>
            <a:endParaRPr lang="en-US" dirty="0"/>
          </a:p>
        </p:txBody>
      </p:sp>
      <p:sp>
        <p:nvSpPr>
          <p:cNvPr id="10" name="TextBox 9"/>
          <p:cNvSpPr txBox="1"/>
          <p:nvPr/>
        </p:nvSpPr>
        <p:spPr>
          <a:xfrm>
            <a:off x="4085560" y="4812002"/>
            <a:ext cx="1057839" cy="369332"/>
          </a:xfrm>
          <a:prstGeom prst="rect">
            <a:avLst/>
          </a:prstGeom>
          <a:noFill/>
        </p:spPr>
        <p:txBody>
          <a:bodyPr wrap="none" rtlCol="0">
            <a:spAutoFit/>
          </a:bodyPr>
          <a:lstStyle/>
          <a:p>
            <a:r>
              <a:rPr lang="en-US" dirty="0" smtClean="0"/>
              <a:t>Medicine</a:t>
            </a:r>
            <a:endParaRPr lang="en-US" dirty="0"/>
          </a:p>
        </p:txBody>
      </p:sp>
      <p:sp>
        <p:nvSpPr>
          <p:cNvPr id="11" name="TextBox 10"/>
          <p:cNvSpPr txBox="1"/>
          <p:nvPr/>
        </p:nvSpPr>
        <p:spPr>
          <a:xfrm>
            <a:off x="6098981" y="4812002"/>
            <a:ext cx="902811" cy="369332"/>
          </a:xfrm>
          <a:prstGeom prst="rect">
            <a:avLst/>
          </a:prstGeom>
          <a:noFill/>
        </p:spPr>
        <p:txBody>
          <a:bodyPr wrap="none" rtlCol="0">
            <a:spAutoFit/>
          </a:bodyPr>
          <a:lstStyle/>
          <a:p>
            <a:r>
              <a:rPr lang="en-US" dirty="0" smtClean="0"/>
              <a:t>Murder</a:t>
            </a:r>
            <a:endParaRPr lang="en-US" dirty="0"/>
          </a:p>
        </p:txBody>
      </p:sp>
      <p:sp>
        <p:nvSpPr>
          <p:cNvPr id="12" name="Rectangle 11"/>
          <p:cNvSpPr/>
          <p:nvPr/>
        </p:nvSpPr>
        <p:spPr>
          <a:xfrm>
            <a:off x="3765287" y="1735184"/>
            <a:ext cx="1681518" cy="1574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980837" y="2092953"/>
            <a:ext cx="1261884" cy="646331"/>
          </a:xfrm>
          <a:prstGeom prst="rect">
            <a:avLst/>
          </a:prstGeom>
          <a:noFill/>
        </p:spPr>
        <p:txBody>
          <a:bodyPr wrap="none" rtlCol="0">
            <a:spAutoFit/>
          </a:bodyPr>
          <a:lstStyle/>
          <a:p>
            <a:pPr algn="ctr"/>
            <a:r>
              <a:rPr lang="en-US" dirty="0" smtClean="0"/>
              <a:t>Jack the </a:t>
            </a:r>
          </a:p>
          <a:p>
            <a:pPr algn="ctr"/>
            <a:r>
              <a:rPr lang="en-US" dirty="0" smtClean="0"/>
              <a:t>Ripper Text</a:t>
            </a:r>
            <a:endParaRPr lang="en-US" dirty="0"/>
          </a:p>
        </p:txBody>
      </p:sp>
      <p:cxnSp>
        <p:nvCxnSpPr>
          <p:cNvPr id="17" name="Straight Arrow Connector 16"/>
          <p:cNvCxnSpPr/>
          <p:nvPr/>
        </p:nvCxnSpPr>
        <p:spPr>
          <a:xfrm flipV="1">
            <a:off x="2611294" y="3309371"/>
            <a:ext cx="697537" cy="572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2" idx="2"/>
          </p:cNvCxnSpPr>
          <p:nvPr/>
        </p:nvCxnSpPr>
        <p:spPr>
          <a:xfrm flipH="1" flipV="1">
            <a:off x="4606046" y="3309371"/>
            <a:ext cx="44203" cy="572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5580299" y="3452479"/>
            <a:ext cx="804851" cy="4293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365897" y="3124705"/>
            <a:ext cx="733308" cy="369332"/>
          </a:xfrm>
          <a:prstGeom prst="rect">
            <a:avLst/>
          </a:prstGeom>
          <a:noFill/>
        </p:spPr>
        <p:txBody>
          <a:bodyPr wrap="square" rtlCol="0">
            <a:spAutoFit/>
          </a:bodyPr>
          <a:lstStyle/>
          <a:p>
            <a:r>
              <a:rPr lang="en-US" dirty="0" smtClean="0"/>
              <a:t>20%</a:t>
            </a:r>
            <a:endParaRPr lang="en-US" dirty="0"/>
          </a:p>
        </p:txBody>
      </p:sp>
      <p:sp>
        <p:nvSpPr>
          <p:cNvPr id="24" name="TextBox 23"/>
          <p:cNvSpPr txBox="1"/>
          <p:nvPr/>
        </p:nvSpPr>
        <p:spPr>
          <a:xfrm>
            <a:off x="4006369" y="3494037"/>
            <a:ext cx="583663" cy="369332"/>
          </a:xfrm>
          <a:prstGeom prst="rect">
            <a:avLst/>
          </a:prstGeom>
          <a:noFill/>
        </p:spPr>
        <p:txBody>
          <a:bodyPr wrap="none" rtlCol="0">
            <a:spAutoFit/>
          </a:bodyPr>
          <a:lstStyle/>
          <a:p>
            <a:r>
              <a:rPr lang="en-US" dirty="0" smtClean="0"/>
              <a:t>15%</a:t>
            </a:r>
            <a:endParaRPr lang="en-US" dirty="0"/>
          </a:p>
        </p:txBody>
      </p:sp>
      <p:sp>
        <p:nvSpPr>
          <p:cNvPr id="25" name="TextBox 24"/>
          <p:cNvSpPr txBox="1"/>
          <p:nvPr/>
        </p:nvSpPr>
        <p:spPr>
          <a:xfrm>
            <a:off x="5932348" y="3261487"/>
            <a:ext cx="583663"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175786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70447" y="2577330"/>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965063" y="2577330"/>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906020" y="2577330"/>
            <a:ext cx="1681518" cy="168151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274504" y="3238508"/>
            <a:ext cx="1024477" cy="369332"/>
          </a:xfrm>
          <a:prstGeom prst="rect">
            <a:avLst/>
          </a:prstGeom>
          <a:noFill/>
        </p:spPr>
        <p:txBody>
          <a:bodyPr wrap="none" rtlCol="0">
            <a:spAutoFit/>
          </a:bodyPr>
          <a:lstStyle/>
          <a:p>
            <a:r>
              <a:rPr lang="en-US" dirty="0" smtClean="0"/>
              <a:t>Evidence</a:t>
            </a:r>
            <a:endParaRPr lang="en-US" dirty="0"/>
          </a:p>
        </p:txBody>
      </p:sp>
      <p:sp>
        <p:nvSpPr>
          <p:cNvPr id="10" name="TextBox 9"/>
          <p:cNvSpPr txBox="1"/>
          <p:nvPr/>
        </p:nvSpPr>
        <p:spPr>
          <a:xfrm>
            <a:off x="4285336" y="3238508"/>
            <a:ext cx="1057839" cy="369332"/>
          </a:xfrm>
          <a:prstGeom prst="rect">
            <a:avLst/>
          </a:prstGeom>
          <a:noFill/>
        </p:spPr>
        <p:txBody>
          <a:bodyPr wrap="none" rtlCol="0">
            <a:spAutoFit/>
          </a:bodyPr>
          <a:lstStyle/>
          <a:p>
            <a:r>
              <a:rPr lang="en-US" dirty="0" smtClean="0"/>
              <a:t>Medicine</a:t>
            </a:r>
            <a:endParaRPr lang="en-US" dirty="0"/>
          </a:p>
        </p:txBody>
      </p:sp>
      <p:sp>
        <p:nvSpPr>
          <p:cNvPr id="11" name="TextBox 10"/>
          <p:cNvSpPr txBox="1"/>
          <p:nvPr/>
        </p:nvSpPr>
        <p:spPr>
          <a:xfrm>
            <a:off x="6298757" y="3238508"/>
            <a:ext cx="902811" cy="369332"/>
          </a:xfrm>
          <a:prstGeom prst="rect">
            <a:avLst/>
          </a:prstGeom>
          <a:noFill/>
        </p:spPr>
        <p:txBody>
          <a:bodyPr wrap="none" rtlCol="0">
            <a:spAutoFit/>
          </a:bodyPr>
          <a:lstStyle/>
          <a:p>
            <a:r>
              <a:rPr lang="en-US" dirty="0" smtClean="0"/>
              <a:t>Murder</a:t>
            </a:r>
            <a:endParaRPr lang="en-US" dirty="0"/>
          </a:p>
        </p:txBody>
      </p:sp>
      <p:sp>
        <p:nvSpPr>
          <p:cNvPr id="12" name="Rectangle 11"/>
          <p:cNvSpPr/>
          <p:nvPr/>
        </p:nvSpPr>
        <p:spPr>
          <a:xfrm>
            <a:off x="3965063" y="161690"/>
            <a:ext cx="1681518" cy="1574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180613" y="519459"/>
            <a:ext cx="1261884" cy="646331"/>
          </a:xfrm>
          <a:prstGeom prst="rect">
            <a:avLst/>
          </a:prstGeom>
          <a:noFill/>
        </p:spPr>
        <p:txBody>
          <a:bodyPr wrap="none" rtlCol="0">
            <a:spAutoFit/>
          </a:bodyPr>
          <a:lstStyle/>
          <a:p>
            <a:pPr algn="ctr"/>
            <a:r>
              <a:rPr lang="en-US" dirty="0" smtClean="0"/>
              <a:t>Jack the </a:t>
            </a:r>
          </a:p>
          <a:p>
            <a:pPr algn="ctr"/>
            <a:r>
              <a:rPr lang="en-US" dirty="0" smtClean="0"/>
              <a:t>Ripper Text</a:t>
            </a:r>
            <a:endParaRPr lang="en-US" dirty="0"/>
          </a:p>
        </p:txBody>
      </p:sp>
      <p:cxnSp>
        <p:nvCxnSpPr>
          <p:cNvPr id="17" name="Straight Arrow Connector 16"/>
          <p:cNvCxnSpPr/>
          <p:nvPr/>
        </p:nvCxnSpPr>
        <p:spPr>
          <a:xfrm flipV="1">
            <a:off x="2811070" y="1735877"/>
            <a:ext cx="697537" cy="572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2" idx="2"/>
          </p:cNvCxnSpPr>
          <p:nvPr/>
        </p:nvCxnSpPr>
        <p:spPr>
          <a:xfrm flipH="1" flipV="1">
            <a:off x="4805822" y="1735877"/>
            <a:ext cx="44203" cy="5724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5780075" y="1878985"/>
            <a:ext cx="804851" cy="4293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565673" y="1551211"/>
            <a:ext cx="733308" cy="369332"/>
          </a:xfrm>
          <a:prstGeom prst="rect">
            <a:avLst/>
          </a:prstGeom>
          <a:noFill/>
        </p:spPr>
        <p:txBody>
          <a:bodyPr wrap="square" rtlCol="0">
            <a:spAutoFit/>
          </a:bodyPr>
          <a:lstStyle/>
          <a:p>
            <a:r>
              <a:rPr lang="en-US" dirty="0" smtClean="0"/>
              <a:t>20%</a:t>
            </a:r>
            <a:endParaRPr lang="en-US" dirty="0"/>
          </a:p>
        </p:txBody>
      </p:sp>
      <p:sp>
        <p:nvSpPr>
          <p:cNvPr id="24" name="TextBox 23"/>
          <p:cNvSpPr txBox="1"/>
          <p:nvPr/>
        </p:nvSpPr>
        <p:spPr>
          <a:xfrm>
            <a:off x="4206145" y="1920543"/>
            <a:ext cx="583663" cy="369332"/>
          </a:xfrm>
          <a:prstGeom prst="rect">
            <a:avLst/>
          </a:prstGeom>
          <a:noFill/>
        </p:spPr>
        <p:txBody>
          <a:bodyPr wrap="none" rtlCol="0">
            <a:spAutoFit/>
          </a:bodyPr>
          <a:lstStyle/>
          <a:p>
            <a:r>
              <a:rPr lang="en-US" dirty="0" smtClean="0"/>
              <a:t>15%</a:t>
            </a:r>
            <a:endParaRPr lang="en-US" dirty="0"/>
          </a:p>
        </p:txBody>
      </p:sp>
      <p:sp>
        <p:nvSpPr>
          <p:cNvPr id="25" name="TextBox 24"/>
          <p:cNvSpPr txBox="1"/>
          <p:nvPr/>
        </p:nvSpPr>
        <p:spPr>
          <a:xfrm>
            <a:off x="6132124" y="1687993"/>
            <a:ext cx="583663" cy="369332"/>
          </a:xfrm>
          <a:prstGeom prst="rect">
            <a:avLst/>
          </a:prstGeom>
          <a:noFill/>
        </p:spPr>
        <p:txBody>
          <a:bodyPr wrap="none" rtlCol="0">
            <a:spAutoFit/>
          </a:bodyPr>
          <a:lstStyle/>
          <a:p>
            <a:r>
              <a:rPr lang="en-US" dirty="0" smtClean="0"/>
              <a:t>10%</a:t>
            </a:r>
            <a:endParaRPr lang="en-US" dirty="0"/>
          </a:p>
        </p:txBody>
      </p:sp>
      <p:sp>
        <p:nvSpPr>
          <p:cNvPr id="16" name="Rectangle 15"/>
          <p:cNvSpPr/>
          <p:nvPr/>
        </p:nvSpPr>
        <p:spPr>
          <a:xfrm>
            <a:off x="3882187" y="4937224"/>
            <a:ext cx="1935675" cy="1753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3992975" y="5331943"/>
            <a:ext cx="1737713" cy="646331"/>
          </a:xfrm>
          <a:prstGeom prst="rect">
            <a:avLst/>
          </a:prstGeom>
          <a:noFill/>
        </p:spPr>
        <p:txBody>
          <a:bodyPr wrap="none" rtlCol="0">
            <a:spAutoFit/>
          </a:bodyPr>
          <a:lstStyle/>
          <a:p>
            <a:pPr algn="ctr"/>
            <a:r>
              <a:rPr lang="en-US" dirty="0" smtClean="0"/>
              <a:t>Text about</a:t>
            </a:r>
          </a:p>
          <a:p>
            <a:pPr algn="ctr"/>
            <a:r>
              <a:rPr lang="en-US" dirty="0" smtClean="0"/>
              <a:t>Drone Deliveries</a:t>
            </a:r>
            <a:endParaRPr lang="en-US" dirty="0"/>
          </a:p>
        </p:txBody>
      </p:sp>
      <p:cxnSp>
        <p:nvCxnSpPr>
          <p:cNvPr id="28" name="Straight Arrow Connector 27"/>
          <p:cNvCxnSpPr/>
          <p:nvPr/>
        </p:nvCxnSpPr>
        <p:spPr>
          <a:xfrm>
            <a:off x="3298981" y="4400569"/>
            <a:ext cx="352984" cy="41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16" idx="0"/>
          </p:cNvCxnSpPr>
          <p:nvPr/>
        </p:nvCxnSpPr>
        <p:spPr>
          <a:xfrm>
            <a:off x="4805822" y="4400569"/>
            <a:ext cx="44203" cy="5366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730688" y="4400569"/>
            <a:ext cx="568069" cy="41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32187" y="4520007"/>
            <a:ext cx="466794" cy="369332"/>
          </a:xfrm>
          <a:prstGeom prst="rect">
            <a:avLst/>
          </a:prstGeom>
          <a:noFill/>
        </p:spPr>
        <p:txBody>
          <a:bodyPr wrap="none" rtlCol="0">
            <a:spAutoFit/>
          </a:bodyPr>
          <a:lstStyle/>
          <a:p>
            <a:r>
              <a:rPr lang="en-US" dirty="0"/>
              <a:t>5</a:t>
            </a:r>
            <a:r>
              <a:rPr lang="en-US" dirty="0" smtClean="0"/>
              <a:t>%</a:t>
            </a:r>
            <a:endParaRPr lang="en-US" dirty="0"/>
          </a:p>
        </p:txBody>
      </p:sp>
      <p:sp>
        <p:nvSpPr>
          <p:cNvPr id="35" name="TextBox 34"/>
          <p:cNvSpPr txBox="1"/>
          <p:nvPr/>
        </p:nvSpPr>
        <p:spPr>
          <a:xfrm>
            <a:off x="4180613" y="4442672"/>
            <a:ext cx="583663" cy="369332"/>
          </a:xfrm>
          <a:prstGeom prst="rect">
            <a:avLst/>
          </a:prstGeom>
          <a:noFill/>
        </p:spPr>
        <p:txBody>
          <a:bodyPr wrap="none" rtlCol="0">
            <a:spAutoFit/>
          </a:bodyPr>
          <a:lstStyle/>
          <a:p>
            <a:r>
              <a:rPr lang="en-US" dirty="0" smtClean="0"/>
              <a:t>30%</a:t>
            </a:r>
            <a:endParaRPr lang="en-US" dirty="0"/>
          </a:p>
        </p:txBody>
      </p:sp>
      <p:sp>
        <p:nvSpPr>
          <p:cNvPr id="36" name="TextBox 35"/>
          <p:cNvSpPr txBox="1"/>
          <p:nvPr/>
        </p:nvSpPr>
        <p:spPr>
          <a:xfrm>
            <a:off x="6248993" y="4543677"/>
            <a:ext cx="466794"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389090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Latent </a:t>
            </a:r>
            <a:r>
              <a:rPr lang="en-US" dirty="0" err="1" smtClean="0"/>
              <a:t>Direchlet</a:t>
            </a:r>
            <a:r>
              <a:rPr lang="en-US" dirty="0" smtClean="0"/>
              <a:t> Allocation (LDA) </a:t>
            </a:r>
            <a:r>
              <a:rPr lang="mr-IN" dirty="0" smtClean="0"/>
              <a:t>–</a:t>
            </a:r>
            <a:r>
              <a:rPr lang="en-US" dirty="0" smtClean="0"/>
              <a:t> the particular kind of topic modeling we are doing.</a:t>
            </a:r>
          </a:p>
          <a:p>
            <a:r>
              <a:rPr lang="en-US" dirty="0" smtClean="0"/>
              <a:t>Don’t worry about what it means </a:t>
            </a:r>
            <a:r>
              <a:rPr lang="mr-IN" dirty="0" smtClean="0"/>
              <a:t>–</a:t>
            </a:r>
            <a:r>
              <a:rPr lang="en-US" dirty="0" smtClean="0"/>
              <a:t> just know the name. Sometimes you will see people </a:t>
            </a:r>
            <a:r>
              <a:rPr lang="en-US" dirty="0" smtClean="0"/>
              <a:t>refer to it as LDA.</a:t>
            </a:r>
          </a:p>
          <a:p>
            <a:r>
              <a:rPr lang="en-US" dirty="0" smtClean="0"/>
              <a:t>It assumes that every potential topic contributes to a text in some way.</a:t>
            </a:r>
            <a:endParaRPr lang="en-US" dirty="0"/>
          </a:p>
        </p:txBody>
      </p:sp>
    </p:spTree>
    <p:extLst>
      <p:ext uri="{BB962C8B-B14F-4D97-AF65-F5344CB8AC3E}">
        <p14:creationId xmlns:p14="http://schemas.microsoft.com/office/powerpoint/2010/main" val="359006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1498600"/>
            <a:ext cx="9144000" cy="3852609"/>
          </a:xfrm>
          <a:prstGeom prst="rect">
            <a:avLst/>
          </a:prstGeom>
        </p:spPr>
      </p:pic>
    </p:spTree>
    <p:extLst>
      <p:ext uri="{BB962C8B-B14F-4D97-AF65-F5344CB8AC3E}">
        <p14:creationId xmlns:p14="http://schemas.microsoft.com/office/powerpoint/2010/main" val="403305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0" y="1168400"/>
            <a:ext cx="9144000" cy="4512469"/>
          </a:xfrm>
          <a:prstGeom prst="rect">
            <a:avLst/>
          </a:prstGeom>
        </p:spPr>
      </p:pic>
    </p:spTree>
    <p:extLst>
      <p:ext uri="{BB962C8B-B14F-4D97-AF65-F5344CB8AC3E}">
        <p14:creationId xmlns:p14="http://schemas.microsoft.com/office/powerpoint/2010/main" val="37765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3"/>
          <a:srcRect r="52488"/>
          <a:stretch/>
        </p:blipFill>
        <p:spPr>
          <a:xfrm>
            <a:off x="177801" y="832554"/>
            <a:ext cx="3505200" cy="5757333"/>
          </a:xfrm>
          <a:prstGeom prst="rect">
            <a:avLst/>
          </a:prstGeom>
        </p:spPr>
      </p:pic>
      <p:pic>
        <p:nvPicPr>
          <p:cNvPr id="5" name="Picture 4"/>
          <p:cNvPicPr>
            <a:picLocks noChangeAspect="1"/>
          </p:cNvPicPr>
          <p:nvPr/>
        </p:nvPicPr>
        <p:blipFill>
          <a:blip r:embed="rId4"/>
          <a:stretch>
            <a:fillRect/>
          </a:stretch>
        </p:blipFill>
        <p:spPr>
          <a:xfrm>
            <a:off x="3691484" y="863598"/>
            <a:ext cx="5452516" cy="2297289"/>
          </a:xfrm>
          <a:prstGeom prst="rect">
            <a:avLst/>
          </a:prstGeom>
        </p:spPr>
      </p:pic>
      <p:pic>
        <p:nvPicPr>
          <p:cNvPr id="6" name="Picture 5"/>
          <p:cNvPicPr>
            <a:picLocks noChangeAspect="1"/>
          </p:cNvPicPr>
          <p:nvPr/>
        </p:nvPicPr>
        <p:blipFill>
          <a:blip r:embed="rId5"/>
          <a:stretch>
            <a:fillRect/>
          </a:stretch>
        </p:blipFill>
        <p:spPr>
          <a:xfrm>
            <a:off x="3691485" y="3160887"/>
            <a:ext cx="5452515" cy="2690759"/>
          </a:xfrm>
          <a:prstGeom prst="rect">
            <a:avLst/>
          </a:prstGeom>
        </p:spPr>
      </p:pic>
    </p:spTree>
    <p:extLst>
      <p:ext uri="{BB962C8B-B14F-4D97-AF65-F5344CB8AC3E}">
        <p14:creationId xmlns:p14="http://schemas.microsoft.com/office/powerpoint/2010/main" val="423406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“When </a:t>
            </a:r>
            <a:r>
              <a:rPr lang="en-US" dirty="0"/>
              <a:t>editing your reading, a quick fix of uneven levels (variations in volume) is to </a:t>
            </a:r>
            <a:r>
              <a:rPr lang="en-US" dirty="0" err="1"/>
              <a:t>Normalise</a:t>
            </a:r>
            <a:r>
              <a:rPr lang="en-US" dirty="0"/>
              <a:t>. This will soften the loudest passages and boost the quieter ones. It's not going to fix every variation in the recording, but it is a good first step to improving the recording overall</a:t>
            </a:r>
            <a:r>
              <a:rPr lang="en-US" dirty="0" smtClean="0"/>
              <a:t>.”</a:t>
            </a:r>
          </a:p>
          <a:p>
            <a:pPr marL="0" indent="0">
              <a:buNone/>
            </a:pPr>
            <a:r>
              <a:rPr lang="en-US" dirty="0"/>
              <a:t/>
            </a:r>
            <a:br>
              <a:rPr lang="en-US" dirty="0"/>
            </a:br>
            <a:r>
              <a:rPr lang="en-US" dirty="0" smtClean="0"/>
              <a:t>(The actual post that the computer was crunching)</a:t>
            </a:r>
            <a:endParaRPr lang="en-US" dirty="0"/>
          </a:p>
        </p:txBody>
      </p:sp>
    </p:spTree>
    <p:extLst>
      <p:ext uri="{BB962C8B-B14F-4D97-AF65-F5344CB8AC3E}">
        <p14:creationId xmlns:p14="http://schemas.microsoft.com/office/powerpoint/2010/main" val="47189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914400"/>
            <a:ext cx="9144000" cy="5006898"/>
          </a:xfrm>
          <a:prstGeom prst="rect">
            <a:avLst/>
          </a:prstGeom>
        </p:spPr>
      </p:pic>
    </p:spTree>
    <p:extLst>
      <p:ext uri="{BB962C8B-B14F-4D97-AF65-F5344CB8AC3E}">
        <p14:creationId xmlns:p14="http://schemas.microsoft.com/office/powerpoint/2010/main" val="2941327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0923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the Dispatch	</a:t>
            </a:r>
            <a:endParaRPr lang="en-US" dirty="0"/>
          </a:p>
        </p:txBody>
      </p:sp>
      <p:sp>
        <p:nvSpPr>
          <p:cNvPr id="3" name="Content Placeholder 2"/>
          <p:cNvSpPr>
            <a:spLocks noGrp="1"/>
          </p:cNvSpPr>
          <p:nvPr>
            <p:ph idx="1"/>
          </p:nvPr>
        </p:nvSpPr>
        <p:spPr/>
        <p:txBody>
          <a:bodyPr/>
          <a:lstStyle/>
          <a:p>
            <a:r>
              <a:rPr lang="en-US" dirty="0" smtClean="0"/>
              <a:t>Take some time to explore Mining the Dispatch</a:t>
            </a:r>
          </a:p>
          <a:p>
            <a:r>
              <a:rPr lang="en-US" dirty="0">
                <a:hlinkClick r:id="rId2"/>
              </a:rPr>
              <a:t>http://dsl.richmond.edu/dispatch</a:t>
            </a:r>
            <a:r>
              <a:rPr lang="en-US" dirty="0" smtClean="0">
                <a:hlinkClick r:id="rId2"/>
              </a:rPr>
              <a:t>/</a:t>
            </a:r>
            <a:endParaRPr lang="en-US" dirty="0" smtClean="0"/>
          </a:p>
          <a:p>
            <a:r>
              <a:rPr lang="en-US" dirty="0" smtClean="0"/>
              <a:t>What do you notice about the topics?</a:t>
            </a:r>
          </a:p>
          <a:p>
            <a:r>
              <a:rPr lang="en-US" dirty="0" smtClean="0"/>
              <a:t>Are any legible to you as being about a coherent idea/theme/topic?</a:t>
            </a:r>
          </a:p>
          <a:p>
            <a:r>
              <a:rPr lang="en-US" dirty="0" smtClean="0"/>
              <a:t>Can you find one that says something interesting </a:t>
            </a:r>
            <a:r>
              <a:rPr lang="en-US" smtClean="0"/>
              <a:t>over time?</a:t>
            </a:r>
            <a:endParaRPr lang="en-US" dirty="0"/>
          </a:p>
        </p:txBody>
      </p:sp>
    </p:spTree>
    <p:extLst>
      <p:ext uri="{BB962C8B-B14F-4D97-AF65-F5344CB8AC3E}">
        <p14:creationId xmlns:p14="http://schemas.microsoft.com/office/powerpoint/2010/main" val="367008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You’re each given the scrambled text of three document.</a:t>
            </a:r>
          </a:p>
          <a:p>
            <a:r>
              <a:rPr lang="en-US" dirty="0" smtClean="0"/>
              <a:t>What are they about? Pick 3 themes or topics for each text. Texts can share topics.</a:t>
            </a:r>
          </a:p>
          <a:p>
            <a:r>
              <a:rPr lang="en-US" dirty="0" smtClean="0"/>
              <a:t>How do you know?</a:t>
            </a:r>
          </a:p>
        </p:txBody>
      </p:sp>
    </p:spTree>
    <p:extLst>
      <p:ext uri="{BB962C8B-B14F-4D97-AF65-F5344CB8AC3E}">
        <p14:creationId xmlns:p14="http://schemas.microsoft.com/office/powerpoint/2010/main" val="209000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Text 1: evidence, medicine, murder</a:t>
            </a:r>
          </a:p>
          <a:p>
            <a:r>
              <a:rPr lang="en-US" dirty="0" smtClean="0"/>
              <a:t>Text 2: evidence, love, woman</a:t>
            </a:r>
          </a:p>
          <a:p>
            <a:r>
              <a:rPr lang="en-US" dirty="0" smtClean="0"/>
              <a:t>Text 3: medicine, news, transportation</a:t>
            </a:r>
            <a:endParaRPr lang="en-US" dirty="0"/>
          </a:p>
        </p:txBody>
      </p:sp>
      <p:sp>
        <p:nvSpPr>
          <p:cNvPr id="4" name="Title 1"/>
          <p:cNvSpPr>
            <a:spLocks noGrp="1"/>
          </p:cNvSpPr>
          <p:nvPr>
            <p:ph type="title"/>
          </p:nvPr>
        </p:nvSpPr>
        <p:spPr/>
        <p:txBody>
          <a:bodyPr/>
          <a:lstStyle/>
          <a:p>
            <a:r>
              <a:rPr lang="en-US" dirty="0" smtClean="0"/>
              <a:t>Topic Modeling</a:t>
            </a:r>
            <a:endParaRPr lang="en-US" dirty="0"/>
          </a:p>
        </p:txBody>
      </p:sp>
    </p:spTree>
    <p:extLst>
      <p:ext uri="{BB962C8B-B14F-4D97-AF65-F5344CB8AC3E}">
        <p14:creationId xmlns:p14="http://schemas.microsoft.com/office/powerpoint/2010/main" val="1639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idx="1"/>
          </p:nvPr>
        </p:nvSpPr>
        <p:spPr/>
        <p:txBody>
          <a:bodyPr/>
          <a:lstStyle/>
          <a:p>
            <a:r>
              <a:rPr lang="en-US" dirty="0" smtClean="0"/>
              <a:t>You don’t need to read in sequence to know the theme.</a:t>
            </a:r>
          </a:p>
          <a:p>
            <a:r>
              <a:rPr lang="en-US" dirty="0" smtClean="0"/>
              <a:t>You don’t need to read everything to know a theme</a:t>
            </a:r>
            <a:r>
              <a:rPr lang="en-US" dirty="0" smtClean="0"/>
              <a:t>.</a:t>
            </a:r>
          </a:p>
          <a:p>
            <a:r>
              <a:rPr lang="en-US" dirty="0" smtClean="0"/>
              <a:t>But clusters of words can tell you an awful lot.</a:t>
            </a:r>
            <a:endParaRPr lang="en-US" dirty="0" smtClean="0"/>
          </a:p>
          <a:p>
            <a:endParaRPr lang="en-US" dirty="0"/>
          </a:p>
          <a:p>
            <a:endParaRPr lang="en-US" dirty="0" smtClean="0"/>
          </a:p>
        </p:txBody>
      </p:sp>
    </p:spTree>
    <p:extLst>
      <p:ext uri="{BB962C8B-B14F-4D97-AF65-F5344CB8AC3E}">
        <p14:creationId xmlns:p14="http://schemas.microsoft.com/office/powerpoint/2010/main" val="355091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Syntagmatic axis </a:t>
            </a:r>
            <a:r>
              <a:rPr lang="mr-IN" dirty="0" smtClean="0"/>
              <a:t>–</a:t>
            </a:r>
            <a:r>
              <a:rPr lang="en-US" dirty="0" smtClean="0"/>
              <a:t> the sequence of words, the order they come in. Take it a way, and you have a word jumble.</a:t>
            </a:r>
          </a:p>
          <a:p>
            <a:r>
              <a:rPr lang="en-US" dirty="0" smtClean="0"/>
              <a:t>Bag of words </a:t>
            </a:r>
            <a:r>
              <a:rPr lang="mr-IN" dirty="0" smtClean="0"/>
              <a:t>–</a:t>
            </a:r>
            <a:r>
              <a:rPr lang="en-US" dirty="0" smtClean="0"/>
              <a:t> a text with the syntagmatic axis removed. Just the tokens and counts.</a:t>
            </a:r>
            <a:endParaRPr lang="en-US" dirty="0"/>
          </a:p>
        </p:txBody>
      </p:sp>
    </p:spTree>
    <p:extLst>
      <p:ext uri="{BB962C8B-B14F-4D97-AF65-F5344CB8AC3E}">
        <p14:creationId xmlns:p14="http://schemas.microsoft.com/office/powerpoint/2010/main" val="328089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a:t>
            </a:r>
            <a:endParaRPr lang="en-US" dirty="0"/>
          </a:p>
        </p:txBody>
      </p:sp>
      <p:sp>
        <p:nvSpPr>
          <p:cNvPr id="3" name="Content Placeholder 2"/>
          <p:cNvSpPr>
            <a:spLocks noGrp="1"/>
          </p:cNvSpPr>
          <p:nvPr>
            <p:ph idx="1"/>
          </p:nvPr>
        </p:nvSpPr>
        <p:spPr/>
        <p:txBody>
          <a:bodyPr/>
          <a:lstStyle/>
          <a:p>
            <a:r>
              <a:rPr lang="en-US" dirty="0" smtClean="0"/>
              <a:t>Vocabulary is basic premise of meaning.</a:t>
            </a:r>
          </a:p>
          <a:p>
            <a:r>
              <a:rPr lang="en-US" dirty="0" smtClean="0"/>
              <a:t>You can find out something interesting about a text just by looking at the vocabulary.</a:t>
            </a:r>
          </a:p>
          <a:p>
            <a:r>
              <a:rPr lang="en-US" dirty="0" smtClean="0"/>
              <a:t>In practice, means you’re just counting words.</a:t>
            </a:r>
          </a:p>
        </p:txBody>
      </p:sp>
    </p:spTree>
    <p:extLst>
      <p:ext uri="{BB962C8B-B14F-4D97-AF65-F5344CB8AC3E}">
        <p14:creationId xmlns:p14="http://schemas.microsoft.com/office/powerpoint/2010/main" val="115467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"Fine. How are you doing?"</a:t>
            </a:r>
          </a:p>
          <a:p>
            <a:r>
              <a:rPr lang="en-US" dirty="0" smtClean="0"/>
              <a:t>"How are you doing? Fine?”</a:t>
            </a:r>
          </a:p>
          <a:p>
            <a:endParaRPr lang="en-US" dirty="0"/>
          </a:p>
          <a:p>
            <a:r>
              <a:rPr lang="en-US" dirty="0" smtClean="0"/>
              <a:t>Bag of words models for both:</a:t>
            </a:r>
          </a:p>
          <a:p>
            <a:r>
              <a:rPr lang="en-US" dirty="0"/>
              <a:t>[</a:t>
            </a:r>
            <a:r>
              <a:rPr lang="en-US" dirty="0" smtClean="0"/>
              <a:t>“fine”, “how”, “are”, “you”, “doing”]</a:t>
            </a:r>
            <a:endParaRPr lang="en-US" dirty="0"/>
          </a:p>
        </p:txBody>
      </p:sp>
    </p:spTree>
    <p:extLst>
      <p:ext uri="{BB962C8B-B14F-4D97-AF65-F5344CB8AC3E}">
        <p14:creationId xmlns:p14="http://schemas.microsoft.com/office/powerpoint/2010/main" val="60157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pPr marL="0" indent="0">
              <a:buNone/>
            </a:pPr>
            <a:r>
              <a:rPr lang="en-US" dirty="0" smtClean="0"/>
              <a:t>Sentence A: "Barbara is doing fine, thank you."</a:t>
            </a:r>
          </a:p>
          <a:p>
            <a:pPr marL="0" indent="0">
              <a:buNone/>
            </a:pPr>
            <a:r>
              <a:rPr lang="en-US" dirty="0" smtClean="0"/>
              <a:t>Sentence B: "Thank you, Dave. I am doing fine.”</a:t>
            </a:r>
          </a:p>
          <a:p>
            <a:pPr marL="0" indent="0">
              <a:buNone/>
            </a:pPr>
            <a:endParaRPr lang="en-US" dirty="0"/>
          </a:p>
          <a:p>
            <a:pPr marL="0" indent="0">
              <a:buNone/>
            </a:pPr>
            <a:r>
              <a:rPr lang="en-US" dirty="0" smtClean="0"/>
              <a:t>Make a Bag of Words model for these sentences.</a:t>
            </a:r>
            <a:endParaRPr lang="en-US" dirty="0"/>
          </a:p>
        </p:txBody>
      </p:sp>
    </p:spTree>
    <p:extLst>
      <p:ext uri="{BB962C8B-B14F-4D97-AF65-F5344CB8AC3E}">
        <p14:creationId xmlns:p14="http://schemas.microsoft.com/office/powerpoint/2010/main" val="311546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2233</Words>
  <Application>Microsoft Macintosh PowerPoint</Application>
  <PresentationFormat>On-screen Show (4:3)</PresentationFormat>
  <Paragraphs>225</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Topic Modeling</vt:lpstr>
      <vt:lpstr>Topic Modeling</vt:lpstr>
      <vt:lpstr>Topic Modeling</vt:lpstr>
      <vt:lpstr>Topic Modeling</vt:lpstr>
      <vt:lpstr>What Have We Learned?</vt:lpstr>
      <vt:lpstr>Definitions</vt:lpstr>
      <vt:lpstr>Bag of Words</vt:lpstr>
      <vt:lpstr>PowerPoint Presentation</vt:lpstr>
      <vt:lpstr>2. Bag of Words</vt:lpstr>
      <vt:lpstr>2. Bag of Words</vt:lpstr>
      <vt:lpstr>2. Bag of Words</vt:lpstr>
      <vt:lpstr>2. Bag of Words</vt:lpstr>
      <vt:lpstr>2. Bag of Words</vt:lpstr>
      <vt:lpstr>Topic Modeling</vt:lpstr>
      <vt:lpstr>Topic Modeling</vt:lpstr>
      <vt:lpstr>Topic Modeling</vt:lpstr>
      <vt:lpstr>Topic Modeling</vt:lpstr>
      <vt:lpstr>In Practice, Looks Like This</vt:lpstr>
      <vt:lpstr>Topic Modeling</vt:lpstr>
      <vt:lpstr>Topic Modeling</vt:lpstr>
      <vt:lpstr>PowerPoint Presentation</vt:lpstr>
      <vt:lpstr>Topic Modeling</vt:lpstr>
      <vt:lpstr>PowerPoint Presentation</vt:lpstr>
      <vt:lpstr>PowerPoint Presentation</vt:lpstr>
      <vt:lpstr>PowerPoint Presentation</vt:lpstr>
      <vt:lpstr>PowerPoint Presentation</vt:lpstr>
      <vt:lpstr>PowerPoint Presentation</vt:lpstr>
      <vt:lpstr>Topic Modeling</vt:lpstr>
      <vt:lpstr>Mining the Dispatch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dc:title>
  <dc:creator>Brandon</dc:creator>
  <cp:lastModifiedBy>Brandon</cp:lastModifiedBy>
  <cp:revision>13</cp:revision>
  <dcterms:created xsi:type="dcterms:W3CDTF">2016-10-27T18:06:17Z</dcterms:created>
  <dcterms:modified xsi:type="dcterms:W3CDTF">2016-10-31T16:28:11Z</dcterms:modified>
</cp:coreProperties>
</file>