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69" r:id="rId4"/>
    <p:sldId id="268" r:id="rId5"/>
    <p:sldId id="266" r:id="rId6"/>
    <p:sldId id="267" r:id="rId7"/>
    <p:sldId id="271" r:id="rId8"/>
    <p:sldId id="272" r:id="rId9"/>
    <p:sldId id="257" r:id="rId10"/>
    <p:sldId id="264" r:id="rId11"/>
    <p:sldId id="258" r:id="rId12"/>
    <p:sldId id="259" r:id="rId13"/>
    <p:sldId id="260" r:id="rId14"/>
    <p:sldId id="261" r:id="rId15"/>
    <p:sldId id="262" r:id="rId16"/>
    <p:sldId id="263"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B4A2B-84FA-AD4C-A127-035863BB212B}"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54B50-E88B-394B-8AD9-C79540A1BA71}" type="slidenum">
              <a:rPr lang="en-US" smtClean="0"/>
              <a:t>‹#›</a:t>
            </a:fld>
            <a:endParaRPr lang="en-US"/>
          </a:p>
        </p:txBody>
      </p:sp>
    </p:spTree>
    <p:extLst>
      <p:ext uri="{BB962C8B-B14F-4D97-AF65-F5344CB8AC3E}">
        <p14:creationId xmlns:p14="http://schemas.microsoft.com/office/powerpoint/2010/main" val="14982500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a:t>
            </a:r>
            <a:r>
              <a:rPr lang="en-US" dirty="0" err="1" smtClean="0"/>
              <a:t>Moretti</a:t>
            </a:r>
            <a:r>
              <a:rPr lang="en-US" dirty="0" smtClean="0"/>
              <a:t> chapter</a:t>
            </a:r>
            <a:r>
              <a:rPr lang="en-US" baseline="0" dirty="0" smtClean="0"/>
              <a:t> is inside baseball. But there are some key concepts that I want you to get at</a:t>
            </a:r>
            <a:endParaRPr lang="en-US" dirty="0" smtClean="0"/>
          </a:p>
          <a:p>
            <a:r>
              <a:rPr lang="en-US" dirty="0" smtClean="0"/>
              <a:t>What does he mean by “large mass of facts”? Get in groups to discuss.</a:t>
            </a:r>
          </a:p>
          <a:p>
            <a:endParaRPr lang="en-US" dirty="0" smtClean="0"/>
          </a:p>
          <a:p>
            <a:r>
              <a:rPr lang="en-US" dirty="0" smtClean="0"/>
              <a:t>Should be clear that </a:t>
            </a:r>
            <a:r>
              <a:rPr lang="en-US" dirty="0" err="1" smtClean="0"/>
              <a:t>Moretti</a:t>
            </a:r>
            <a:r>
              <a:rPr lang="en-US" dirty="0" smtClean="0"/>
              <a:t> is talking about literature and</a:t>
            </a:r>
            <a:r>
              <a:rPr lang="en-US" baseline="0" dirty="0" smtClean="0"/>
              <a:t> science. He’s combing literature with things.</a:t>
            </a:r>
          </a:p>
          <a:p>
            <a:r>
              <a:rPr lang="en-US" baseline="0" dirty="0" smtClean="0"/>
              <a:t>All between </a:t>
            </a:r>
            <a:r>
              <a:rPr lang="en-US" baseline="0" dirty="0" err="1" smtClean="0"/>
              <a:t>pp</a:t>
            </a:r>
            <a:r>
              <a:rPr lang="en-US" baseline="0" dirty="0" smtClean="0"/>
              <a:t> 13-14</a:t>
            </a:r>
          </a:p>
          <a:p>
            <a:r>
              <a:rPr lang="en-US" baseline="0" dirty="0" smtClean="0"/>
              <a:t>Event for </a:t>
            </a:r>
            <a:r>
              <a:rPr lang="en-US" baseline="0" dirty="0" err="1" smtClean="0"/>
              <a:t>Moretti</a:t>
            </a:r>
            <a:r>
              <a:rPr lang="en-US" baseline="0" dirty="0" smtClean="0"/>
              <a:t>: the individual case</a:t>
            </a:r>
          </a:p>
          <a:p>
            <a:r>
              <a:rPr lang="en-US" baseline="0" dirty="0" smtClean="0"/>
              <a:t>Cycle: the space between super long and individual – series of isolated events. Unstable structures</a:t>
            </a:r>
          </a:p>
          <a:p>
            <a:r>
              <a:rPr lang="en-US" baseline="0" dirty="0" smtClean="0"/>
              <a:t>Longue </a:t>
            </a:r>
            <a:r>
              <a:rPr lang="en-US" baseline="0" dirty="0" err="1" smtClean="0"/>
              <a:t>durée</a:t>
            </a:r>
            <a:r>
              <a:rPr lang="en-US" baseline="0" dirty="0" smtClean="0"/>
              <a:t>: the pattern as a whole, the very long, the span of many centuries.</a:t>
            </a:r>
          </a:p>
          <a:p>
            <a:endParaRPr lang="en-US" baseline="0" dirty="0" smtClean="0"/>
          </a:p>
          <a:p>
            <a:r>
              <a:rPr lang="en-US" baseline="0" dirty="0" smtClean="0"/>
              <a:t>To some extent, he is writing against someone named Ian Watt – wrote a book called The Rise of the Novel.</a:t>
            </a:r>
          </a:p>
          <a:p>
            <a:r>
              <a:rPr lang="en-US" baseline="0" dirty="0" smtClean="0"/>
              <a:t>Rise is a vector going up. </a:t>
            </a:r>
            <a:r>
              <a:rPr lang="en-US" baseline="0" dirty="0" err="1" smtClean="0"/>
              <a:t>Moretti</a:t>
            </a:r>
            <a:r>
              <a:rPr lang="en-US" baseline="0" dirty="0" smtClean="0"/>
              <a:t> is trying to complicate notions of history. Not just a straight line. Instead you can see ebbs and flows if you look closely enough. Part of the argument is that you need more than just a few points to see these.</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2</a:t>
            </a:fld>
            <a:endParaRPr lang="en-US"/>
          </a:p>
        </p:txBody>
      </p:sp>
    </p:spTree>
    <p:extLst>
      <p:ext uri="{BB962C8B-B14F-4D97-AF65-F5344CB8AC3E}">
        <p14:creationId xmlns:p14="http://schemas.microsoft.com/office/powerpoint/2010/main" val="161556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‘corpus terms.’ This is how you can see the underlying data that they’re using.</a:t>
            </a:r>
          </a:p>
          <a:p>
            <a:r>
              <a:rPr lang="en-US" dirty="0" smtClean="0"/>
              <a:t>Word</a:t>
            </a:r>
            <a:r>
              <a:rPr lang="en-US" baseline="0" dirty="0" smtClean="0"/>
              <a:t> counts like these are, in a certain sense, the basic origin story of digital humanities. Father Roberto </a:t>
            </a:r>
            <a:r>
              <a:rPr lang="en-US" baseline="0" dirty="0" err="1" smtClean="0"/>
              <a:t>Busa</a:t>
            </a:r>
            <a:r>
              <a:rPr lang="en-US" baseline="0" dirty="0" smtClean="0"/>
              <a:t> was putting together a concordance in the 1990s that took decades using </a:t>
            </a:r>
            <a:r>
              <a:rPr lang="en-US" baseline="0" dirty="0" err="1" smtClean="0"/>
              <a:t>punchcards</a:t>
            </a:r>
            <a:r>
              <a:rPr lang="en-US" baseline="0" dirty="0" smtClean="0"/>
              <a:t>. We can run similar processes now so easily. And it points to a basic fact – we’re starting to deal with words as numbers. Say something interesting about this. Any problems?</a:t>
            </a:r>
            <a:br>
              <a:rPr lang="en-US" baseline="0" dirty="0" smtClean="0"/>
            </a:br>
            <a:r>
              <a:rPr lang="en-US" baseline="0" dirty="0" smtClean="0"/>
              <a:t/>
            </a:r>
            <a:br>
              <a:rPr lang="en-US" baseline="0" dirty="0" smtClean="0"/>
            </a:br>
            <a:r>
              <a:rPr lang="en-US" baseline="0" dirty="0" smtClean="0"/>
              <a:t>There are a bunch of words missing. We can reveal them.</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13</a:t>
            </a:fld>
            <a:endParaRPr lang="en-US"/>
          </a:p>
        </p:txBody>
      </p:sp>
    </p:spTree>
    <p:extLst>
      <p:ext uri="{BB962C8B-B14F-4D97-AF65-F5344CB8AC3E}">
        <p14:creationId xmlns:p14="http://schemas.microsoft.com/office/powerpoint/2010/main" val="227998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hover over the question mark, it should expand and you’ll be given a range of options. Click the second option from the right</a:t>
            </a:r>
            <a:r>
              <a:rPr lang="en-US" baseline="0" dirty="0" smtClean="0"/>
              <a:t> – the sliding option. Select None. You should see some things change! What do you think happened?</a:t>
            </a:r>
            <a:br>
              <a:rPr lang="en-US" baseline="0" dirty="0" smtClean="0"/>
            </a:br>
            <a:r>
              <a:rPr lang="en-US" baseline="0" dirty="0" err="1" smtClean="0"/>
              <a:t>Stopwords</a:t>
            </a:r>
            <a:r>
              <a:rPr lang="en-US" baseline="0" dirty="0" smtClean="0"/>
              <a:t> – words that are so common that we usually throw them out! These words are called </a:t>
            </a:r>
            <a:r>
              <a:rPr lang="en-US" baseline="0" dirty="0" err="1" smtClean="0"/>
              <a:t>stopwords</a:t>
            </a:r>
            <a:r>
              <a:rPr lang="en-US" baseline="0" dirty="0" smtClean="0"/>
              <a:t>. </a:t>
            </a:r>
            <a:br>
              <a:rPr lang="en-US" baseline="0" dirty="0" smtClean="0"/>
            </a:br>
            <a:r>
              <a:rPr lang="en-US" baseline="0" dirty="0" smtClean="0"/>
              <a:t>They might not have much meaning. But can you imagine situations in which they might matter?</a:t>
            </a:r>
          </a:p>
          <a:p>
            <a:r>
              <a:rPr lang="en-US" baseline="0" dirty="0" smtClean="0"/>
              <a:t>You can modify this list yourselves! Go back to the list and revert to auto detect. Then go back and click edit list. You can add or remove anything from this list that you want to customize your analysis. </a:t>
            </a:r>
          </a:p>
          <a:p>
            <a:r>
              <a:rPr lang="en-US" baseline="0" dirty="0" smtClean="0"/>
              <a:t>Different languages have their own lists.</a:t>
            </a:r>
          </a:p>
          <a:p>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14</a:t>
            </a:fld>
            <a:endParaRPr lang="en-US"/>
          </a:p>
        </p:txBody>
      </p:sp>
    </p:spTree>
    <p:extLst>
      <p:ext uri="{BB962C8B-B14F-4D97-AF65-F5344CB8AC3E}">
        <p14:creationId xmlns:p14="http://schemas.microsoft.com/office/powerpoint/2010/main" val="2098710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to say that there</a:t>
            </a:r>
            <a:r>
              <a:rPr lang="en-US" baseline="0" dirty="0" smtClean="0"/>
              <a:t> are parameters here! That you can change! And find new information about the text. Pull the slider at the bottom to the right. What can you see here? Tell me something.</a:t>
            </a:r>
          </a:p>
          <a:p>
            <a:endParaRPr lang="en-US" baseline="0" dirty="0" smtClean="0"/>
          </a:p>
          <a:p>
            <a:r>
              <a:rPr lang="en-US" baseline="0" dirty="0" smtClean="0"/>
              <a:t>Note how the visualizations here can change based on the parameters you get. A graph – a visualization. These things are not truth. They are made you. Think critically about them and their construction.</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15</a:t>
            </a:fld>
            <a:endParaRPr lang="en-US"/>
          </a:p>
        </p:txBody>
      </p:sp>
    </p:spTree>
    <p:extLst>
      <p:ext uri="{BB962C8B-B14F-4D97-AF65-F5344CB8AC3E}">
        <p14:creationId xmlns:p14="http://schemas.microsoft.com/office/powerpoint/2010/main" val="157735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a:t>
            </a:r>
            <a:r>
              <a:rPr lang="en-US" baseline="0" dirty="0" smtClean="0"/>
              <a:t> visualization. You’ve read the </a:t>
            </a:r>
            <a:r>
              <a:rPr lang="en-US" baseline="0" dirty="0" err="1" smtClean="0"/>
              <a:t>sherlock</a:t>
            </a:r>
            <a:r>
              <a:rPr lang="en-US" baseline="0" dirty="0" smtClean="0"/>
              <a:t> </a:t>
            </a:r>
            <a:r>
              <a:rPr lang="en-US" baseline="0" dirty="0" err="1" smtClean="0"/>
              <a:t>holmes</a:t>
            </a:r>
            <a:r>
              <a:rPr lang="en-US" baseline="0" dirty="0" smtClean="0"/>
              <a:t> story. What can this tell you about the text? Don’t need to be able to manipulate to be able to do this! What different things can we say about these stories? How can we compare them?</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16</a:t>
            </a:fld>
            <a:endParaRPr lang="en-US"/>
          </a:p>
        </p:txBody>
      </p:sp>
    </p:spTree>
    <p:extLst>
      <p:ext uri="{BB962C8B-B14F-4D97-AF65-F5344CB8AC3E}">
        <p14:creationId xmlns:p14="http://schemas.microsoft.com/office/powerpoint/2010/main" val="50363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a:t>
            </a:r>
            <a:r>
              <a:rPr lang="en-US" dirty="0" err="1" smtClean="0"/>
              <a:t>Moretti’s</a:t>
            </a:r>
            <a:r>
              <a:rPr lang="en-US" dirty="0" smtClean="0"/>
              <a:t> stipulation is that we need to have a different kind of approach to the study of</a:t>
            </a:r>
            <a:r>
              <a:rPr lang="en-US" baseline="0" dirty="0" smtClean="0"/>
              <a:t> literature / history.</a:t>
            </a:r>
          </a:p>
          <a:p>
            <a:r>
              <a:rPr lang="en-US" baseline="0" dirty="0" smtClean="0"/>
              <a:t>So let’s just think about some words that we might throw up in the two categories here.</a:t>
            </a:r>
          </a:p>
          <a:p>
            <a:r>
              <a:rPr lang="en-US" baseline="0" dirty="0" smtClean="0"/>
              <a:t>Past </a:t>
            </a:r>
            <a:r>
              <a:rPr lang="en-US" baseline="0" dirty="0" err="1" smtClean="0"/>
              <a:t>vs</a:t>
            </a:r>
            <a:r>
              <a:rPr lang="en-US" baseline="0" dirty="0" smtClean="0"/>
              <a:t> present</a:t>
            </a:r>
          </a:p>
          <a:p>
            <a:r>
              <a:rPr lang="en-US" baseline="0" dirty="0" smtClean="0"/>
              <a:t>Slow </a:t>
            </a:r>
            <a:r>
              <a:rPr lang="en-US" baseline="0" dirty="0" err="1" smtClean="0"/>
              <a:t>vs</a:t>
            </a:r>
            <a:r>
              <a:rPr lang="en-US" baseline="0" dirty="0" smtClean="0"/>
              <a:t> fast</a:t>
            </a:r>
          </a:p>
          <a:p>
            <a:r>
              <a:rPr lang="en-US" baseline="0" dirty="0" smtClean="0"/>
              <a:t>Small </a:t>
            </a:r>
            <a:r>
              <a:rPr lang="en-US" baseline="0" dirty="0" err="1" smtClean="0"/>
              <a:t>vs</a:t>
            </a:r>
            <a:r>
              <a:rPr lang="en-US" baseline="0" dirty="0" smtClean="0"/>
              <a:t> big</a:t>
            </a:r>
          </a:p>
          <a:p>
            <a:r>
              <a:rPr lang="en-US" baseline="0" dirty="0" smtClean="0"/>
              <a:t>Ethics </a:t>
            </a:r>
            <a:r>
              <a:rPr lang="en-US" baseline="0" dirty="0" err="1" smtClean="0"/>
              <a:t>vs</a:t>
            </a:r>
            <a:r>
              <a:rPr lang="en-US" baseline="0" dirty="0" smtClean="0"/>
              <a:t> hope</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3</a:t>
            </a:fld>
            <a:endParaRPr lang="en-US"/>
          </a:p>
        </p:txBody>
      </p:sp>
    </p:spTree>
    <p:extLst>
      <p:ext uri="{BB962C8B-B14F-4D97-AF65-F5344CB8AC3E}">
        <p14:creationId xmlns:p14="http://schemas.microsoft.com/office/powerpoint/2010/main" val="262857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about methods and tools? Because we do different things when use each.</a:t>
            </a:r>
          </a:p>
          <a:p>
            <a:r>
              <a:rPr lang="en-US" dirty="0" smtClean="0"/>
              <a:t>Qualitative</a:t>
            </a:r>
          </a:p>
          <a:p>
            <a:r>
              <a:rPr lang="en-US" dirty="0" smtClean="0"/>
              <a:t>Ideas</a:t>
            </a:r>
          </a:p>
          <a:p>
            <a:r>
              <a:rPr lang="en-US" dirty="0" smtClean="0"/>
              <a:t>Writing</a:t>
            </a:r>
          </a:p>
          <a:p>
            <a:r>
              <a:rPr lang="en-US" dirty="0" smtClean="0"/>
              <a:t>Brains</a:t>
            </a:r>
          </a:p>
          <a:p>
            <a:endParaRPr lang="en-US" dirty="0" smtClean="0"/>
          </a:p>
          <a:p>
            <a:r>
              <a:rPr lang="en-US" dirty="0" smtClean="0"/>
              <a:t>Quantitative</a:t>
            </a:r>
          </a:p>
          <a:p>
            <a:r>
              <a:rPr lang="en-US" dirty="0" smtClean="0"/>
              <a:t>Numbers</a:t>
            </a:r>
          </a:p>
          <a:p>
            <a:r>
              <a:rPr lang="en-US" dirty="0" smtClean="0"/>
              <a:t>Graphs</a:t>
            </a:r>
          </a:p>
          <a:p>
            <a:r>
              <a:rPr lang="en-US" dirty="0" smtClean="0"/>
              <a:t>Computers</a:t>
            </a:r>
          </a:p>
          <a:p>
            <a:endParaRPr lang="en-US" dirty="0" smtClean="0"/>
          </a:p>
          <a:p>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93154B50-E88B-394B-8AD9-C79540A1BA71}" type="slidenum">
              <a:rPr lang="en-US" smtClean="0"/>
              <a:t>5</a:t>
            </a:fld>
            <a:endParaRPr lang="en-US"/>
          </a:p>
        </p:txBody>
      </p:sp>
    </p:spTree>
    <p:extLst>
      <p:ext uri="{BB962C8B-B14F-4D97-AF65-F5344CB8AC3E}">
        <p14:creationId xmlns:p14="http://schemas.microsoft.com/office/powerpoint/2010/main" val="378657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other </a:t>
            </a:r>
            <a:r>
              <a:rPr lang="en-US" dirty="0" err="1" smtClean="0"/>
              <a:t>moretti</a:t>
            </a:r>
            <a:r>
              <a:rPr lang="en-US" dirty="0" smtClean="0"/>
              <a:t> bits</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7</a:t>
            </a:fld>
            <a:endParaRPr lang="en-US"/>
          </a:p>
        </p:txBody>
      </p:sp>
    </p:spTree>
    <p:extLst>
      <p:ext uri="{BB962C8B-B14F-4D97-AF65-F5344CB8AC3E}">
        <p14:creationId xmlns:p14="http://schemas.microsoft.com/office/powerpoint/2010/main" val="2019486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some experience in this field</a:t>
            </a:r>
            <a:r>
              <a:rPr lang="en-US" baseline="0" dirty="0" smtClean="0"/>
              <a:t> called digital humanities now. What overlaps or distinctions can you see with other courses you have taken?</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8</a:t>
            </a:fld>
            <a:endParaRPr lang="en-US"/>
          </a:p>
        </p:txBody>
      </p:sp>
    </p:spTree>
    <p:extLst>
      <p:ext uri="{BB962C8B-B14F-4D97-AF65-F5344CB8AC3E}">
        <p14:creationId xmlns:p14="http://schemas.microsoft.com/office/powerpoint/2010/main" val="101993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get into distant reading ourselves.</a:t>
            </a:r>
            <a:r>
              <a:rPr lang="en-US" baseline="0" dirty="0" smtClean="0"/>
              <a:t> We’ve used </a:t>
            </a:r>
            <a:r>
              <a:rPr lang="en-US" baseline="0" dirty="0" err="1" smtClean="0"/>
              <a:t>google</a:t>
            </a:r>
            <a:r>
              <a:rPr lang="en-US" baseline="0" dirty="0" smtClean="0"/>
              <a:t> </a:t>
            </a:r>
            <a:r>
              <a:rPr lang="en-US" baseline="0" dirty="0" err="1" smtClean="0"/>
              <a:t>ngrams</a:t>
            </a:r>
            <a:r>
              <a:rPr lang="en-US" baseline="0" dirty="0" smtClean="0"/>
              <a:t> a bit. Now we’re going to use </a:t>
            </a:r>
            <a:r>
              <a:rPr lang="en-US" baseline="0" dirty="0" err="1" smtClean="0"/>
              <a:t>voyant</a:t>
            </a:r>
            <a:r>
              <a:rPr lang="en-US" baseline="0" dirty="0" smtClean="0"/>
              <a:t> let’s you upload things yourself. Go to this link – first step.</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9</a:t>
            </a:fld>
            <a:endParaRPr lang="en-US"/>
          </a:p>
        </p:txBody>
      </p:sp>
    </p:spTree>
    <p:extLst>
      <p:ext uri="{BB962C8B-B14F-4D97-AF65-F5344CB8AC3E}">
        <p14:creationId xmlns:p14="http://schemas.microsoft.com/office/powerpoint/2010/main" val="235081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need some data. Visit</a:t>
            </a:r>
            <a:r>
              <a:rPr lang="en-US" baseline="0" dirty="0" smtClean="0"/>
              <a:t> this link.</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10</a:t>
            </a:fld>
            <a:endParaRPr lang="en-US"/>
          </a:p>
        </p:txBody>
      </p:sp>
    </p:spTree>
    <p:extLst>
      <p:ext uri="{BB962C8B-B14F-4D97-AF65-F5344CB8AC3E}">
        <p14:creationId xmlns:p14="http://schemas.microsoft.com/office/powerpoint/2010/main" val="762266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talk a little</a:t>
            </a:r>
            <a:r>
              <a:rPr lang="en-US" baseline="0" dirty="0" smtClean="0"/>
              <a:t> bit next time about how this process is actually working. Here and for now, we just want to get you into the texts themselves so you can think about them a little bit.</a:t>
            </a:r>
          </a:p>
          <a:p>
            <a:endParaRPr lang="en-US" baseline="0" dirty="0" smtClean="0"/>
          </a:p>
          <a:p>
            <a:r>
              <a:rPr lang="en-US" baseline="0" dirty="0" smtClean="0"/>
              <a:t>Works well here since you haven’t read the whole thing but you’ve read enough to have thoughts!</a:t>
            </a:r>
          </a:p>
          <a:p>
            <a:endParaRPr lang="en-US" baseline="0" dirty="0" smtClean="0"/>
          </a:p>
          <a:p>
            <a:r>
              <a:rPr lang="en-US" baseline="0" dirty="0" smtClean="0"/>
              <a:t>You’ll see that </a:t>
            </a:r>
            <a:r>
              <a:rPr lang="en-US" baseline="0" dirty="0" err="1" smtClean="0"/>
              <a:t>Voyant</a:t>
            </a:r>
            <a:r>
              <a:rPr lang="en-US" baseline="0" dirty="0" smtClean="0"/>
              <a:t> gives you A LOT of different panes for interacting with their information. </a:t>
            </a:r>
          </a:p>
          <a:p>
            <a:r>
              <a:rPr lang="en-US" baseline="0" dirty="0" smtClean="0"/>
              <a:t>In general, if you click on something in one pane it update the things happening in the others.</a:t>
            </a:r>
          </a:p>
          <a:p>
            <a:r>
              <a:rPr lang="en-US" baseline="0" dirty="0" smtClean="0"/>
              <a:t>By default it gives you a look at a bunch of common words. </a:t>
            </a:r>
            <a:endParaRPr lang="en-US" dirty="0"/>
          </a:p>
        </p:txBody>
      </p:sp>
      <p:sp>
        <p:nvSpPr>
          <p:cNvPr id="4" name="Slide Number Placeholder 3"/>
          <p:cNvSpPr>
            <a:spLocks noGrp="1"/>
          </p:cNvSpPr>
          <p:nvPr>
            <p:ph type="sldNum" sz="quarter" idx="10"/>
          </p:nvPr>
        </p:nvSpPr>
        <p:spPr/>
        <p:txBody>
          <a:bodyPr/>
          <a:lstStyle/>
          <a:p>
            <a:fld id="{93154B50-E88B-394B-8AD9-C79540A1BA71}" type="slidenum">
              <a:rPr lang="en-US" smtClean="0"/>
              <a:t>11</a:t>
            </a:fld>
            <a:endParaRPr lang="en-US"/>
          </a:p>
        </p:txBody>
      </p:sp>
    </p:spTree>
    <p:extLst>
      <p:ext uri="{BB962C8B-B14F-4D97-AF65-F5344CB8AC3E}">
        <p14:creationId xmlns:p14="http://schemas.microsoft.com/office/powerpoint/2010/main" val="156356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this? How does it work?</a:t>
            </a:r>
            <a:br>
              <a:rPr lang="en-US" dirty="0" smtClean="0"/>
            </a:br>
            <a:r>
              <a:rPr lang="en-US" dirty="0" smtClean="0"/>
              <a:t>Good!</a:t>
            </a:r>
          </a:p>
          <a:p>
            <a:r>
              <a:rPr lang="en-US" dirty="0" smtClean="0"/>
              <a:t>What can we say about this image? Say something interesting.</a:t>
            </a:r>
            <a:br>
              <a:rPr lang="en-US" dirty="0" smtClean="0"/>
            </a:br>
            <a:r>
              <a:rPr lang="en-US" dirty="0" smtClean="0"/>
              <a:t>Proper</a:t>
            </a:r>
            <a:r>
              <a:rPr lang="en-US" baseline="0" dirty="0" smtClean="0"/>
              <a:t> names and said. Compare that to a concept or theme that you noticed while reading.</a:t>
            </a:r>
            <a:endParaRPr lang="en-US" dirty="0" smtClean="0"/>
          </a:p>
          <a:p>
            <a:r>
              <a:rPr lang="en-US" dirty="0" smtClean="0"/>
              <a:t>Anything that people immediately</a:t>
            </a:r>
            <a:r>
              <a:rPr lang="en-US" baseline="0" dirty="0" smtClean="0"/>
              <a:t> see wrong with it?</a:t>
            </a:r>
          </a:p>
          <a:p>
            <a:r>
              <a:rPr lang="en-US" baseline="0" dirty="0" smtClean="0"/>
              <a:t>Missing a lot of words</a:t>
            </a:r>
          </a:p>
          <a:p>
            <a:r>
              <a:rPr lang="en-US" baseline="0" dirty="0" smtClean="0"/>
              <a:t>Are there any words that you would imagine to be more common?</a:t>
            </a:r>
          </a:p>
        </p:txBody>
      </p:sp>
      <p:sp>
        <p:nvSpPr>
          <p:cNvPr id="4" name="Slide Number Placeholder 3"/>
          <p:cNvSpPr>
            <a:spLocks noGrp="1"/>
          </p:cNvSpPr>
          <p:nvPr>
            <p:ph type="sldNum" sz="quarter" idx="10"/>
          </p:nvPr>
        </p:nvSpPr>
        <p:spPr/>
        <p:txBody>
          <a:bodyPr/>
          <a:lstStyle/>
          <a:p>
            <a:fld id="{93154B50-E88B-394B-8AD9-C79540A1BA71}" type="slidenum">
              <a:rPr lang="en-US" smtClean="0"/>
              <a:t>12</a:t>
            </a:fld>
            <a:endParaRPr lang="en-US"/>
          </a:p>
        </p:txBody>
      </p:sp>
    </p:spTree>
    <p:extLst>
      <p:ext uri="{BB962C8B-B14F-4D97-AF65-F5344CB8AC3E}">
        <p14:creationId xmlns:p14="http://schemas.microsoft.com/office/powerpoint/2010/main" val="165141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90E8A4-3C22-7D42-8F9F-FB677A176ACD}"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211174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E8A4-3C22-7D42-8F9F-FB677A176ACD}"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275904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E8A4-3C22-7D42-8F9F-FB677A176ACD}"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125587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E8A4-3C22-7D42-8F9F-FB677A176ACD}"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39091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0E8A4-3C22-7D42-8F9F-FB677A176ACD}"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7202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90E8A4-3C22-7D42-8F9F-FB677A176ACD}"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347022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90E8A4-3C22-7D42-8F9F-FB677A176ACD}"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370984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90E8A4-3C22-7D42-8F9F-FB677A176ACD}"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25224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0E8A4-3C22-7D42-8F9F-FB677A176ACD}"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346507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0E8A4-3C22-7D42-8F9F-FB677A176ACD}"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277860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0E8A4-3C22-7D42-8F9F-FB677A176ACD}"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8A240-13E2-AF48-A706-5874F3A8C0D3}" type="slidenum">
              <a:rPr lang="en-US" smtClean="0"/>
              <a:t>‹#›</a:t>
            </a:fld>
            <a:endParaRPr lang="en-US"/>
          </a:p>
        </p:txBody>
      </p:sp>
    </p:spTree>
    <p:extLst>
      <p:ext uri="{BB962C8B-B14F-4D97-AF65-F5344CB8AC3E}">
        <p14:creationId xmlns:p14="http://schemas.microsoft.com/office/powerpoint/2010/main" val="1490552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0E8A4-3C22-7D42-8F9F-FB677A176ACD}" type="datetimeFigureOut">
              <a:rPr lang="en-US" smtClean="0"/>
              <a:t>10/17/16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8A240-13E2-AF48-A706-5874F3A8C0D3}" type="slidenum">
              <a:rPr lang="en-US" smtClean="0"/>
              <a:t>‹#›</a:t>
            </a:fld>
            <a:endParaRPr lang="en-US"/>
          </a:p>
        </p:txBody>
      </p:sp>
    </p:spTree>
    <p:extLst>
      <p:ext uri="{BB962C8B-B14F-4D97-AF65-F5344CB8AC3E}">
        <p14:creationId xmlns:p14="http://schemas.microsoft.com/office/powerpoint/2010/main" val="3897203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at Scale / </a:t>
            </a:r>
            <a:r>
              <a:rPr lang="en-US" dirty="0" err="1" smtClean="0"/>
              <a:t>Voyant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17538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Visit </a:t>
            </a:r>
            <a:r>
              <a:rPr lang="en-US" dirty="0" err="1" smtClean="0"/>
              <a:t>goo.gl</a:t>
            </a:r>
            <a:r>
              <a:rPr lang="en-US" dirty="0" smtClean="0"/>
              <a:t>/c00x6s</a:t>
            </a:r>
          </a:p>
          <a:p>
            <a:r>
              <a:rPr lang="en-US" dirty="0" smtClean="0"/>
              <a:t>Copy full text of </a:t>
            </a:r>
            <a:r>
              <a:rPr lang="en-US" i="1" dirty="0" smtClean="0"/>
              <a:t>The String of Pearls </a:t>
            </a:r>
            <a:r>
              <a:rPr lang="en-US" dirty="0" smtClean="0"/>
              <a:t>into the box</a:t>
            </a:r>
          </a:p>
          <a:p>
            <a:r>
              <a:rPr lang="en-US" dirty="0" smtClean="0"/>
              <a:t>Hit reveal</a:t>
            </a:r>
          </a:p>
          <a:p>
            <a:r>
              <a:rPr lang="en-US" dirty="0" smtClean="0"/>
              <a:t>Will take a bit. If it seems totally frozen, can try a smaller chunk (the reading for today): </a:t>
            </a:r>
          </a:p>
          <a:p>
            <a:r>
              <a:rPr lang="en-US" dirty="0" err="1" smtClean="0"/>
              <a:t>goo.gl</a:t>
            </a:r>
            <a:r>
              <a:rPr lang="en-US" dirty="0" smtClean="0"/>
              <a:t>/1WnXQ1</a:t>
            </a:r>
            <a:endParaRPr lang="en-US" dirty="0"/>
          </a:p>
        </p:txBody>
      </p:sp>
    </p:spTree>
    <p:extLst>
      <p:ext uri="{BB962C8B-B14F-4D97-AF65-F5344CB8AC3E}">
        <p14:creationId xmlns:p14="http://schemas.microsoft.com/office/powerpoint/2010/main" val="34528707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1143000"/>
            <a:ext cx="9144000" cy="4552242"/>
          </a:xfrm>
          <a:prstGeom prst="rect">
            <a:avLst/>
          </a:prstGeom>
        </p:spPr>
      </p:pic>
    </p:spTree>
    <p:extLst>
      <p:ext uri="{BB962C8B-B14F-4D97-AF65-F5344CB8AC3E}">
        <p14:creationId xmlns:p14="http://schemas.microsoft.com/office/powerpoint/2010/main" val="19128432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375651" y="137319"/>
            <a:ext cx="8392697" cy="6583362"/>
          </a:xfrm>
          <a:prstGeom prst="rect">
            <a:avLst/>
          </a:prstGeom>
        </p:spPr>
      </p:pic>
    </p:spTree>
    <p:extLst>
      <p:ext uri="{BB962C8B-B14F-4D97-AF65-F5344CB8AC3E}">
        <p14:creationId xmlns:p14="http://schemas.microsoft.com/office/powerpoint/2010/main" val="34762421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943590" y="203746"/>
            <a:ext cx="7256820" cy="6450507"/>
          </a:xfrm>
          <a:prstGeom prst="rect">
            <a:avLst/>
          </a:prstGeom>
        </p:spPr>
      </p:pic>
    </p:spTree>
    <p:extLst>
      <p:ext uri="{BB962C8B-B14F-4D97-AF65-F5344CB8AC3E}">
        <p14:creationId xmlns:p14="http://schemas.microsoft.com/office/powerpoint/2010/main" val="3711604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457201" y="1352691"/>
            <a:ext cx="5019250" cy="4152617"/>
          </a:xfrm>
          <a:prstGeom prst="rect">
            <a:avLst/>
          </a:prstGeom>
        </p:spPr>
      </p:pic>
      <p:pic>
        <p:nvPicPr>
          <p:cNvPr id="5" name="Picture 4"/>
          <p:cNvPicPr>
            <a:picLocks noChangeAspect="1"/>
          </p:cNvPicPr>
          <p:nvPr/>
        </p:nvPicPr>
        <p:blipFill>
          <a:blip r:embed="rId4"/>
          <a:stretch>
            <a:fillRect/>
          </a:stretch>
        </p:blipFill>
        <p:spPr>
          <a:xfrm>
            <a:off x="5994400" y="2339616"/>
            <a:ext cx="2692400" cy="812800"/>
          </a:xfrm>
          <a:prstGeom prst="rect">
            <a:avLst/>
          </a:prstGeom>
        </p:spPr>
      </p:pic>
    </p:spTree>
    <p:extLst>
      <p:ext uri="{BB962C8B-B14F-4D97-AF65-F5344CB8AC3E}">
        <p14:creationId xmlns:p14="http://schemas.microsoft.com/office/powerpoint/2010/main" val="26244576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795563" y="835576"/>
            <a:ext cx="7552874" cy="6022423"/>
          </a:xfrm>
          <a:prstGeom prst="rect">
            <a:avLst/>
          </a:prstGeom>
        </p:spPr>
      </p:pic>
    </p:spTree>
    <p:extLst>
      <p:ext uri="{BB962C8B-B14F-4D97-AF65-F5344CB8AC3E}">
        <p14:creationId xmlns:p14="http://schemas.microsoft.com/office/powerpoint/2010/main" val="8018924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2001097"/>
            <a:ext cx="4408350" cy="3662657"/>
          </a:xfrm>
          <a:prstGeom prst="rect">
            <a:avLst/>
          </a:prstGeom>
        </p:spPr>
      </p:pic>
      <p:pic>
        <p:nvPicPr>
          <p:cNvPr id="5" name="Picture 4"/>
          <p:cNvPicPr>
            <a:picLocks noChangeAspect="1"/>
          </p:cNvPicPr>
          <p:nvPr/>
        </p:nvPicPr>
        <p:blipFill>
          <a:blip r:embed="rId4"/>
          <a:stretch>
            <a:fillRect/>
          </a:stretch>
        </p:blipFill>
        <p:spPr>
          <a:xfrm>
            <a:off x="4420508" y="2001097"/>
            <a:ext cx="4723492" cy="3766363"/>
          </a:xfrm>
          <a:prstGeom prst="rect">
            <a:avLst/>
          </a:prstGeom>
        </p:spPr>
      </p:pic>
    </p:spTree>
    <p:extLst>
      <p:ext uri="{BB962C8B-B14F-4D97-AF65-F5344CB8AC3E}">
        <p14:creationId xmlns:p14="http://schemas.microsoft.com/office/powerpoint/2010/main" val="6290630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a:t>
            </a:r>
            <a:endParaRPr lang="en-US" dirty="0"/>
          </a:p>
        </p:txBody>
      </p:sp>
      <p:sp>
        <p:nvSpPr>
          <p:cNvPr id="3" name="Content Placeholder 2"/>
          <p:cNvSpPr>
            <a:spLocks noGrp="1"/>
          </p:cNvSpPr>
          <p:nvPr>
            <p:ph idx="1"/>
          </p:nvPr>
        </p:nvSpPr>
        <p:spPr/>
        <p:txBody>
          <a:bodyPr/>
          <a:lstStyle/>
          <a:p>
            <a:r>
              <a:rPr lang="en-US" dirty="0" smtClean="0"/>
              <a:t>Screenshots</a:t>
            </a:r>
          </a:p>
          <a:p>
            <a:r>
              <a:rPr lang="en-US" dirty="0" smtClean="0"/>
              <a:t>Other options:</a:t>
            </a:r>
          </a:p>
          <a:p>
            <a:endParaRPr lang="en-US" dirty="0" smtClean="0"/>
          </a:p>
          <a:p>
            <a:endParaRPr lang="en-US" dirty="0"/>
          </a:p>
          <a:p>
            <a:r>
              <a:rPr lang="en-US" dirty="0" smtClean="0"/>
              <a:t>Left-most option can give you a URL or a code snippet to embed elsewhere.</a:t>
            </a:r>
          </a:p>
          <a:p>
            <a:endParaRPr lang="en-US" dirty="0"/>
          </a:p>
        </p:txBody>
      </p:sp>
      <p:pic>
        <p:nvPicPr>
          <p:cNvPr id="4" name="Picture 3"/>
          <p:cNvPicPr>
            <a:picLocks noChangeAspect="1"/>
          </p:cNvPicPr>
          <p:nvPr/>
        </p:nvPicPr>
        <p:blipFill>
          <a:blip r:embed="rId2"/>
          <a:stretch>
            <a:fillRect/>
          </a:stretch>
        </p:blipFill>
        <p:spPr>
          <a:xfrm>
            <a:off x="1081954" y="2918454"/>
            <a:ext cx="2692400" cy="812800"/>
          </a:xfrm>
          <a:prstGeom prst="rect">
            <a:avLst/>
          </a:prstGeom>
        </p:spPr>
      </p:pic>
    </p:spTree>
    <p:extLst>
      <p:ext uri="{BB962C8B-B14F-4D97-AF65-F5344CB8AC3E}">
        <p14:creationId xmlns:p14="http://schemas.microsoft.com/office/powerpoint/2010/main" val="30817272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Time</a:t>
            </a:r>
            <a:endParaRPr lang="en-US" dirty="0"/>
          </a:p>
        </p:txBody>
      </p:sp>
      <p:sp>
        <p:nvSpPr>
          <p:cNvPr id="3" name="Content Placeholder 2"/>
          <p:cNvSpPr>
            <a:spLocks noGrp="1"/>
          </p:cNvSpPr>
          <p:nvPr>
            <p:ph idx="1"/>
          </p:nvPr>
        </p:nvSpPr>
        <p:spPr/>
        <p:txBody>
          <a:bodyPr/>
          <a:lstStyle/>
          <a:p>
            <a:r>
              <a:rPr lang="en-US" dirty="0" smtClean="0"/>
              <a:t>Take a few minutes</a:t>
            </a:r>
          </a:p>
          <a:p>
            <a:r>
              <a:rPr lang="en-US" dirty="0" smtClean="0"/>
              <a:t>Find some interesting things in the text by playing around.</a:t>
            </a:r>
          </a:p>
          <a:p>
            <a:r>
              <a:rPr lang="en-US" dirty="0" smtClean="0"/>
              <a:t>Feel free to move beyond the </a:t>
            </a:r>
            <a:r>
              <a:rPr lang="en-US" smtClean="0"/>
              <a:t>word clouds.</a:t>
            </a:r>
            <a:endParaRPr lang="en-US" dirty="0"/>
          </a:p>
          <a:p>
            <a:r>
              <a:rPr lang="en-US" dirty="0" smtClean="0"/>
              <a:t>Come back and we will discuss.</a:t>
            </a:r>
            <a:endParaRPr lang="en-US" dirty="0"/>
          </a:p>
        </p:txBody>
      </p:sp>
    </p:spTree>
    <p:extLst>
      <p:ext uri="{BB962C8B-B14F-4D97-AF65-F5344CB8AC3E}">
        <p14:creationId xmlns:p14="http://schemas.microsoft.com/office/powerpoint/2010/main" val="41650188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Moretti</a:t>
            </a:r>
            <a:endParaRPr lang="en-US" dirty="0"/>
          </a:p>
        </p:txBody>
      </p:sp>
      <p:sp>
        <p:nvSpPr>
          <p:cNvPr id="3" name="Content Placeholder 2"/>
          <p:cNvSpPr>
            <a:spLocks noGrp="1"/>
          </p:cNvSpPr>
          <p:nvPr>
            <p:ph idx="1"/>
          </p:nvPr>
        </p:nvSpPr>
        <p:spPr/>
        <p:txBody>
          <a:bodyPr/>
          <a:lstStyle/>
          <a:p>
            <a:r>
              <a:rPr lang="en-US" dirty="0"/>
              <a:t>“What literature would we find in ‘the large mass of facts’?</a:t>
            </a:r>
          </a:p>
          <a:p>
            <a:endParaRPr lang="en-US" dirty="0" smtClean="0"/>
          </a:p>
          <a:p>
            <a:r>
              <a:rPr lang="en-US" dirty="0" smtClean="0"/>
              <a:t>What is an event, a cycle, the longue </a:t>
            </a:r>
            <a:r>
              <a:rPr lang="en-US" dirty="0" err="1" smtClean="0"/>
              <a:t>durée</a:t>
            </a:r>
            <a:endParaRPr lang="en-US" dirty="0"/>
          </a:p>
        </p:txBody>
      </p:sp>
    </p:spTree>
    <p:extLst>
      <p:ext uri="{BB962C8B-B14F-4D97-AF65-F5344CB8AC3E}">
        <p14:creationId xmlns:p14="http://schemas.microsoft.com/office/powerpoint/2010/main" val="9477615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kinds of words do we usually associate with:</a:t>
            </a:r>
            <a:endParaRPr lang="en-US" dirty="0"/>
          </a:p>
        </p:txBody>
      </p:sp>
      <p:sp>
        <p:nvSpPr>
          <p:cNvPr id="5" name="Text Placeholder 4"/>
          <p:cNvSpPr>
            <a:spLocks noGrp="1"/>
          </p:cNvSpPr>
          <p:nvPr>
            <p:ph type="body" idx="1"/>
          </p:nvPr>
        </p:nvSpPr>
        <p:spPr/>
        <p:txBody>
          <a:bodyPr>
            <a:normAutofit fontScale="92500"/>
          </a:bodyPr>
          <a:lstStyle/>
          <a:p>
            <a:r>
              <a:rPr lang="en-US" dirty="0" smtClean="0"/>
              <a:t>Humanities (Literature/History)</a:t>
            </a:r>
            <a:endParaRPr lang="en-US" dirty="0"/>
          </a:p>
        </p:txBody>
      </p:sp>
      <p:sp>
        <p:nvSpPr>
          <p:cNvPr id="3" name="Content Placeholder 2"/>
          <p:cNvSpPr>
            <a:spLocks noGrp="1"/>
          </p:cNvSpPr>
          <p:nvPr>
            <p:ph sz="half" idx="2"/>
          </p:nvPr>
        </p:nvSpPr>
        <p:spPr/>
        <p:txBody>
          <a:bodyPr/>
          <a:lstStyle/>
          <a:p>
            <a:endParaRPr lang="en-US" dirty="0"/>
          </a:p>
        </p:txBody>
      </p:sp>
      <p:sp>
        <p:nvSpPr>
          <p:cNvPr id="6" name="Text Placeholder 5"/>
          <p:cNvSpPr>
            <a:spLocks noGrp="1"/>
          </p:cNvSpPr>
          <p:nvPr>
            <p:ph type="body" sz="quarter" idx="3"/>
          </p:nvPr>
        </p:nvSpPr>
        <p:spPr/>
        <p:txBody>
          <a:bodyPr/>
          <a:lstStyle/>
          <a:p>
            <a:r>
              <a:rPr lang="en-US" dirty="0" smtClean="0"/>
              <a:t>Sciences</a:t>
            </a:r>
            <a:endParaRPr lang="en-US" dirty="0"/>
          </a:p>
        </p:txBody>
      </p:sp>
      <p:sp>
        <p:nvSpPr>
          <p:cNvPr id="7" name="Content Placeholder 6"/>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7986275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kinds of words do we usually associate with:</a:t>
            </a:r>
            <a:endParaRPr lang="en-US" dirty="0"/>
          </a:p>
        </p:txBody>
      </p:sp>
      <p:sp>
        <p:nvSpPr>
          <p:cNvPr id="5" name="Text Placeholder 4"/>
          <p:cNvSpPr>
            <a:spLocks noGrp="1"/>
          </p:cNvSpPr>
          <p:nvPr>
            <p:ph type="body" idx="1"/>
          </p:nvPr>
        </p:nvSpPr>
        <p:spPr/>
        <p:txBody>
          <a:bodyPr/>
          <a:lstStyle/>
          <a:p>
            <a:r>
              <a:rPr lang="en-US" dirty="0" smtClean="0"/>
              <a:t>Literature/History</a:t>
            </a:r>
            <a:endParaRPr lang="en-US" dirty="0"/>
          </a:p>
        </p:txBody>
      </p:sp>
      <p:sp>
        <p:nvSpPr>
          <p:cNvPr id="3" name="Content Placeholder 2"/>
          <p:cNvSpPr>
            <a:spLocks noGrp="1"/>
          </p:cNvSpPr>
          <p:nvPr>
            <p:ph sz="half" idx="2"/>
          </p:nvPr>
        </p:nvSpPr>
        <p:spPr/>
        <p:txBody>
          <a:bodyPr/>
          <a:lstStyle/>
          <a:p>
            <a:r>
              <a:rPr lang="en-US" dirty="0" smtClean="0"/>
              <a:t>Past</a:t>
            </a:r>
          </a:p>
          <a:p>
            <a:r>
              <a:rPr lang="en-US" dirty="0" smtClean="0"/>
              <a:t>Slow</a:t>
            </a:r>
          </a:p>
          <a:p>
            <a:r>
              <a:rPr lang="en-US" dirty="0" smtClean="0"/>
              <a:t>Ethics</a:t>
            </a:r>
          </a:p>
          <a:p>
            <a:r>
              <a:rPr lang="en-US" dirty="0" smtClean="0"/>
              <a:t>Small</a:t>
            </a:r>
            <a:endParaRPr lang="en-US" dirty="0"/>
          </a:p>
        </p:txBody>
      </p:sp>
      <p:sp>
        <p:nvSpPr>
          <p:cNvPr id="6" name="Text Placeholder 5"/>
          <p:cNvSpPr>
            <a:spLocks noGrp="1"/>
          </p:cNvSpPr>
          <p:nvPr>
            <p:ph type="body" sz="quarter" idx="3"/>
          </p:nvPr>
        </p:nvSpPr>
        <p:spPr/>
        <p:txBody>
          <a:bodyPr/>
          <a:lstStyle/>
          <a:p>
            <a:r>
              <a:rPr lang="en-US" dirty="0" smtClean="0"/>
              <a:t>Sciences</a:t>
            </a:r>
            <a:endParaRPr lang="en-US" dirty="0"/>
          </a:p>
        </p:txBody>
      </p:sp>
      <p:sp>
        <p:nvSpPr>
          <p:cNvPr id="7" name="Content Placeholder 6"/>
          <p:cNvSpPr>
            <a:spLocks noGrp="1"/>
          </p:cNvSpPr>
          <p:nvPr>
            <p:ph sz="quarter" idx="4"/>
          </p:nvPr>
        </p:nvSpPr>
        <p:spPr/>
        <p:txBody>
          <a:bodyPr/>
          <a:lstStyle/>
          <a:p>
            <a:r>
              <a:rPr lang="en-US" dirty="0" smtClean="0"/>
              <a:t>Present</a:t>
            </a:r>
          </a:p>
          <a:p>
            <a:r>
              <a:rPr lang="en-US" dirty="0" smtClean="0"/>
              <a:t>Hope</a:t>
            </a:r>
          </a:p>
          <a:p>
            <a:r>
              <a:rPr lang="en-US" dirty="0" smtClean="0"/>
              <a:t>Fast</a:t>
            </a:r>
          </a:p>
          <a:p>
            <a:r>
              <a:rPr lang="en-US" dirty="0" smtClean="0"/>
              <a:t>Big</a:t>
            </a:r>
            <a:endParaRPr lang="en-US" dirty="0"/>
          </a:p>
        </p:txBody>
      </p:sp>
    </p:spTree>
    <p:extLst>
      <p:ext uri="{BB962C8B-B14F-4D97-AF65-F5344CB8AC3E}">
        <p14:creationId xmlns:p14="http://schemas.microsoft.com/office/powerpoint/2010/main" val="35944994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kinds of methods/tools do we usually associate with:</a:t>
            </a:r>
            <a:endParaRPr lang="en-US" dirty="0"/>
          </a:p>
        </p:txBody>
      </p:sp>
      <p:sp>
        <p:nvSpPr>
          <p:cNvPr id="5" name="Text Placeholder 4"/>
          <p:cNvSpPr>
            <a:spLocks noGrp="1"/>
          </p:cNvSpPr>
          <p:nvPr>
            <p:ph type="body" idx="1"/>
          </p:nvPr>
        </p:nvSpPr>
        <p:spPr/>
        <p:txBody>
          <a:bodyPr/>
          <a:lstStyle/>
          <a:p>
            <a:r>
              <a:rPr lang="en-US" dirty="0" smtClean="0"/>
              <a:t>Literature/History</a:t>
            </a:r>
            <a:endParaRPr lang="en-US" dirty="0"/>
          </a:p>
        </p:txBody>
      </p:sp>
      <p:sp>
        <p:nvSpPr>
          <p:cNvPr id="3" name="Content Placeholder 2"/>
          <p:cNvSpPr>
            <a:spLocks noGrp="1"/>
          </p:cNvSpPr>
          <p:nvPr>
            <p:ph sz="half" idx="2"/>
          </p:nvPr>
        </p:nvSpPr>
        <p:spPr/>
        <p:txBody>
          <a:bodyPr/>
          <a:lstStyle/>
          <a:p>
            <a:pPr marL="0" indent="0">
              <a:buNone/>
            </a:pPr>
            <a:endParaRPr lang="en-US" dirty="0"/>
          </a:p>
        </p:txBody>
      </p:sp>
      <p:sp>
        <p:nvSpPr>
          <p:cNvPr id="6" name="Text Placeholder 5"/>
          <p:cNvSpPr>
            <a:spLocks noGrp="1"/>
          </p:cNvSpPr>
          <p:nvPr>
            <p:ph type="body" sz="quarter" idx="3"/>
          </p:nvPr>
        </p:nvSpPr>
        <p:spPr/>
        <p:txBody>
          <a:bodyPr/>
          <a:lstStyle/>
          <a:p>
            <a:r>
              <a:rPr lang="en-US" dirty="0" smtClean="0"/>
              <a:t>Sciences</a:t>
            </a:r>
            <a:endParaRPr lang="en-US" dirty="0"/>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val="2838227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kinds of methods/tools do we usually associate with:</a:t>
            </a:r>
            <a:endParaRPr lang="en-US" dirty="0"/>
          </a:p>
        </p:txBody>
      </p:sp>
      <p:sp>
        <p:nvSpPr>
          <p:cNvPr id="5" name="Text Placeholder 4"/>
          <p:cNvSpPr>
            <a:spLocks noGrp="1"/>
          </p:cNvSpPr>
          <p:nvPr>
            <p:ph type="body" idx="1"/>
          </p:nvPr>
        </p:nvSpPr>
        <p:spPr/>
        <p:txBody>
          <a:bodyPr/>
          <a:lstStyle/>
          <a:p>
            <a:r>
              <a:rPr lang="en-US" dirty="0" smtClean="0"/>
              <a:t>Literature/History</a:t>
            </a:r>
            <a:endParaRPr lang="en-US" dirty="0"/>
          </a:p>
        </p:txBody>
      </p:sp>
      <p:sp>
        <p:nvSpPr>
          <p:cNvPr id="3" name="Content Placeholder 2"/>
          <p:cNvSpPr>
            <a:spLocks noGrp="1"/>
          </p:cNvSpPr>
          <p:nvPr>
            <p:ph sz="half" idx="2"/>
          </p:nvPr>
        </p:nvSpPr>
        <p:spPr/>
        <p:txBody>
          <a:bodyPr/>
          <a:lstStyle/>
          <a:p>
            <a:r>
              <a:rPr lang="en-US" dirty="0" smtClean="0"/>
              <a:t>Qualitative</a:t>
            </a:r>
          </a:p>
          <a:p>
            <a:r>
              <a:rPr lang="en-US" dirty="0" smtClean="0"/>
              <a:t>Ideas</a:t>
            </a:r>
          </a:p>
          <a:p>
            <a:r>
              <a:rPr lang="en-US" dirty="0" smtClean="0"/>
              <a:t>Writing</a:t>
            </a:r>
          </a:p>
          <a:p>
            <a:r>
              <a:rPr lang="en-US" dirty="0" smtClean="0"/>
              <a:t>Brains</a:t>
            </a:r>
          </a:p>
          <a:p>
            <a:endParaRPr lang="en-US" dirty="0" smtClean="0"/>
          </a:p>
          <a:p>
            <a:pPr marL="0" indent="0">
              <a:buNone/>
            </a:pPr>
            <a:endParaRPr lang="en-US" dirty="0"/>
          </a:p>
        </p:txBody>
      </p:sp>
      <p:sp>
        <p:nvSpPr>
          <p:cNvPr id="6" name="Text Placeholder 5"/>
          <p:cNvSpPr>
            <a:spLocks noGrp="1"/>
          </p:cNvSpPr>
          <p:nvPr>
            <p:ph type="body" sz="quarter" idx="3"/>
          </p:nvPr>
        </p:nvSpPr>
        <p:spPr/>
        <p:txBody>
          <a:bodyPr/>
          <a:lstStyle/>
          <a:p>
            <a:r>
              <a:rPr lang="en-US" dirty="0" smtClean="0"/>
              <a:t>Sciences</a:t>
            </a:r>
            <a:endParaRPr lang="en-US" dirty="0"/>
          </a:p>
        </p:txBody>
      </p:sp>
      <p:sp>
        <p:nvSpPr>
          <p:cNvPr id="7" name="Content Placeholder 6"/>
          <p:cNvSpPr>
            <a:spLocks noGrp="1"/>
          </p:cNvSpPr>
          <p:nvPr>
            <p:ph sz="quarter" idx="4"/>
          </p:nvPr>
        </p:nvSpPr>
        <p:spPr/>
        <p:txBody>
          <a:bodyPr/>
          <a:lstStyle/>
          <a:p>
            <a:r>
              <a:rPr lang="en-US" dirty="0" smtClean="0"/>
              <a:t>Quantitative</a:t>
            </a:r>
          </a:p>
          <a:p>
            <a:r>
              <a:rPr lang="en-US" dirty="0" smtClean="0"/>
              <a:t>Numbers</a:t>
            </a:r>
          </a:p>
          <a:p>
            <a:r>
              <a:rPr lang="en-US" dirty="0" smtClean="0"/>
              <a:t>Graphs</a:t>
            </a:r>
          </a:p>
          <a:p>
            <a:r>
              <a:rPr lang="en-US" dirty="0" smtClean="0"/>
              <a:t>Computers</a:t>
            </a:r>
          </a:p>
          <a:p>
            <a:endParaRPr lang="en-US" dirty="0"/>
          </a:p>
        </p:txBody>
      </p:sp>
    </p:spTree>
    <p:extLst>
      <p:ext uri="{BB962C8B-B14F-4D97-AF65-F5344CB8AC3E}">
        <p14:creationId xmlns:p14="http://schemas.microsoft.com/office/powerpoint/2010/main" val="3550819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Moretti</a:t>
            </a:r>
            <a:endParaRPr lang="en-US" dirty="0"/>
          </a:p>
        </p:txBody>
      </p:sp>
      <p:sp>
        <p:nvSpPr>
          <p:cNvPr id="3" name="Content Placeholder 2"/>
          <p:cNvSpPr>
            <a:spLocks noGrp="1"/>
          </p:cNvSpPr>
          <p:nvPr>
            <p:ph idx="1"/>
          </p:nvPr>
        </p:nvSpPr>
        <p:spPr/>
        <p:txBody>
          <a:bodyPr/>
          <a:lstStyle/>
          <a:p>
            <a:r>
              <a:rPr lang="en-US" dirty="0" smtClean="0"/>
              <a:t>We read so little of the past.</a:t>
            </a:r>
          </a:p>
          <a:p>
            <a:r>
              <a:rPr lang="en-US" dirty="0" smtClean="0"/>
              <a:t>No one person can read even a fraction of it.</a:t>
            </a:r>
          </a:p>
          <a:p>
            <a:r>
              <a:rPr lang="en-US" dirty="0" smtClean="0"/>
              <a:t>But we need to look at things at scale to get a sense of Literature with a capital L.</a:t>
            </a:r>
          </a:p>
          <a:p>
            <a:r>
              <a:rPr lang="en-US" dirty="0" smtClean="0"/>
              <a:t>Adopting methods from the social sciences can help.</a:t>
            </a:r>
          </a:p>
          <a:p>
            <a:r>
              <a:rPr lang="en-US" dirty="0" smtClean="0"/>
              <a:t>Deeply controversial within literary studies.</a:t>
            </a:r>
          </a:p>
        </p:txBody>
      </p:sp>
    </p:spTree>
    <p:extLst>
      <p:ext uri="{BB962C8B-B14F-4D97-AF65-F5344CB8AC3E}">
        <p14:creationId xmlns:p14="http://schemas.microsoft.com/office/powerpoint/2010/main" val="28379139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Humanities</a:t>
            </a:r>
            <a:endParaRPr lang="en-US" dirty="0"/>
          </a:p>
        </p:txBody>
      </p:sp>
      <p:sp>
        <p:nvSpPr>
          <p:cNvPr id="3" name="Content Placeholder 2"/>
          <p:cNvSpPr>
            <a:spLocks noGrp="1"/>
          </p:cNvSpPr>
          <p:nvPr>
            <p:ph idx="1"/>
          </p:nvPr>
        </p:nvSpPr>
        <p:spPr/>
        <p:txBody>
          <a:bodyPr/>
          <a:lstStyle/>
          <a:p>
            <a:r>
              <a:rPr lang="en-US" dirty="0" smtClean="0"/>
              <a:t>What overlaps or departures can you see with other courses you have taken in other subjects?</a:t>
            </a:r>
          </a:p>
          <a:p>
            <a:pPr lvl="1"/>
            <a:r>
              <a:rPr lang="en-US" dirty="0" smtClean="0"/>
              <a:t>Techniques</a:t>
            </a:r>
          </a:p>
          <a:p>
            <a:pPr lvl="1"/>
            <a:r>
              <a:rPr lang="en-US" dirty="0" smtClean="0"/>
              <a:t>Subjects</a:t>
            </a:r>
          </a:p>
          <a:p>
            <a:pPr lvl="1"/>
            <a:r>
              <a:rPr lang="en-US" dirty="0" smtClean="0"/>
              <a:t>Outcomes</a:t>
            </a:r>
          </a:p>
          <a:p>
            <a:pPr lvl="1"/>
            <a:r>
              <a:rPr lang="en-US" dirty="0" smtClean="0"/>
              <a:t>Questions</a:t>
            </a:r>
          </a:p>
        </p:txBody>
      </p:sp>
    </p:spTree>
    <p:extLst>
      <p:ext uri="{BB962C8B-B14F-4D97-AF65-F5344CB8AC3E}">
        <p14:creationId xmlns:p14="http://schemas.microsoft.com/office/powerpoint/2010/main" val="18150386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831804"/>
            <a:ext cx="9144000" cy="5194391"/>
          </a:xfrm>
          <a:prstGeom prst="rect">
            <a:avLst/>
          </a:prstGeom>
        </p:spPr>
      </p:pic>
      <p:sp>
        <p:nvSpPr>
          <p:cNvPr id="5" name="TextBox 4"/>
          <p:cNvSpPr txBox="1"/>
          <p:nvPr/>
        </p:nvSpPr>
        <p:spPr>
          <a:xfrm>
            <a:off x="3348836" y="6165721"/>
            <a:ext cx="2446328" cy="369332"/>
          </a:xfrm>
          <a:prstGeom prst="rect">
            <a:avLst/>
          </a:prstGeom>
          <a:noFill/>
        </p:spPr>
        <p:txBody>
          <a:bodyPr wrap="none" rtlCol="0">
            <a:spAutoFit/>
          </a:bodyPr>
          <a:lstStyle/>
          <a:p>
            <a:r>
              <a:rPr lang="en-US" dirty="0" smtClean="0"/>
              <a:t>http://</a:t>
            </a:r>
            <a:r>
              <a:rPr lang="en-US" dirty="0" err="1" smtClean="0"/>
              <a:t>voyant-tools.org</a:t>
            </a:r>
            <a:r>
              <a:rPr lang="en-US" dirty="0" smtClean="0"/>
              <a:t>/</a:t>
            </a:r>
            <a:endParaRPr lang="en-US" dirty="0"/>
          </a:p>
        </p:txBody>
      </p:sp>
    </p:spTree>
    <p:extLst>
      <p:ext uri="{BB962C8B-B14F-4D97-AF65-F5344CB8AC3E}">
        <p14:creationId xmlns:p14="http://schemas.microsoft.com/office/powerpoint/2010/main" val="2604203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1410</TotalTime>
  <Words>1034</Words>
  <Application>Microsoft Macintosh PowerPoint</Application>
  <PresentationFormat>On-screen Show (4:3)</PresentationFormat>
  <Paragraphs>128</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Reading at Scale / Voyant</vt:lpstr>
      <vt:lpstr>Moretti</vt:lpstr>
      <vt:lpstr>What kinds of words do we usually associate with:</vt:lpstr>
      <vt:lpstr>What kinds of words do we usually associate with:</vt:lpstr>
      <vt:lpstr>What kinds of methods/tools do we usually associate with:</vt:lpstr>
      <vt:lpstr>What kinds of methods/tools do we usually associate with:</vt:lpstr>
      <vt:lpstr>Moretti</vt:lpstr>
      <vt:lpstr>Digital Humanities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Exporting</vt:lpstr>
      <vt:lpstr>Remaining Time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Voyant</dc:title>
  <dc:creator>Brandon</dc:creator>
  <cp:lastModifiedBy>Brandon</cp:lastModifiedBy>
  <cp:revision>23</cp:revision>
  <dcterms:created xsi:type="dcterms:W3CDTF">2016-10-13T14:24:21Z</dcterms:created>
  <dcterms:modified xsi:type="dcterms:W3CDTF">2016-10-18T13:18:51Z</dcterms:modified>
</cp:coreProperties>
</file>