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1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12/1/17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a kind of reading that we do all the time</a:t>
            </a:r>
          </a:p>
          <a:p>
            <a:r>
              <a:rPr lang="en-US" dirty="0" smtClean="0"/>
              <a:t>Tell</a:t>
            </a:r>
            <a:r>
              <a:rPr lang="en-US" baseline="0" dirty="0" smtClean="0"/>
              <a:t> me some things about this note.</a:t>
            </a:r>
          </a:p>
          <a:p>
            <a:r>
              <a:rPr lang="en-US" baseline="0" dirty="0" smtClean="0"/>
              <a:t>Is it a love note? A break up note? How do you know?</a:t>
            </a:r>
            <a:br>
              <a:rPr lang="en-US" baseline="0" dirty="0" smtClean="0"/>
            </a:br>
            <a:r>
              <a:rPr lang="en-US" baseline="0" dirty="0" smtClean="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what you got? Questions?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more extensive version of the same exercise.</a:t>
            </a:r>
            <a:r>
              <a:rPr lang="en-US" baseline="0" dirty="0" smtClean="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differences?</a:t>
            </a:r>
          </a:p>
          <a:p>
            <a:r>
              <a:rPr lang="en-US" dirty="0" smtClean="0"/>
              <a:t>Other questions?</a:t>
            </a:r>
            <a:br>
              <a:rPr lang="en-US" dirty="0" smtClean="0"/>
            </a:br>
            <a:r>
              <a:rPr lang="en-US" dirty="0" smtClean="0"/>
              <a:t>Did you do punctuation?</a:t>
            </a:r>
            <a:br>
              <a:rPr lang="en-US" dirty="0" smtClean="0"/>
            </a:br>
            <a:r>
              <a:rPr lang="en-US" dirty="0" smtClean="0"/>
              <a:t>Did</a:t>
            </a:r>
            <a:r>
              <a:rPr lang="en-US" baseline="0" dirty="0" smtClean="0"/>
              <a:t> you collapse capitalized words and </a:t>
            </a:r>
            <a:r>
              <a:rPr lang="en-US" baseline="0" dirty="0" err="1" smtClean="0"/>
              <a:t>uncapitalized</a:t>
            </a:r>
            <a:r>
              <a:rPr lang="en-US" baseline="0" dirty="0" smtClean="0"/>
              <a:t>?</a:t>
            </a:r>
            <a:br>
              <a:rPr lang="en-US" baseline="0" dirty="0" smtClean="0"/>
            </a:br>
            <a:r>
              <a:rPr lang="en-US" baseline="0" dirty="0" smtClean="0"/>
              <a:t>Singular </a:t>
            </a:r>
            <a:r>
              <a:rPr lang="en-US" baseline="0" dirty="0" err="1" smtClean="0"/>
              <a:t>vs</a:t>
            </a:r>
            <a:r>
              <a:rPr lang="en-US" baseline="0" dirty="0" smtClean="0"/>
              <a:t> plural.</a:t>
            </a:r>
          </a:p>
          <a:p>
            <a:endParaRPr lang="en-US" baseline="0" dirty="0" smtClean="0"/>
          </a:p>
          <a:p>
            <a:r>
              <a:rPr lang="en-US" baseline="0" dirty="0" smtClean="0"/>
              <a:t>What do you notice about this list? Anything interesting? </a:t>
            </a:r>
            <a:br>
              <a:rPr lang="en-US" baseline="0" dirty="0" smtClean="0"/>
            </a:br>
            <a:r>
              <a:rPr lang="en-US" baseline="0" dirty="0" smtClean="0"/>
              <a:t>What does this list suggest that the text is about?</a:t>
            </a:r>
          </a:p>
          <a:p>
            <a:r>
              <a:rPr lang="en-US" baseline="0" dirty="0" err="1" smtClean="0"/>
              <a:t>Stopwords</a:t>
            </a:r>
            <a:r>
              <a:rPr lang="en-US" baseline="0" dirty="0" smtClean="0"/>
              <a:t> vs. </a:t>
            </a:r>
            <a:r>
              <a:rPr lang="en-US" baseline="0" dirty="0" err="1" smtClean="0"/>
              <a:t>hapax</a:t>
            </a:r>
            <a:r>
              <a:rPr lang="en-US" baseline="0" dirty="0" smtClean="0"/>
              <a:t> </a:t>
            </a:r>
            <a:r>
              <a:rPr lang="en-US" baseline="0" dirty="0" err="1" smtClean="0"/>
              <a:t>legemenon</a:t>
            </a:r>
            <a:endParaRPr lang="en-US" baseline="0" dirty="0" smtClean="0"/>
          </a:p>
          <a:p>
            <a:r>
              <a:rPr lang="en-US" baseline="0" dirty="0" smtClean="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the sentences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sentences are more</a:t>
            </a:r>
            <a:r>
              <a:rPr lang="en-US" baseline="0" dirty="0" smtClean="0"/>
              <a:t> similar to the others?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and C are mirror images of each other – they don’t share anything.</a:t>
            </a:r>
          </a:p>
          <a:p>
            <a:endParaRPr lang="en-US" dirty="0" smtClean="0"/>
          </a:p>
          <a:p>
            <a:r>
              <a:rPr lang="en-US" dirty="0" smtClean="0"/>
              <a:t>B’s relationship to</a:t>
            </a:r>
            <a:r>
              <a:rPr lang="en-US" baseline="0" dirty="0" smtClean="0"/>
              <a:t> A: shares 4 terms</a:t>
            </a:r>
          </a:p>
          <a:p>
            <a:r>
              <a:rPr lang="en-US" baseline="0" dirty="0" smtClean="0"/>
              <a:t>B’s relationship to C: shares 5 terms (counting 0’s)</a:t>
            </a:r>
          </a:p>
          <a:p>
            <a:r>
              <a:rPr lang="en-US" baseline="0" dirty="0" smtClean="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really do quite a lot just from counting words. Word cloud.</a:t>
            </a:r>
          </a:p>
          <a:p>
            <a:r>
              <a:rPr lang="en-US" baseline="0" dirty="0" smtClean="0"/>
              <a:t>What is the text about (beyond Holmes)?</a:t>
            </a:r>
            <a:br>
              <a:rPr lang="en-US" baseline="0" dirty="0" smtClean="0"/>
            </a:br>
            <a:r>
              <a:rPr lang="en-US" baseline="0" dirty="0" smtClean="0"/>
              <a:t>How do you know?</a:t>
            </a:r>
            <a:endParaRPr lang="en-US" dirty="0" smtClean="0"/>
          </a:p>
          <a:p>
            <a:r>
              <a:rPr lang="en-US" dirty="0" err="1" smtClean="0"/>
              <a:t>voyant-tools.org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You</a:t>
            </a:r>
            <a:r>
              <a:rPr lang="en-US" baseline="0" dirty="0" smtClean="0"/>
              <a:t> can divide up a whole text into pieces and count words for particular sections. Gives you a sense of rise and fall of text counts over time.</a:t>
            </a:r>
            <a:endParaRPr lang="en-US" dirty="0" smtClean="0"/>
          </a:p>
          <a:p>
            <a:endParaRPr lang="en-US" dirty="0" smtClean="0"/>
          </a:p>
          <a:p>
            <a:r>
              <a:rPr lang="en-US" dirty="0" smtClean="0"/>
              <a:t>String</a:t>
            </a:r>
            <a:r>
              <a:rPr lang="en-US" baseline="0" dirty="0" smtClean="0"/>
              <a:t> of Pearls here – the story </a:t>
            </a:r>
            <a:r>
              <a:rPr lang="en-US" baseline="0" dirty="0" err="1" smtClean="0"/>
              <a:t>sweeney</a:t>
            </a:r>
            <a:r>
              <a:rPr lang="en-US" baseline="0" dirty="0" smtClean="0"/>
              <a:t> </a:t>
            </a:r>
            <a:r>
              <a:rPr lang="en-US" baseline="0" dirty="0" err="1" smtClean="0"/>
              <a:t>todd</a:t>
            </a:r>
            <a:r>
              <a:rPr lang="en-US" baseline="0" dirty="0" smtClean="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same principle, if you have more than one</a:t>
            </a:r>
            <a:r>
              <a:rPr lang="en-US" baseline="0" dirty="0" smtClean="0"/>
              <a:t> book, you track word usage over time. What does this graph seem to be telling you?</a:t>
            </a:r>
            <a:endParaRPr lang="en-US" dirty="0" smtClean="0"/>
          </a:p>
          <a:p>
            <a:r>
              <a:rPr lang="en-US" dirty="0" smtClean="0"/>
              <a:t>Explain what </a:t>
            </a:r>
            <a:r>
              <a:rPr lang="en-US" dirty="0" err="1" smtClean="0"/>
              <a:t>google</a:t>
            </a:r>
            <a:r>
              <a:rPr lang="en-US" dirty="0" smtClean="0"/>
              <a:t> </a:t>
            </a:r>
            <a:r>
              <a:rPr lang="en-US" dirty="0" err="1" smtClean="0"/>
              <a:t>ngrams</a:t>
            </a:r>
            <a:r>
              <a:rPr lang="en-US" baseline="0" dirty="0" smtClean="0"/>
              <a:t> is</a:t>
            </a:r>
          </a:p>
          <a:p>
            <a:r>
              <a:rPr lang="en-US" dirty="0" smtClean="0"/>
              <a:t>https://</a:t>
            </a:r>
            <a:r>
              <a:rPr lang="en-US" dirty="0" err="1" smtClean="0"/>
              <a:t>books.google.com</a:t>
            </a:r>
            <a:r>
              <a:rPr lang="en-US" dirty="0" smtClean="0"/>
              <a:t>/</a:t>
            </a:r>
            <a:r>
              <a:rPr lang="en-US" dirty="0" err="1" smtClean="0"/>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stopwords</a:t>
            </a:r>
            <a:r>
              <a:rPr lang="en-US" dirty="0" smtClean="0"/>
              <a:t>?</a:t>
            </a:r>
            <a:br>
              <a:rPr lang="en-US" dirty="0" smtClean="0"/>
            </a:br>
            <a:r>
              <a:rPr lang="en-US" dirty="0" smtClean="0"/>
              <a:t>What</a:t>
            </a:r>
            <a:r>
              <a:rPr lang="en-US" baseline="0" dirty="0" smtClean="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Gives you the </a:t>
            </a:r>
            <a:r>
              <a:rPr lang="en-US" dirty="0" err="1" smtClean="0"/>
              <a:t>stopword</a:t>
            </a:r>
            <a:r>
              <a:rPr lang="en-US" baseline="0" dirty="0" smtClean="0"/>
              <a:t> list basically.</a:t>
            </a:r>
          </a:p>
          <a:p>
            <a:r>
              <a:rPr lang="en-US" baseline="0" dirty="0" smtClean="0"/>
              <a:t>It gives you a list of those words that you often don’t care about. Normally you ignore them.</a:t>
            </a:r>
          </a:p>
          <a:p>
            <a:r>
              <a:rPr lang="en-US" baseline="0" dirty="0" smtClean="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activity</a:t>
            </a:r>
            <a:r>
              <a:rPr lang="en-US" baseline="0" dirty="0" smtClean="0"/>
              <a:t> – a more advanced form of counting words. Not just about counting individual words. It’s about telling what </a:t>
            </a:r>
            <a:endParaRPr lang="en-US" dirty="0" smtClean="0"/>
          </a:p>
          <a:p>
            <a:r>
              <a:rPr lang="en-US" baseline="0" dirty="0" smtClean="0"/>
              <a:t>Text 1 – Jack the Ripper, newspaper article</a:t>
            </a:r>
          </a:p>
          <a:p>
            <a:r>
              <a:rPr lang="en-US" baseline="0" dirty="0" smtClean="0"/>
              <a:t>Text 2 – Sherlock Holmes, Scandal in Bohemia</a:t>
            </a:r>
          </a:p>
          <a:p>
            <a:r>
              <a:rPr lang="en-US" baseline="0" dirty="0" smtClean="0"/>
              <a:t>Text 3 – http://</a:t>
            </a:r>
            <a:r>
              <a:rPr lang="en-US" baseline="0" dirty="0" err="1" smtClean="0"/>
              <a:t>www.npr.org</a:t>
            </a:r>
            <a:r>
              <a:rPr lang="en-US" baseline="0" dirty="0" smtClean="0"/>
              <a:t>/sections/health-shots/2016/09/13/493289511/doctors-test-drones-to-speed-up-delivery-of-lab-tests</a:t>
            </a:r>
          </a:p>
          <a:p>
            <a:r>
              <a:rPr lang="en-US" baseline="0" dirty="0" smtClean="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get anything else? How did you know what</a:t>
            </a:r>
            <a:r>
              <a:rPr lang="en-US" baseline="0" dirty="0" smtClean="0"/>
              <a:t> topics the texts had if you didn’t have the order of the words?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just about word count – it’s also about collocating</a:t>
            </a:r>
            <a:r>
              <a:rPr lang="en-US" baseline="0" dirty="0" smtClean="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text 1 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you do topic modeling.</a:t>
            </a:r>
          </a:p>
          <a:p>
            <a:r>
              <a:rPr lang="en-US" baseline="0" dirty="0" smtClean="0"/>
              <a:t>Assumes that there are significant topics or discourses at work in a text.</a:t>
            </a:r>
          </a:p>
          <a:p>
            <a:r>
              <a:rPr lang="en-US" baseline="0" dirty="0" smtClean="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smtClean="0"/>
              <a:t>Their</a:t>
            </a:r>
            <a:r>
              <a:rPr lang="en-US" baseline="0" smtClean="0"/>
              <a:t> words - </a:t>
            </a:r>
            <a:r>
              <a:rPr lang="en-US" smtClean="0"/>
              <a:t>“</a:t>
            </a:r>
            <a:r>
              <a:rPr lang="en-US" dirty="0" smtClean="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last type</a:t>
            </a:r>
            <a:r>
              <a:rPr lang="en-US" baseline="0" dirty="0" smtClean="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sentences happy or sad?</a:t>
            </a:r>
            <a:r>
              <a:rPr lang="en-US" baseline="0" dirty="0" smtClean="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follow</a:t>
            </a:r>
            <a:r>
              <a:rPr lang="en-US" baseline="0" dirty="0" smtClean="0"/>
              <a:t> up try to get them to focus on some particulars.</a:t>
            </a:r>
          </a:p>
          <a:p>
            <a:r>
              <a:rPr lang="en-US" dirty="0" smtClean="0"/>
              <a:t>Guiding questions:</a:t>
            </a:r>
          </a:p>
          <a:p>
            <a:r>
              <a:rPr lang="en-US" dirty="0" smtClean="0"/>
              <a:t>What kind of a text is it? What does it care about? What kind of a world</a:t>
            </a:r>
            <a:r>
              <a:rPr lang="en-US" baseline="0" dirty="0" smtClean="0"/>
              <a:t> is it depicting?</a:t>
            </a:r>
            <a:endParaRPr lang="en-US" dirty="0" smtClean="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a:t>
            </a:r>
            <a:r>
              <a:rPr lang="en-US" baseline="0" smtClean="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remember computers like numbers. How might we register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add up</a:t>
            </a:r>
            <a:r>
              <a:rPr lang="en-US" baseline="0" dirty="0" smtClean="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 particular that Fahrenheit</a:t>
            </a:r>
            <a:r>
              <a:rPr lang="en-US" baseline="0" dirty="0" smtClean="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numbers did you get? Do some people have different numbers?</a:t>
            </a:r>
            <a:endParaRPr lang="en-US" dirty="0" smtClean="0"/>
          </a:p>
          <a:p>
            <a:r>
              <a:rPr lang="en-US" dirty="0" smtClean="0"/>
              <a:t>Note in particular that Fahrenheit</a:t>
            </a:r>
            <a:r>
              <a:rPr lang="en-US" baseline="0" dirty="0" smtClean="0"/>
              <a:t> 451 appears to be the happiest.</a:t>
            </a:r>
          </a:p>
          <a:p>
            <a:r>
              <a:rPr lang="en-US" baseline="0" dirty="0" smtClean="0"/>
              <a:t>What do you make of this form of measure? What can you imagine it used for.</a:t>
            </a:r>
          </a:p>
          <a:p>
            <a:r>
              <a:rPr lang="en-US" baseline="0" dirty="0" smtClean="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you do with sentiment analysis?</a:t>
            </a:r>
          </a:p>
          <a:p>
            <a:r>
              <a:rPr lang="en-US" dirty="0" smtClean="0"/>
              <a:t>From a humanities perspective, you can say that by registering</a:t>
            </a:r>
            <a:r>
              <a:rPr lang="en-US" baseline="0" dirty="0" smtClean="0"/>
              <a:t> moments of happiness or sadness over time, you can measure a plot’s tension. You could get a sense of the plot arc in a text. </a:t>
            </a:r>
            <a:r>
              <a:rPr lang="en-US" baseline="0" dirty="0" err="1" smtClean="0"/>
              <a:t>Jockers</a:t>
            </a:r>
            <a:r>
              <a:rPr lang="en-US" baseline="0" dirty="0" smtClean="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 kind of approach</a:t>
            </a:r>
            <a:r>
              <a:rPr lang="en-US" baseline="0" dirty="0" smtClean="0"/>
              <a:t> with different corpus. </a:t>
            </a:r>
            <a:r>
              <a:rPr lang="en-US" baseline="0" dirty="0" err="1" smtClean="0"/>
              <a:t>Emojisentiment</a:t>
            </a:r>
            <a:r>
              <a:rPr lang="en-US" baseline="0" dirty="0" smtClean="0"/>
              <a:t> takes a </a:t>
            </a:r>
            <a:r>
              <a:rPr lang="en-US" baseline="0" dirty="0" err="1" smtClean="0"/>
              <a:t>hashtag</a:t>
            </a:r>
            <a:r>
              <a:rPr lang="en-US" baseline="0" dirty="0" smtClean="0"/>
              <a:t> and actually measures the emotional valence of the </a:t>
            </a:r>
            <a:r>
              <a:rPr lang="en-US" baseline="0" dirty="0" err="1" smtClean="0"/>
              <a:t>emoji</a:t>
            </a:r>
            <a:r>
              <a:rPr lang="en-US" baseline="0" dirty="0" smtClean="0"/>
              <a:t>. Then it adds up all the sentiment counts to give you a sense of sentiment for the </a:t>
            </a:r>
            <a:r>
              <a:rPr lang="en-US" baseline="0" dirty="0" err="1" smtClean="0"/>
              <a:t>hashtag</a:t>
            </a:r>
            <a:r>
              <a:rPr lang="en-US" baseline="0" dirty="0" smtClean="0"/>
              <a:t>. Interesting right? Made by students, full of problem, but shows that there are texts all out there, ready </a:t>
            </a:r>
            <a:r>
              <a:rPr lang="en-US" baseline="0" smtClean="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notice</a:t>
            </a:r>
            <a:r>
              <a:rPr lang="en-US" baseline="0" dirty="0" smtClean="0"/>
              <a:t> how this puts the interpretation directly interacting with the text. That’s a problem for computers, which are really pretty dumb. </a:t>
            </a:r>
          </a:p>
          <a:p>
            <a:r>
              <a:rPr lang="en-US" baseline="0" dirty="0" smtClean="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way is to literally just count the words in a</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count these things, you’ll first want to make a list of the words. Here’s</a:t>
            </a:r>
            <a:r>
              <a:rPr lang="en-US" baseline="0" dirty="0" smtClean="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take these two sentences and</a:t>
            </a:r>
            <a:r>
              <a:rPr lang="en-US" baseline="0" dirty="0" smtClean="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you can also count the words. What happens here is we have a new list</a:t>
            </a:r>
            <a:r>
              <a:rPr lang="en-US" baseline="0" dirty="0" smtClean="0"/>
              <a:t> of numbers for each sentence. One spot for each word. And we list the number of times that the words occur in our sentences. </a:t>
            </a:r>
            <a:r>
              <a:rPr lang="en-US" baseline="0" dirty="0" err="1" smtClean="0"/>
              <a:t>Questons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BOW model to</a:t>
            </a:r>
            <a:r>
              <a:rPr lang="en-US" baseline="0" dirty="0" smtClean="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FE2FB-E465-BA4A-ADDB-9C5DA3362E28}"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FE2FB-E465-BA4A-ADDB-9C5DA3362E28}" type="datetimeFigureOut">
              <a:rPr lang="en-US" smtClean="0"/>
              <a:t>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FE2FB-E465-BA4A-ADDB-9C5DA3362E28}" type="datetimeFigureOut">
              <a:rPr lang="en-US" smtClean="0"/>
              <a:t>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12/1/17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Text Analysis</a:t>
            </a:r>
            <a:endParaRPr lang="en-US" dirty="0"/>
          </a:p>
        </p:txBody>
      </p:sp>
      <p:sp>
        <p:nvSpPr>
          <p:cNvPr id="3" name="Subtitle 2"/>
          <p:cNvSpPr>
            <a:spLocks noGrp="1"/>
          </p:cNvSpPr>
          <p:nvPr>
            <p:ph type="subTitle" idx="1"/>
          </p:nvPr>
        </p:nvSpPr>
        <p:spPr/>
        <p:txBody>
          <a:bodyPr/>
          <a:lstStyle/>
          <a:p>
            <a:r>
              <a:rPr lang="en-US" dirty="0" smtClean="0"/>
              <a:t>Or, Four Ways of Reading a Text</a:t>
            </a:r>
            <a:endParaRPr lang="en-US" dirty="0"/>
          </a:p>
        </p:txBody>
      </p:sp>
    </p:spTree>
    <p:extLst>
      <p:ext uri="{BB962C8B-B14F-4D97-AF65-F5344CB8AC3E}">
        <p14:creationId xmlns:p14="http://schemas.microsoft.com/office/powerpoint/2010/main" val="29979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a:t>E</a:t>
            </a:r>
            <a:r>
              <a:rPr lang="en-US" dirty="0" smtClean="0"/>
              <a:t>xpand the </a:t>
            </a:r>
            <a:r>
              <a:rPr lang="en-US" dirty="0" err="1" smtClean="0"/>
              <a:t>BoW</a:t>
            </a:r>
            <a:r>
              <a:rPr lang="en-US" dirty="0" smtClean="0"/>
              <a:t> model to include this sentence:</a:t>
            </a:r>
          </a:p>
          <a:p>
            <a:r>
              <a:rPr lang="en-US" dirty="0" smtClean="0"/>
              <a:t>Sentence C: "I am Dave"</a:t>
            </a:r>
            <a:endParaRPr lang="en-US" dirty="0"/>
          </a:p>
        </p:txBody>
      </p:sp>
    </p:spTree>
    <p:extLst>
      <p:ext uri="{BB962C8B-B14F-4D97-AF65-F5344CB8AC3E}">
        <p14:creationId xmlns:p14="http://schemas.microsoft.com/office/powerpoint/2010/main" val="9632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the paragraph in front of you from the Programming Historian on Mallet. </a:t>
            </a:r>
          </a:p>
          <a:p>
            <a:r>
              <a:rPr lang="en-US" dirty="0" smtClean="0"/>
              <a:t>With a partner, make a bag of words model for it that includes counts.</a:t>
            </a:r>
          </a:p>
          <a:p>
            <a:r>
              <a:rPr lang="en-US" dirty="0" smtClean="0"/>
              <a:t>Probably easiest to start a list of words on a separate sheet of paper. </a:t>
            </a:r>
          </a:p>
          <a:p>
            <a:r>
              <a:rPr lang="en-US" dirty="0" smtClean="0"/>
              <a:t>When you get a new word, add it to the list and count up the number of times it occurs. Cross out all instances of that word in the paragraph and move onto the next one.</a:t>
            </a:r>
          </a:p>
          <a:p>
            <a:r>
              <a:rPr lang="en-US" dirty="0" smtClean="0"/>
              <a:t>At the end, order them by frequency.</a:t>
            </a:r>
            <a:endParaRPr lang="en-US" dirty="0"/>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nl-NL" dirty="0" smtClean="0"/>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Bag of Words</a:t>
            </a:r>
            <a:endParaRPr lang="en-US" dirty="0"/>
          </a:p>
        </p:txBody>
      </p:sp>
      <p:sp>
        <p:nvSpPr>
          <p:cNvPr id="3" name="Content Placeholder 2"/>
          <p:cNvSpPr>
            <a:spLocks noGrp="1"/>
          </p:cNvSpPr>
          <p:nvPr>
            <p:ph idx="1"/>
          </p:nvPr>
        </p:nvSpPr>
        <p:spPr/>
        <p:txBody>
          <a:bodyPr/>
          <a:lstStyle/>
          <a:p>
            <a:r>
              <a:rPr lang="en-US" dirty="0" smtClean="0"/>
              <a:t>Lose Context</a:t>
            </a:r>
          </a:p>
          <a:p>
            <a:r>
              <a:rPr lang="en-US" dirty="0" smtClean="0"/>
              <a:t>You wouldn’t want to do this by hand (I cheated and did this with a computer).</a:t>
            </a:r>
          </a:p>
          <a:p>
            <a:r>
              <a:rPr lang="en-US" dirty="0" smtClean="0"/>
              <a:t>But now computers can interact with texts.</a:t>
            </a:r>
          </a:p>
          <a:p>
            <a:r>
              <a:rPr lang="en-US" dirty="0" smtClean="0"/>
              <a:t>Computers are dumb, but they’re good at math.</a:t>
            </a:r>
          </a:p>
          <a:p>
            <a:r>
              <a:rPr lang="en-US" dirty="0" smtClean="0"/>
              <a:t>We can use these counts to do interesting things.</a:t>
            </a:r>
            <a:endParaRPr lang="en-US" dirty="0"/>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Sentence A: </a:t>
            </a:r>
          </a:p>
          <a:p>
            <a:pPr marL="0" indent="0">
              <a:buNone/>
            </a:pPr>
            <a:r>
              <a:rPr lang="en-US" dirty="0" smtClean="0"/>
              <a:t>	"Barbara is doing fine, thank you."</a:t>
            </a:r>
          </a:p>
          <a:p>
            <a:pPr marL="0" indent="0">
              <a:buNone/>
            </a:pPr>
            <a:r>
              <a:rPr lang="en-US" dirty="0" smtClean="0"/>
              <a:t>Sentence B: </a:t>
            </a:r>
          </a:p>
          <a:p>
            <a:pPr marL="0" indent="0">
              <a:buNone/>
            </a:pPr>
            <a:r>
              <a:rPr lang="en-US" dirty="0" smtClean="0"/>
              <a:t>	"Thank you, Dave. I am doing fine.”</a:t>
            </a:r>
          </a:p>
          <a:p>
            <a:pPr marL="0" indent="0">
              <a:buNone/>
            </a:pPr>
            <a:r>
              <a:rPr lang="en-US" dirty="0" smtClean="0"/>
              <a:t>Sentence C:</a:t>
            </a:r>
          </a:p>
          <a:p>
            <a:pPr marL="0" indent="0">
              <a:buNone/>
            </a:pPr>
            <a:r>
              <a:rPr lang="en-US" dirty="0" smtClean="0"/>
              <a:t>	“I am Dave.”</a:t>
            </a:r>
          </a:p>
          <a:p>
            <a:pPr marL="0" indent="0">
              <a:buNone/>
            </a:pPr>
            <a:endParaRPr lang="en-US" dirty="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smtClean="0"/>
          </a:p>
          <a:p>
            <a:pPr marL="0" indent="0">
              <a:buNone/>
            </a:pPr>
            <a:r>
              <a:rPr lang="en-US" dirty="0" smtClean="0"/>
              <a:t>A and C are inverses – share nothing.</a:t>
            </a:r>
          </a:p>
          <a:p>
            <a:pPr marL="0" indent="0">
              <a:buNone/>
            </a:pPr>
            <a:r>
              <a:rPr lang="en-US" dirty="0" smtClean="0"/>
              <a:t>B shares 4 terms with A</a:t>
            </a:r>
          </a:p>
          <a:p>
            <a:pPr marL="0" indent="0">
              <a:buNone/>
            </a:pPr>
            <a:r>
              <a:rPr lang="en-US" dirty="0" smtClean="0"/>
              <a:t>C shares 5 terms with A</a:t>
            </a:r>
          </a:p>
          <a:p>
            <a:pPr marL="0" indent="0">
              <a:buNone/>
            </a:pPr>
            <a:endParaRPr lang="en-US" dirty="0" smtClean="0"/>
          </a:p>
          <a:p>
            <a:pPr marL="0" indent="0">
              <a:buNone/>
            </a:pPr>
            <a:r>
              <a:rPr lang="en-US" dirty="0" smtClean="0"/>
              <a:t>Sentences Graphed by Similarity</a:t>
            </a:r>
          </a:p>
          <a:p>
            <a:pPr marL="0" indent="0">
              <a:buNone/>
            </a:pPr>
            <a:r>
              <a:rPr lang="en-US" dirty="0" smtClean="0"/>
              <a:t>A------------------B----------C</a:t>
            </a:r>
            <a:endParaRPr lang="en-US" dirty="0"/>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Notes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Dear headphone jack, </a:t>
            </a:r>
            <a:br>
              <a:rPr lang="en-US" dirty="0" smtClean="0"/>
            </a:br>
            <a:r>
              <a:rPr lang="en-US" dirty="0" smtClean="0"/>
              <a:t/>
            </a:r>
            <a:br>
              <a:rPr lang="en-US" dirty="0" smtClean="0"/>
            </a:br>
            <a:r>
              <a:rPr lang="en-US" dirty="0" smtClean="0"/>
              <a:t>I love you. I mean you’re great and all. And I really love you. But I’ve been thinking a lot. And we should talk soon. But I love you. Definitely don’t worry.</a:t>
            </a:r>
            <a:br>
              <a:rPr lang="en-US" dirty="0" smtClean="0"/>
            </a:br>
            <a:r>
              <a:rPr lang="en-US" dirty="0" smtClean="0"/>
              <a:t/>
            </a:r>
            <a:br>
              <a:rPr lang="en-US" dirty="0" smtClean="0"/>
            </a:br>
            <a:r>
              <a:rPr lang="en-US" dirty="0" smtClean="0"/>
              <a:t>Yours,</a:t>
            </a:r>
          </a:p>
          <a:p>
            <a:pPr marL="0" indent="0">
              <a:buNone/>
            </a:pPr>
            <a:r>
              <a:rPr lang="en-US" dirty="0" smtClean="0"/>
              <a:t>Apple</a:t>
            </a:r>
          </a:p>
        </p:txBody>
      </p:sp>
    </p:spTree>
    <p:extLst>
      <p:ext uri="{BB962C8B-B14F-4D97-AF65-F5344CB8AC3E}">
        <p14:creationId xmlns:p14="http://schemas.microsoft.com/office/powerpoint/2010/main" val="312759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NGrams</a:t>
            </a:r>
            <a:endParaRPr lang="en-US" dirty="0"/>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smtClean="0"/>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Concodance</a:t>
            </a:r>
            <a:r>
              <a:rPr lang="en-US" dirty="0" smtClean="0"/>
              <a:t> w/ </a:t>
            </a:r>
            <a:r>
              <a:rPr lang="en-US" dirty="0" err="1" smtClean="0"/>
              <a:t>Stopwords</a:t>
            </a:r>
            <a:endParaRPr lang="en-US" dirty="0"/>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Concordance w/o </a:t>
            </a:r>
            <a:r>
              <a:rPr lang="en-US" dirty="0" err="1" smtClean="0"/>
              <a:t>Stopwords</a:t>
            </a:r>
            <a:endParaRPr lang="en-US" dirty="0"/>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You’re each given the scrambled text of three document.</a:t>
            </a:r>
          </a:p>
          <a:p>
            <a:r>
              <a:rPr lang="en-US" dirty="0" smtClean="0"/>
              <a:t>What are they about? Pick 3 themes or topics for each text. Texts can share topics.</a:t>
            </a:r>
          </a:p>
          <a:p>
            <a:r>
              <a:rPr lang="en-US" dirty="0" smtClean="0"/>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Text 1: evidence, medicine, murder</a:t>
            </a:r>
          </a:p>
          <a:p>
            <a:r>
              <a:rPr lang="en-US" dirty="0" smtClean="0"/>
              <a:t>Text 2: evidence, love, woman</a:t>
            </a:r>
          </a:p>
          <a:p>
            <a:r>
              <a:rPr lang="en-US" dirty="0" smtClean="0"/>
              <a:t>Text 3: medicine, news, transportation</a:t>
            </a:r>
            <a:endParaRPr lang="en-US" dirty="0"/>
          </a:p>
        </p:txBody>
      </p:sp>
      <p:sp>
        <p:nvSpPr>
          <p:cNvPr id="4" name="Title 1"/>
          <p:cNvSpPr>
            <a:spLocks noGrp="1"/>
          </p:cNvSpPr>
          <p:nvPr>
            <p:ph type="title"/>
          </p:nvPr>
        </p:nvSpPr>
        <p:spPr/>
        <p:txBody>
          <a:bodyPr/>
          <a:lstStyle/>
          <a:p>
            <a:r>
              <a:rPr lang="en-US" dirty="0" smtClean="0"/>
              <a:t>3. Topic Modeling</a:t>
            </a:r>
            <a:endParaRPr lang="en-US" dirty="0"/>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Variation of Bags of Words</a:t>
            </a:r>
          </a:p>
          <a:p>
            <a:r>
              <a:rPr lang="en-US" dirty="0" smtClean="0"/>
              <a:t>Texts are </a:t>
            </a:r>
            <a:r>
              <a:rPr lang="en-US" i="1" dirty="0" smtClean="0"/>
              <a:t>about </a:t>
            </a:r>
            <a:r>
              <a:rPr lang="en-US" dirty="0" smtClean="0"/>
              <a:t>something – themes/topics</a:t>
            </a:r>
          </a:p>
          <a:p>
            <a:r>
              <a:rPr lang="en-US" dirty="0" smtClean="0"/>
              <a:t>Vocabulary lets us know this.</a:t>
            </a:r>
          </a:p>
          <a:p>
            <a:r>
              <a:rPr lang="en-US" dirty="0" smtClean="0"/>
              <a:t>So if we know the words, we can infer the topics. </a:t>
            </a:r>
          </a:p>
          <a:p>
            <a:r>
              <a:rPr lang="en-US" dirty="0" smtClean="0"/>
              <a:t>But, more specifically, we want to look at clusters of words.</a:t>
            </a:r>
            <a:endParaRPr lang="en-US" dirty="0"/>
          </a:p>
          <a:p>
            <a:endParaRPr lang="en-US" dirty="0" smtClean="0"/>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Runs over a corpus</a:t>
            </a:r>
          </a:p>
          <a:p>
            <a:r>
              <a:rPr lang="en-US" dirty="0" smtClean="0"/>
              <a:t>Pulls out statistically significant clusters of words in each document</a:t>
            </a:r>
          </a:p>
          <a:p>
            <a:r>
              <a:rPr lang="en-US" dirty="0" smtClean="0"/>
              <a:t>More sophisticated than simple word counts</a:t>
            </a:r>
          </a:p>
          <a:p>
            <a:r>
              <a:rPr lang="en-US" dirty="0" smtClean="0"/>
              <a:t>Gets at underlying themes/topics in docs</a:t>
            </a:r>
          </a:p>
          <a:p>
            <a:endParaRPr lang="en-US" dirty="0"/>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3. 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How does a text feel?</a:t>
            </a:r>
            <a:endParaRPr lang="en-US" dirty="0"/>
          </a:p>
          <a:p>
            <a:r>
              <a:rPr lang="en-US" dirty="0" smtClean="0"/>
              <a:t>Is it happy? Sad?</a:t>
            </a:r>
          </a:p>
          <a:p>
            <a:r>
              <a:rPr lang="en-US" dirty="0" smtClean="0"/>
              <a:t>Complicated questions!</a:t>
            </a:r>
            <a:endParaRPr lang="en-US" dirty="0"/>
          </a:p>
          <a:p>
            <a:r>
              <a:rPr lang="en-US" dirty="0" smtClean="0"/>
              <a:t>Let’s try to tell…</a:t>
            </a:r>
            <a:endParaRPr lang="en-US" dirty="0"/>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Every detail matters</a:t>
            </a:r>
          </a:p>
          <a:p>
            <a:r>
              <a:rPr lang="en-US" dirty="0" smtClean="0"/>
              <a:t>Every detail matters whether the author intended them or not</a:t>
            </a:r>
          </a:p>
          <a:p>
            <a:r>
              <a:rPr lang="en-US" dirty="0" smtClean="0"/>
              <a:t>In most cases, assumes that meaning is hidden</a:t>
            </a:r>
          </a:p>
          <a:p>
            <a:r>
              <a:rPr lang="en-US" dirty="0" smtClean="0"/>
              <a:t>You have to uncover meaning by connecting small details</a:t>
            </a:r>
          </a:p>
          <a:p>
            <a:r>
              <a:rPr lang="en-US" dirty="0" smtClean="0"/>
              <a:t>Context matters</a:t>
            </a:r>
          </a:p>
        </p:txBody>
      </p:sp>
    </p:spTree>
    <p:extLst>
      <p:ext uri="{BB962C8B-B14F-4D97-AF65-F5344CB8AC3E}">
        <p14:creationId xmlns:p14="http://schemas.microsoft.com/office/powerpoint/2010/main" val="108875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 am very happy.”</a:t>
            </a:r>
          </a:p>
          <a:p>
            <a:endParaRPr lang="en-US" dirty="0" smtClean="0"/>
          </a:p>
          <a:p>
            <a:r>
              <a:rPr lang="en-US" dirty="0" smtClean="0"/>
              <a:t>“She is so sad.”</a:t>
            </a:r>
            <a:endParaRPr lang="en-US" dirty="0"/>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a:p>
            <a:r>
              <a:rPr lang="en-US" dirty="0" smtClean="0"/>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20132381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896682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 / 1</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 </a:t>
            </a:r>
            <a:r>
              <a:rPr lang="en-US" sz="2500" smtClean="0"/>
              <a:t>/ </a:t>
            </a:r>
            <a:r>
              <a:rPr lang="en-US" sz="2500" smtClean="0"/>
              <a:t>-1</a:t>
            </a:r>
            <a:endParaRPr lang="en-US" sz="2500" dirty="0" smtClean="0"/>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1348229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a:bodyPr>
          <a:lstStyle/>
          <a:p>
            <a:r>
              <a:rPr lang="en-US" sz="2800" dirty="0" smtClean="0"/>
              <a:t>"It was the best of times, it was the worst of times…”</a:t>
            </a:r>
          </a:p>
          <a:p>
            <a:pPr marL="0" indent="0">
              <a:buNone/>
            </a:pPr>
            <a:r>
              <a:rPr lang="en-US" sz="2800" dirty="0"/>
              <a:t>	</a:t>
            </a:r>
            <a:r>
              <a:rPr lang="en-US" sz="2800" dirty="0" smtClean="0"/>
              <a:t>				1 							– 1</a:t>
            </a:r>
          </a:p>
          <a:p>
            <a:pPr marL="0" indent="0">
              <a:buNone/>
            </a:pPr>
            <a:endParaRPr lang="en-US" sz="2800" dirty="0"/>
          </a:p>
          <a:p>
            <a:pPr marL="0" indent="0">
              <a:buNone/>
            </a:pPr>
            <a:r>
              <a:rPr lang="en-US" sz="2800" dirty="0" smtClean="0"/>
              <a:t>Total = 0</a:t>
            </a:r>
          </a:p>
          <a:p>
            <a:pPr marL="0" indent="0">
              <a:buNone/>
            </a:pPr>
            <a:r>
              <a:rPr lang="en-US" sz="2800" dirty="0" smtClean="0"/>
              <a:t>Overall neutral sentiment</a:t>
            </a:r>
            <a:endParaRPr lang="en-US" sz="2800" dirty="0"/>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imagine a range of emotions: good, better, best.</a:t>
            </a:r>
          </a:p>
          <a:p>
            <a:r>
              <a:rPr lang="en-US" dirty="0" smtClean="0"/>
              <a:t>So you could use a range of numbers: good = +1, better= +3, best = +5</a:t>
            </a:r>
          </a:p>
          <a:p>
            <a:r>
              <a:rPr lang="en-US" dirty="0" smtClean="0"/>
              <a:t>Say, assign any emotion-laden word a number between -5 and +5. </a:t>
            </a:r>
          </a:p>
          <a:p>
            <a:r>
              <a:rPr lang="en-US" dirty="0" smtClean="0"/>
              <a:t>Keep in mind that you’re not reading for context. Simply on a word-by-word basis.</a:t>
            </a:r>
          </a:p>
          <a:p>
            <a:r>
              <a:rPr lang="en-US" dirty="0" smtClean="0"/>
              <a:t>So “yes” would be positive. “no” would be negative</a:t>
            </a:r>
          </a:p>
          <a:p>
            <a:endParaRPr lang="en-US" dirty="0" smtClean="0"/>
          </a:p>
          <a:p>
            <a:endParaRPr lang="en-US" dirty="0"/>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Chart the sentiment for each of the three excerpts on your handout. </a:t>
            </a:r>
          </a:p>
          <a:p>
            <a:r>
              <a:rPr lang="en-US" dirty="0" smtClean="0"/>
              <a:t>Assign numerical values to the words then add up the numbers for each paragraph. Average them all at the end for each paragraph.</a:t>
            </a:r>
          </a:p>
          <a:p>
            <a:r>
              <a:rPr lang="en-US" dirty="0" smtClean="0"/>
              <a:t>Which is happier? Sadder?</a:t>
            </a:r>
          </a:p>
          <a:p>
            <a:r>
              <a:rPr lang="en-US" dirty="0" smtClean="0"/>
              <a:t>Happiest? Saddest?</a:t>
            </a:r>
          </a:p>
          <a:p>
            <a:r>
              <a:rPr lang="en-US" dirty="0" smtClean="0"/>
              <a:t>Any problems or questions that this raises?</a:t>
            </a:r>
            <a:endParaRPr lang="en-US" dirty="0"/>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Declaration: Negative</a:t>
            </a:r>
          </a:p>
          <a:p>
            <a:r>
              <a:rPr lang="en-US" dirty="0" smtClean="0"/>
              <a:t>Kafka: Negative</a:t>
            </a:r>
          </a:p>
          <a:p>
            <a:r>
              <a:rPr lang="en-US" dirty="0" smtClean="0"/>
              <a:t>Bradbury: Positive, right?</a:t>
            </a:r>
            <a:endParaRPr lang="en-US" dirty="0"/>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Handout has five paragraphs on it. </a:t>
            </a:r>
            <a:endParaRPr lang="en-US" dirty="0"/>
          </a:p>
          <a:p>
            <a:r>
              <a:rPr lang="en-US" dirty="0" smtClean="0"/>
              <a:t>Read them normally.</a:t>
            </a:r>
          </a:p>
          <a:p>
            <a:r>
              <a:rPr lang="en-US" dirty="0" smtClean="0"/>
              <a:t>Pay close attention to every detail.</a:t>
            </a:r>
          </a:p>
          <a:p>
            <a:r>
              <a:rPr lang="en-US" dirty="0" smtClean="0"/>
              <a:t>Discuss with your partner.</a:t>
            </a:r>
            <a:endParaRPr lang="en-US" dirty="0"/>
          </a:p>
        </p:txBody>
      </p:sp>
    </p:spTree>
    <p:extLst>
      <p:ext uri="{BB962C8B-B14F-4D97-AF65-F5344CB8AC3E}">
        <p14:creationId xmlns:p14="http://schemas.microsoft.com/office/powerpoint/2010/main" val="51951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Pretty Vexed</a:t>
            </a:r>
          </a:p>
          <a:p>
            <a:r>
              <a:rPr lang="en-US" dirty="0" smtClean="0"/>
              <a:t>But intellectually interesting in itself</a:t>
            </a:r>
          </a:p>
          <a:p>
            <a:r>
              <a:rPr lang="en-US" dirty="0" smtClean="0"/>
              <a:t>High stakes for businesses</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4. Sentiment Analysis</a:t>
            </a:r>
            <a:endParaRPr lang="en-US" dirty="0"/>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smtClean="0"/>
              <a:t>http://</a:t>
            </a:r>
            <a:r>
              <a:rPr lang="en-US" dirty="0" err="1" smtClean="0"/>
              <a:t>www.matthewjockers.net</a:t>
            </a:r>
            <a:r>
              <a:rPr lang="en-US" dirty="0" smtClean="0"/>
              <a:t>/2015/02/02/</a:t>
            </a:r>
            <a:r>
              <a:rPr lang="en-US" dirty="0" err="1" smtClean="0"/>
              <a:t>syuzhet</a:t>
            </a:r>
            <a:r>
              <a:rPr lang="en-US" dirty="0" smtClean="0"/>
              <a:t>/</a:t>
            </a:r>
            <a:endParaRPr lang="en-US" dirty="0"/>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smtClean="0"/>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Used a lot in literary studies, history, etc.</a:t>
            </a:r>
          </a:p>
          <a:p>
            <a:r>
              <a:rPr lang="en-US" dirty="0" smtClean="0"/>
              <a:t>Also just in everyday life.</a:t>
            </a:r>
          </a:p>
          <a:p>
            <a:r>
              <a:rPr lang="en-US" dirty="0" smtClean="0"/>
              <a:t>Generally a version of how you conduct life.</a:t>
            </a:r>
          </a:p>
          <a:p>
            <a:r>
              <a:rPr lang="en-US" dirty="0" smtClean="0"/>
              <a:t>Overanalyzing life events – a kind of close reading.</a:t>
            </a:r>
            <a:endParaRPr lang="en-US" dirty="0"/>
          </a:p>
        </p:txBody>
      </p:sp>
    </p:spTree>
    <p:extLst>
      <p:ext uri="{BB962C8B-B14F-4D97-AF65-F5344CB8AC3E}">
        <p14:creationId xmlns:p14="http://schemas.microsoft.com/office/powerpoint/2010/main" val="1484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smtClean="0"/>
              <a:t>Vocabulary is basic premise of meaning.</a:t>
            </a:r>
          </a:p>
          <a:p>
            <a:r>
              <a:rPr lang="en-US" dirty="0" smtClean="0"/>
              <a:t>You can find out something interesting about a text just by looking at the vocabulary.</a:t>
            </a:r>
          </a:p>
          <a:p>
            <a:r>
              <a:rPr lang="en-US" dirty="0" smtClean="0"/>
              <a:t>In practice, means you’re just counting words.</a:t>
            </a:r>
          </a:p>
        </p:txBody>
      </p:sp>
    </p:spTree>
    <p:extLst>
      <p:ext uri="{BB962C8B-B14F-4D97-AF65-F5344CB8AC3E}">
        <p14:creationId xmlns:p14="http://schemas.microsoft.com/office/powerpoint/2010/main" val="32006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"Fine. How are you doing?"</a:t>
            </a:r>
          </a:p>
          <a:p>
            <a:r>
              <a:rPr lang="en-US" dirty="0" smtClean="0"/>
              <a:t>"How are you doing? Fine?”</a:t>
            </a:r>
          </a:p>
          <a:p>
            <a:endParaRPr lang="en-US" dirty="0"/>
          </a:p>
          <a:p>
            <a:r>
              <a:rPr lang="en-US" dirty="0" smtClean="0"/>
              <a:t>Bag of words models for both:</a:t>
            </a:r>
          </a:p>
          <a:p>
            <a:r>
              <a:rPr lang="en-US" dirty="0"/>
              <a:t>[</a:t>
            </a:r>
            <a:r>
              <a:rPr lang="en-US" dirty="0" smtClean="0"/>
              <a:t>“fine”, “how”, “are”, “you”, “doing”]</a:t>
            </a:r>
            <a:endParaRPr lang="en-US" dirty="0"/>
          </a:p>
        </p:txBody>
      </p:sp>
    </p:spTree>
    <p:extLst>
      <p:ext uri="{BB962C8B-B14F-4D97-AF65-F5344CB8AC3E}">
        <p14:creationId xmlns:p14="http://schemas.microsoft.com/office/powerpoint/2010/main" val="19130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pPr marL="0" indent="0">
              <a:buNone/>
            </a:pPr>
            <a:r>
              <a:rPr lang="en-US" dirty="0" smtClean="0"/>
              <a:t>Sentence A: "Barbara is doing fine, thank you."</a:t>
            </a:r>
          </a:p>
          <a:p>
            <a:pPr marL="0" indent="0">
              <a:buNone/>
            </a:pPr>
            <a:r>
              <a:rPr lang="en-US" dirty="0" smtClean="0"/>
              <a:t>Sentence B: "Thank you, Dave. I am doing fine.”</a:t>
            </a:r>
          </a:p>
          <a:p>
            <a:pPr marL="0" indent="0">
              <a:buNone/>
            </a:pPr>
            <a:endParaRPr lang="en-US" dirty="0"/>
          </a:p>
          <a:p>
            <a:pPr marL="0" indent="0">
              <a:buNone/>
            </a:pPr>
            <a:r>
              <a:rPr lang="en-US" dirty="0" smtClean="0"/>
              <a:t>Make a Bag of Words model for these sentences.</a:t>
            </a:r>
            <a:endParaRPr lang="en-US" dirty="0"/>
          </a:p>
        </p:txBody>
      </p:sp>
    </p:spTree>
    <p:extLst>
      <p:ext uri="{BB962C8B-B14F-4D97-AF65-F5344CB8AC3E}">
        <p14:creationId xmlns:p14="http://schemas.microsoft.com/office/powerpoint/2010/main" val="11149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Words in Corpus</a:t>
            </a:r>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a:p>
            <a:pPr marL="0" indent="0">
              <a:buNone/>
            </a:pPr>
            <a:endParaRPr lang="en-US" dirty="0" smtClean="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endParaRPr lang="en-US" dirty="0"/>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smtClean="0"/>
              <a:t>Sentence A: </a:t>
            </a:r>
          </a:p>
          <a:p>
            <a:r>
              <a:rPr lang="en-US" sz="3600" dirty="0" smtClean="0"/>
              <a:t>"Barbara is doing fine, thank you."</a:t>
            </a:r>
          </a:p>
          <a:p>
            <a:r>
              <a:rPr lang="en-US" sz="3600" dirty="0" smtClean="0"/>
              <a:t>Sentence B: </a:t>
            </a:r>
          </a:p>
          <a:p>
            <a:r>
              <a:rPr lang="en-US" sz="3600" dirty="0" smtClean="0"/>
              <a:t>"Thank you, Dave. I am doing fine.”</a:t>
            </a:r>
          </a:p>
          <a:p>
            <a:endParaRPr lang="en-US" sz="3600" dirty="0"/>
          </a:p>
        </p:txBody>
      </p:sp>
    </p:spTree>
    <p:extLst>
      <p:ext uri="{BB962C8B-B14F-4D97-AF65-F5344CB8AC3E}">
        <p14:creationId xmlns:p14="http://schemas.microsoft.com/office/powerpoint/2010/main" val="40688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TotalTime>
  <Words>3932</Words>
  <Application>Microsoft Macintosh PowerPoint</Application>
  <PresentationFormat>On-screen Show (4:3)</PresentationFormat>
  <Paragraphs>383</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 to Text Analysis</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Brandon Walsh</cp:lastModifiedBy>
  <cp:revision>38</cp:revision>
  <dcterms:created xsi:type="dcterms:W3CDTF">2016-09-13T12:56:46Z</dcterms:created>
  <dcterms:modified xsi:type="dcterms:W3CDTF">2017-12-01T16:14:20Z</dcterms:modified>
</cp:coreProperties>
</file>