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50" d="100"/>
          <a:sy n="150" d="100"/>
        </p:scale>
        <p:origin x="-55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0C356-A5AE-41F8-A487-534DBA7A3625}" type="datetimeFigureOut">
              <a:rPr lang="en-US" smtClean="0"/>
              <a:pPr/>
              <a:t>4/4/2017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6DD71-DE2F-4A21-834A-A8BE802F7F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0C356-A5AE-41F8-A487-534DBA7A3625}" type="datetimeFigureOut">
              <a:rPr lang="en-US" smtClean="0"/>
              <a:pPr/>
              <a:t>4/4/2017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6DD71-DE2F-4A21-834A-A8BE802F7F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0C356-A5AE-41F8-A487-534DBA7A3625}" type="datetimeFigureOut">
              <a:rPr lang="en-US" smtClean="0"/>
              <a:pPr/>
              <a:t>4/4/2017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6DD71-DE2F-4A21-834A-A8BE802F7F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0C356-A5AE-41F8-A487-534DBA7A3625}" type="datetimeFigureOut">
              <a:rPr lang="en-US" smtClean="0"/>
              <a:pPr/>
              <a:t>4/4/2017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6DD71-DE2F-4A21-834A-A8BE802F7F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0C356-A5AE-41F8-A487-534DBA7A3625}" type="datetimeFigureOut">
              <a:rPr lang="en-US" smtClean="0"/>
              <a:pPr/>
              <a:t>4/4/2017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6DD71-DE2F-4A21-834A-A8BE802F7F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0C356-A5AE-41F8-A487-534DBA7A3625}" type="datetimeFigureOut">
              <a:rPr lang="en-US" smtClean="0"/>
              <a:pPr/>
              <a:t>4/4/2017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6DD71-DE2F-4A21-834A-A8BE802F7F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0C356-A5AE-41F8-A487-534DBA7A3625}" type="datetimeFigureOut">
              <a:rPr lang="en-US" smtClean="0"/>
              <a:pPr/>
              <a:t>4/4/2017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6DD71-DE2F-4A21-834A-A8BE802F7F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0C356-A5AE-41F8-A487-534DBA7A3625}" type="datetimeFigureOut">
              <a:rPr lang="en-US" smtClean="0"/>
              <a:pPr/>
              <a:t>4/4/2017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6DD71-DE2F-4A21-834A-A8BE802F7F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0C356-A5AE-41F8-A487-534DBA7A3625}" type="datetimeFigureOut">
              <a:rPr lang="en-US" smtClean="0"/>
              <a:pPr/>
              <a:t>4/4/2017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6DD71-DE2F-4A21-834A-A8BE802F7F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0C356-A5AE-41F8-A487-534DBA7A3625}" type="datetimeFigureOut">
              <a:rPr lang="en-US" smtClean="0"/>
              <a:pPr/>
              <a:t>4/4/2017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6DD71-DE2F-4A21-834A-A8BE802F7F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0C356-A5AE-41F8-A487-534DBA7A3625}" type="datetimeFigureOut">
              <a:rPr lang="en-US" smtClean="0"/>
              <a:pPr/>
              <a:t>4/4/2017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6DD71-DE2F-4A21-834A-A8BE802F7F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0C356-A5AE-41F8-A487-534DBA7A3625}" type="datetimeFigureOut">
              <a:rPr lang="en-US" smtClean="0"/>
              <a:pPr/>
              <a:t>4/4/2017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66DD71-DE2F-4A21-834A-A8BE802F7F3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438400" y="457200"/>
            <a:ext cx="1600200" cy="2438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u="sng" dirty="0" err="1" smtClean="0">
                <a:solidFill>
                  <a:schemeClr val="tx1"/>
                </a:solidFill>
              </a:rPr>
              <a:t>AddressBook</a:t>
            </a:r>
            <a:endParaRPr lang="en-US" sz="1200" u="sng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1200" dirty="0" smtClean="0">
                <a:solidFill>
                  <a:schemeClr val="tx1"/>
                </a:solidFill>
              </a:rPr>
              <a:t>Entry : class</a:t>
            </a:r>
          </a:p>
          <a:p>
            <a:pPr>
              <a:buFont typeface="Arial" pitchFamily="34" charset="0"/>
              <a:buChar char="•"/>
            </a:pPr>
            <a:r>
              <a:rPr lang="en-US" sz="1200" dirty="0" smtClean="0">
                <a:solidFill>
                  <a:schemeClr val="tx1"/>
                </a:solidFill>
              </a:rPr>
              <a:t>BST: class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-----------------------------</a:t>
            </a:r>
          </a:p>
          <a:p>
            <a:r>
              <a:rPr lang="en-US" sz="1200" dirty="0" err="1" smtClean="0">
                <a:solidFill>
                  <a:schemeClr val="tx1"/>
                </a:solidFill>
              </a:rPr>
              <a:t>runMenu</a:t>
            </a:r>
            <a:r>
              <a:rPr lang="en-US" sz="1200" dirty="0" smtClean="0">
                <a:solidFill>
                  <a:schemeClr val="tx1"/>
                </a:solidFill>
              </a:rPr>
              <a:t>()</a:t>
            </a:r>
          </a:p>
          <a:p>
            <a:r>
              <a:rPr lang="en-US" sz="1200" dirty="0" err="1" smtClean="0">
                <a:solidFill>
                  <a:schemeClr val="tx1"/>
                </a:solidFill>
              </a:rPr>
              <a:t>addEntry</a:t>
            </a:r>
            <a:r>
              <a:rPr lang="en-US" sz="1200" dirty="0" smtClean="0">
                <a:solidFill>
                  <a:schemeClr val="tx1"/>
                </a:solidFill>
              </a:rPr>
              <a:t>()</a:t>
            </a:r>
          </a:p>
          <a:p>
            <a:r>
              <a:rPr lang="en-US" sz="1200" dirty="0" err="1" smtClean="0">
                <a:solidFill>
                  <a:schemeClr val="tx1"/>
                </a:solidFill>
              </a:rPr>
              <a:t>editEntry</a:t>
            </a:r>
            <a:r>
              <a:rPr lang="en-US" sz="1200" dirty="0" smtClean="0">
                <a:solidFill>
                  <a:schemeClr val="tx1"/>
                </a:solidFill>
              </a:rPr>
              <a:t>()</a:t>
            </a:r>
          </a:p>
          <a:p>
            <a:r>
              <a:rPr lang="en-US" sz="1200" dirty="0" err="1" smtClean="0">
                <a:solidFill>
                  <a:schemeClr val="tx1"/>
                </a:solidFill>
              </a:rPr>
              <a:t>deleteEntry</a:t>
            </a:r>
            <a:r>
              <a:rPr lang="en-US" sz="1200" dirty="0" smtClean="0">
                <a:solidFill>
                  <a:schemeClr val="tx1"/>
                </a:solidFill>
              </a:rPr>
              <a:t>()</a:t>
            </a:r>
          </a:p>
          <a:p>
            <a:r>
              <a:rPr lang="en-US" sz="1200" dirty="0" err="1" smtClean="0">
                <a:solidFill>
                  <a:schemeClr val="tx1"/>
                </a:solidFill>
              </a:rPr>
              <a:t>searchEntry</a:t>
            </a:r>
            <a:r>
              <a:rPr lang="en-US" sz="1200" dirty="0" smtClean="0">
                <a:solidFill>
                  <a:schemeClr val="tx1"/>
                </a:solidFill>
              </a:rPr>
              <a:t>()</a:t>
            </a:r>
          </a:p>
          <a:p>
            <a:r>
              <a:rPr lang="en-US" sz="1200" dirty="0" err="1" smtClean="0">
                <a:solidFill>
                  <a:schemeClr val="tx1"/>
                </a:solidFill>
              </a:rPr>
              <a:t>readFile</a:t>
            </a:r>
            <a:r>
              <a:rPr lang="en-US" sz="1200" dirty="0" smtClean="0">
                <a:solidFill>
                  <a:schemeClr val="tx1"/>
                </a:solidFill>
              </a:rPr>
              <a:t>()</a:t>
            </a:r>
          </a:p>
          <a:p>
            <a:r>
              <a:rPr lang="en-US" sz="1200" dirty="0" err="1" smtClean="0">
                <a:solidFill>
                  <a:schemeClr val="tx1"/>
                </a:solidFill>
              </a:rPr>
              <a:t>writeFile</a:t>
            </a:r>
            <a:r>
              <a:rPr lang="en-US" sz="1200" dirty="0" smtClean="0">
                <a:solidFill>
                  <a:schemeClr val="tx1"/>
                </a:solidFill>
              </a:rPr>
              <a:t>()</a:t>
            </a:r>
          </a:p>
          <a:p>
            <a:r>
              <a:rPr lang="en-US" sz="1200" dirty="0" err="1" smtClean="0">
                <a:solidFill>
                  <a:schemeClr val="tx1"/>
                </a:solidFill>
              </a:rPr>
              <a:t>sortEntries</a:t>
            </a:r>
            <a:r>
              <a:rPr lang="en-US" sz="1200" dirty="0" smtClean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105400" y="381000"/>
            <a:ext cx="1371600" cy="1676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800" u="sng" dirty="0" smtClean="0">
                <a:solidFill>
                  <a:schemeClr val="tx1"/>
                </a:solidFill>
              </a:rPr>
              <a:t>Entry</a:t>
            </a:r>
          </a:p>
          <a:p>
            <a:r>
              <a:rPr lang="en-US" sz="800" dirty="0" smtClean="0">
                <a:solidFill>
                  <a:schemeClr val="tx1"/>
                </a:solidFill>
              </a:rPr>
              <a:t>Id: string</a:t>
            </a:r>
          </a:p>
          <a:p>
            <a:r>
              <a:rPr lang="en-US" sz="800" dirty="0" err="1" smtClean="0">
                <a:solidFill>
                  <a:schemeClr val="tx1"/>
                </a:solidFill>
              </a:rPr>
              <a:t>firstName</a:t>
            </a:r>
            <a:r>
              <a:rPr lang="en-US" sz="800" dirty="0" smtClean="0">
                <a:solidFill>
                  <a:schemeClr val="tx1"/>
                </a:solidFill>
              </a:rPr>
              <a:t>: string</a:t>
            </a:r>
          </a:p>
          <a:p>
            <a:r>
              <a:rPr lang="en-US" sz="800" dirty="0" err="1" smtClean="0">
                <a:solidFill>
                  <a:schemeClr val="tx1"/>
                </a:solidFill>
              </a:rPr>
              <a:t>middleName</a:t>
            </a:r>
            <a:r>
              <a:rPr lang="en-US" sz="800" dirty="0" smtClean="0">
                <a:solidFill>
                  <a:schemeClr val="tx1"/>
                </a:solidFill>
              </a:rPr>
              <a:t>: string</a:t>
            </a:r>
          </a:p>
          <a:p>
            <a:r>
              <a:rPr lang="en-US" sz="800" dirty="0" err="1" smtClean="0">
                <a:solidFill>
                  <a:schemeClr val="tx1"/>
                </a:solidFill>
              </a:rPr>
              <a:t>lastName</a:t>
            </a:r>
            <a:r>
              <a:rPr lang="en-US" sz="800" dirty="0" smtClean="0">
                <a:solidFill>
                  <a:schemeClr val="tx1"/>
                </a:solidFill>
              </a:rPr>
              <a:t>: string</a:t>
            </a:r>
          </a:p>
          <a:p>
            <a:r>
              <a:rPr lang="en-US" sz="800" dirty="0" smtClean="0">
                <a:solidFill>
                  <a:schemeClr val="tx1"/>
                </a:solidFill>
              </a:rPr>
              <a:t>company: string</a:t>
            </a:r>
          </a:p>
          <a:p>
            <a:r>
              <a:rPr lang="en-US" sz="800" dirty="0" err="1" smtClean="0">
                <a:solidFill>
                  <a:schemeClr val="tx1"/>
                </a:solidFill>
              </a:rPr>
              <a:t>ContactInfo</a:t>
            </a:r>
            <a:r>
              <a:rPr lang="en-US" sz="800" dirty="0" smtClean="0">
                <a:solidFill>
                  <a:schemeClr val="tx1"/>
                </a:solidFill>
              </a:rPr>
              <a:t>: class</a:t>
            </a:r>
          </a:p>
          <a:p>
            <a:r>
              <a:rPr lang="en-US" sz="800" dirty="0" smtClean="0">
                <a:solidFill>
                  <a:schemeClr val="tx1"/>
                </a:solidFill>
              </a:rPr>
              <a:t>affiliates: vector&lt;Affiliates&gt;</a:t>
            </a:r>
          </a:p>
          <a:p>
            <a:r>
              <a:rPr lang="en-US" sz="800" dirty="0" smtClean="0">
                <a:solidFill>
                  <a:schemeClr val="tx1"/>
                </a:solidFill>
              </a:rPr>
              <a:t>-----------------------------</a:t>
            </a:r>
          </a:p>
          <a:p>
            <a:r>
              <a:rPr lang="en-US" sz="800" dirty="0" err="1" smtClean="0">
                <a:solidFill>
                  <a:schemeClr val="tx1"/>
                </a:solidFill>
              </a:rPr>
              <a:t>getId</a:t>
            </a:r>
            <a:r>
              <a:rPr lang="en-US" sz="800" dirty="0" smtClean="0">
                <a:solidFill>
                  <a:schemeClr val="tx1"/>
                </a:solidFill>
              </a:rPr>
              <a:t>()</a:t>
            </a:r>
          </a:p>
          <a:p>
            <a:r>
              <a:rPr lang="en-US" sz="800" dirty="0" err="1" smtClean="0">
                <a:solidFill>
                  <a:schemeClr val="tx1"/>
                </a:solidFill>
              </a:rPr>
              <a:t>setId</a:t>
            </a:r>
            <a:r>
              <a:rPr lang="en-US" sz="800" dirty="0" smtClean="0">
                <a:solidFill>
                  <a:schemeClr val="tx1"/>
                </a:solidFill>
              </a:rPr>
              <a:t>()</a:t>
            </a:r>
          </a:p>
          <a:p>
            <a:r>
              <a:rPr lang="en-US" sz="800" dirty="0" smtClean="0">
                <a:solidFill>
                  <a:schemeClr val="tx1"/>
                </a:solidFill>
              </a:rPr>
              <a:t>etc.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334000" y="2667000"/>
            <a:ext cx="1143000" cy="1219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800" u="sng" dirty="0" smtClean="0">
                <a:solidFill>
                  <a:schemeClr val="tx1"/>
                </a:solidFill>
              </a:rPr>
              <a:t>Affiliates</a:t>
            </a:r>
          </a:p>
          <a:p>
            <a:r>
              <a:rPr lang="en-US" sz="800" dirty="0" err="1" smtClean="0">
                <a:solidFill>
                  <a:schemeClr val="tx1"/>
                </a:solidFill>
              </a:rPr>
              <a:t>firstName</a:t>
            </a:r>
            <a:r>
              <a:rPr lang="en-US" sz="800" dirty="0" smtClean="0">
                <a:solidFill>
                  <a:schemeClr val="tx1"/>
                </a:solidFill>
              </a:rPr>
              <a:t>: string</a:t>
            </a:r>
          </a:p>
          <a:p>
            <a:r>
              <a:rPr lang="en-US" sz="800" dirty="0" err="1" smtClean="0">
                <a:solidFill>
                  <a:schemeClr val="tx1"/>
                </a:solidFill>
              </a:rPr>
              <a:t>lastName</a:t>
            </a:r>
            <a:r>
              <a:rPr lang="en-US" sz="800" dirty="0" smtClean="0">
                <a:solidFill>
                  <a:schemeClr val="tx1"/>
                </a:solidFill>
              </a:rPr>
              <a:t>: string</a:t>
            </a:r>
          </a:p>
          <a:p>
            <a:r>
              <a:rPr lang="en-US" sz="800" dirty="0" err="1" smtClean="0">
                <a:solidFill>
                  <a:schemeClr val="tx1"/>
                </a:solidFill>
              </a:rPr>
              <a:t>mobileNumber</a:t>
            </a:r>
            <a:r>
              <a:rPr lang="en-US" sz="800" dirty="0" smtClean="0">
                <a:solidFill>
                  <a:schemeClr val="tx1"/>
                </a:solidFill>
              </a:rPr>
              <a:t>: string</a:t>
            </a:r>
          </a:p>
          <a:p>
            <a:r>
              <a:rPr lang="en-US" sz="800" dirty="0" err="1" smtClean="0">
                <a:solidFill>
                  <a:schemeClr val="tx1"/>
                </a:solidFill>
              </a:rPr>
              <a:t>eMail</a:t>
            </a:r>
            <a:r>
              <a:rPr lang="en-US" sz="800" dirty="0" smtClean="0">
                <a:solidFill>
                  <a:schemeClr val="tx1"/>
                </a:solidFill>
              </a:rPr>
              <a:t>: string</a:t>
            </a:r>
          </a:p>
          <a:p>
            <a:r>
              <a:rPr lang="en-US" sz="800" dirty="0" smtClean="0">
                <a:solidFill>
                  <a:schemeClr val="tx1"/>
                </a:solidFill>
              </a:rPr>
              <a:t>-----------------------------</a:t>
            </a:r>
          </a:p>
          <a:p>
            <a:r>
              <a:rPr lang="en-US" sz="800" dirty="0" err="1" smtClean="0">
                <a:solidFill>
                  <a:schemeClr val="tx1"/>
                </a:solidFill>
              </a:rPr>
              <a:t>getFirstName</a:t>
            </a:r>
            <a:r>
              <a:rPr lang="en-US" sz="800" dirty="0" smtClean="0">
                <a:solidFill>
                  <a:schemeClr val="tx1"/>
                </a:solidFill>
              </a:rPr>
              <a:t>()</a:t>
            </a:r>
          </a:p>
          <a:p>
            <a:r>
              <a:rPr lang="en-US" sz="800" dirty="0" err="1" smtClean="0">
                <a:solidFill>
                  <a:schemeClr val="tx1"/>
                </a:solidFill>
              </a:rPr>
              <a:t>setFirstName</a:t>
            </a:r>
            <a:r>
              <a:rPr lang="en-US" sz="800" dirty="0" smtClean="0">
                <a:solidFill>
                  <a:schemeClr val="tx1"/>
                </a:solidFill>
              </a:rPr>
              <a:t>()</a:t>
            </a:r>
          </a:p>
          <a:p>
            <a:r>
              <a:rPr lang="en-US" sz="800" dirty="0" smtClean="0">
                <a:solidFill>
                  <a:schemeClr val="tx1"/>
                </a:solidFill>
              </a:rPr>
              <a:t>Etc.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400800" y="5657671"/>
            <a:ext cx="2362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Bryant Wong</a:t>
            </a:r>
          </a:p>
          <a:p>
            <a:r>
              <a:rPr lang="en-US" dirty="0" smtClean="0"/>
              <a:t>CSCI 2421</a:t>
            </a:r>
          </a:p>
          <a:p>
            <a:r>
              <a:rPr lang="en-US" dirty="0" smtClean="0"/>
              <a:t>Final Project Design</a:t>
            </a:r>
          </a:p>
          <a:p>
            <a:r>
              <a:rPr lang="en-US" dirty="0" smtClean="0"/>
              <a:t>UML Class Diagram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7" idx="0"/>
            <a:endCxn id="11" idx="2"/>
          </p:cNvCxnSpPr>
          <p:nvPr/>
        </p:nvCxnSpPr>
        <p:spPr>
          <a:xfrm flipH="1" flipV="1">
            <a:off x="5791200" y="2057400"/>
            <a:ext cx="1143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685800" y="3200400"/>
            <a:ext cx="2514600" cy="2362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800" u="sng" dirty="0" smtClean="0">
                <a:solidFill>
                  <a:schemeClr val="tx1"/>
                </a:solidFill>
              </a:rPr>
              <a:t>BST</a:t>
            </a:r>
          </a:p>
          <a:p>
            <a:r>
              <a:rPr lang="en-US" sz="800" dirty="0" smtClean="0">
                <a:solidFill>
                  <a:schemeClr val="tx1"/>
                </a:solidFill>
              </a:rPr>
              <a:t>Node: Class</a:t>
            </a:r>
          </a:p>
          <a:p>
            <a:r>
              <a:rPr lang="en-US" sz="800" dirty="0" smtClean="0">
                <a:solidFill>
                  <a:schemeClr val="tx1"/>
                </a:solidFill>
              </a:rPr>
              <a:t>root: Node*</a:t>
            </a:r>
          </a:p>
          <a:p>
            <a:r>
              <a:rPr lang="en-US" sz="800" dirty="0" smtClean="0">
                <a:solidFill>
                  <a:schemeClr val="tx1"/>
                </a:solidFill>
              </a:rPr>
              <a:t>void </a:t>
            </a:r>
            <a:r>
              <a:rPr lang="en-US" sz="800" dirty="0" err="1" smtClean="0">
                <a:solidFill>
                  <a:schemeClr val="tx1"/>
                </a:solidFill>
              </a:rPr>
              <a:t>addNode</a:t>
            </a:r>
            <a:r>
              <a:rPr lang="en-US" sz="800" dirty="0" smtClean="0">
                <a:solidFill>
                  <a:schemeClr val="tx1"/>
                </a:solidFill>
              </a:rPr>
              <a:t>(</a:t>
            </a:r>
            <a:r>
              <a:rPr lang="en-US" sz="800" dirty="0" err="1" smtClean="0">
                <a:solidFill>
                  <a:schemeClr val="tx1"/>
                </a:solidFill>
              </a:rPr>
              <a:t>int</a:t>
            </a:r>
            <a:r>
              <a:rPr lang="en-US" sz="800" dirty="0" smtClean="0">
                <a:solidFill>
                  <a:schemeClr val="tx1"/>
                </a:solidFill>
              </a:rPr>
              <a:t> key, Node* leaf);</a:t>
            </a:r>
          </a:p>
          <a:p>
            <a:r>
              <a:rPr lang="nl-NL" sz="800" dirty="0" smtClean="0">
                <a:solidFill>
                  <a:schemeClr val="tx1"/>
                </a:solidFill>
              </a:rPr>
              <a:t>Node* deleteNode(Node* node, int key);</a:t>
            </a:r>
          </a:p>
          <a:p>
            <a:r>
              <a:rPr lang="en-US" sz="800" dirty="0" smtClean="0">
                <a:solidFill>
                  <a:schemeClr val="tx1"/>
                </a:solidFill>
              </a:rPr>
              <a:t>void </a:t>
            </a:r>
            <a:r>
              <a:rPr lang="en-US" sz="800" dirty="0" err="1" smtClean="0">
                <a:solidFill>
                  <a:schemeClr val="tx1"/>
                </a:solidFill>
              </a:rPr>
              <a:t>freeNode</a:t>
            </a:r>
            <a:r>
              <a:rPr lang="en-US" sz="800" dirty="0" smtClean="0">
                <a:solidFill>
                  <a:schemeClr val="tx1"/>
                </a:solidFill>
              </a:rPr>
              <a:t>(Node* leaf);</a:t>
            </a:r>
          </a:p>
          <a:p>
            <a:r>
              <a:rPr lang="en-US" sz="800" dirty="0" smtClean="0">
                <a:solidFill>
                  <a:schemeClr val="tx1"/>
                </a:solidFill>
              </a:rPr>
              <a:t>-----------------------------</a:t>
            </a:r>
          </a:p>
          <a:p>
            <a:r>
              <a:rPr lang="en-US" sz="800" dirty="0" smtClean="0">
                <a:solidFill>
                  <a:schemeClr val="tx1"/>
                </a:solidFill>
              </a:rPr>
              <a:t>Node* Root() { return root; }</a:t>
            </a:r>
          </a:p>
          <a:p>
            <a:r>
              <a:rPr lang="nl-NL" sz="800" dirty="0" smtClean="0">
                <a:solidFill>
                  <a:schemeClr val="tx1"/>
                </a:solidFill>
              </a:rPr>
              <a:t>void setRoot(Node * _root) { root = _root; }</a:t>
            </a:r>
          </a:p>
          <a:p>
            <a:r>
              <a:rPr lang="en-US" sz="800" dirty="0" smtClean="0">
                <a:solidFill>
                  <a:schemeClr val="tx1"/>
                </a:solidFill>
              </a:rPr>
              <a:t>void </a:t>
            </a:r>
            <a:r>
              <a:rPr lang="en-US" sz="800" dirty="0" err="1" smtClean="0">
                <a:solidFill>
                  <a:schemeClr val="tx1"/>
                </a:solidFill>
              </a:rPr>
              <a:t>addNode</a:t>
            </a:r>
            <a:r>
              <a:rPr lang="en-US" sz="800" dirty="0" smtClean="0">
                <a:solidFill>
                  <a:schemeClr val="tx1"/>
                </a:solidFill>
              </a:rPr>
              <a:t>(</a:t>
            </a:r>
            <a:r>
              <a:rPr lang="en-US" sz="800" dirty="0" err="1" smtClean="0">
                <a:solidFill>
                  <a:schemeClr val="tx1"/>
                </a:solidFill>
              </a:rPr>
              <a:t>int</a:t>
            </a:r>
            <a:r>
              <a:rPr lang="en-US" sz="800" dirty="0" smtClean="0">
                <a:solidFill>
                  <a:schemeClr val="tx1"/>
                </a:solidFill>
              </a:rPr>
              <a:t> key);</a:t>
            </a:r>
          </a:p>
          <a:p>
            <a:r>
              <a:rPr lang="en-US" sz="800" dirty="0" smtClean="0">
                <a:solidFill>
                  <a:schemeClr val="tx1"/>
                </a:solidFill>
              </a:rPr>
              <a:t>Node* </a:t>
            </a:r>
            <a:r>
              <a:rPr lang="en-US" sz="800" dirty="0" err="1" smtClean="0">
                <a:solidFill>
                  <a:schemeClr val="tx1"/>
                </a:solidFill>
              </a:rPr>
              <a:t>findNode</a:t>
            </a:r>
            <a:r>
              <a:rPr lang="en-US" sz="800" dirty="0" smtClean="0">
                <a:solidFill>
                  <a:schemeClr val="tx1"/>
                </a:solidFill>
              </a:rPr>
              <a:t>(</a:t>
            </a:r>
            <a:r>
              <a:rPr lang="en-US" sz="800" dirty="0" err="1" smtClean="0">
                <a:solidFill>
                  <a:schemeClr val="tx1"/>
                </a:solidFill>
              </a:rPr>
              <a:t>int</a:t>
            </a:r>
            <a:r>
              <a:rPr lang="en-US" sz="800" dirty="0" smtClean="0">
                <a:solidFill>
                  <a:schemeClr val="tx1"/>
                </a:solidFill>
              </a:rPr>
              <a:t> key, Node* parent);</a:t>
            </a:r>
          </a:p>
          <a:p>
            <a:r>
              <a:rPr lang="en-US" sz="800" dirty="0" smtClean="0">
                <a:solidFill>
                  <a:schemeClr val="tx1"/>
                </a:solidFill>
              </a:rPr>
              <a:t>void </a:t>
            </a:r>
            <a:r>
              <a:rPr lang="en-US" sz="800" dirty="0" err="1" smtClean="0">
                <a:solidFill>
                  <a:schemeClr val="tx1"/>
                </a:solidFill>
              </a:rPr>
              <a:t>printPreorder</a:t>
            </a:r>
            <a:r>
              <a:rPr lang="en-US" sz="800" dirty="0" smtClean="0">
                <a:solidFill>
                  <a:schemeClr val="tx1"/>
                </a:solidFill>
              </a:rPr>
              <a:t>(Node* node);</a:t>
            </a:r>
          </a:p>
          <a:p>
            <a:r>
              <a:rPr lang="en-US" sz="800" dirty="0" smtClean="0">
                <a:solidFill>
                  <a:schemeClr val="tx1"/>
                </a:solidFill>
              </a:rPr>
              <a:t>void </a:t>
            </a:r>
            <a:r>
              <a:rPr lang="en-US" sz="800" dirty="0" err="1" smtClean="0">
                <a:solidFill>
                  <a:schemeClr val="tx1"/>
                </a:solidFill>
              </a:rPr>
              <a:t>printInorder</a:t>
            </a:r>
            <a:r>
              <a:rPr lang="en-US" sz="800" dirty="0" smtClean="0">
                <a:solidFill>
                  <a:schemeClr val="tx1"/>
                </a:solidFill>
              </a:rPr>
              <a:t>(Node* node);</a:t>
            </a:r>
          </a:p>
          <a:p>
            <a:r>
              <a:rPr lang="en-US" sz="800" dirty="0" smtClean="0">
                <a:solidFill>
                  <a:schemeClr val="tx1"/>
                </a:solidFill>
              </a:rPr>
              <a:t>void </a:t>
            </a:r>
            <a:r>
              <a:rPr lang="en-US" sz="800" dirty="0" err="1" smtClean="0">
                <a:solidFill>
                  <a:schemeClr val="tx1"/>
                </a:solidFill>
              </a:rPr>
              <a:t>printPostorder</a:t>
            </a:r>
            <a:r>
              <a:rPr lang="en-US" sz="800" dirty="0" smtClean="0">
                <a:solidFill>
                  <a:schemeClr val="tx1"/>
                </a:solidFill>
              </a:rPr>
              <a:t>(Node* node);</a:t>
            </a:r>
          </a:p>
          <a:p>
            <a:r>
              <a:rPr lang="en-US" sz="800" dirty="0" smtClean="0">
                <a:solidFill>
                  <a:schemeClr val="tx1"/>
                </a:solidFill>
              </a:rPr>
              <a:t>void </a:t>
            </a:r>
            <a:r>
              <a:rPr lang="en-US" sz="800" dirty="0" err="1" smtClean="0">
                <a:solidFill>
                  <a:schemeClr val="tx1"/>
                </a:solidFill>
              </a:rPr>
              <a:t>deleteNode</a:t>
            </a:r>
            <a:r>
              <a:rPr lang="en-US" sz="800" dirty="0" smtClean="0">
                <a:solidFill>
                  <a:schemeClr val="tx1"/>
                </a:solidFill>
              </a:rPr>
              <a:t>(</a:t>
            </a:r>
            <a:r>
              <a:rPr lang="en-US" sz="800" dirty="0" err="1" smtClean="0">
                <a:solidFill>
                  <a:schemeClr val="tx1"/>
                </a:solidFill>
              </a:rPr>
              <a:t>int</a:t>
            </a:r>
            <a:r>
              <a:rPr lang="en-US" sz="800" dirty="0" smtClean="0">
                <a:solidFill>
                  <a:schemeClr val="tx1"/>
                </a:solidFill>
              </a:rPr>
              <a:t> key);</a:t>
            </a:r>
          </a:p>
          <a:p>
            <a:r>
              <a:rPr lang="en-US" sz="800" dirty="0" smtClean="0">
                <a:solidFill>
                  <a:schemeClr val="tx1"/>
                </a:solidFill>
              </a:rPr>
              <a:t>Node* min(Node* node);</a:t>
            </a:r>
          </a:p>
          <a:p>
            <a:r>
              <a:rPr lang="en-US" sz="800" dirty="0" smtClean="0">
                <a:solidFill>
                  <a:schemeClr val="tx1"/>
                </a:solidFill>
              </a:rPr>
              <a:t>Node* max(Node* node);</a:t>
            </a:r>
          </a:p>
          <a:p>
            <a:r>
              <a:rPr lang="en-US" sz="800" dirty="0" smtClean="0">
                <a:solidFill>
                  <a:schemeClr val="tx1"/>
                </a:solidFill>
              </a:rPr>
              <a:t>Node* successor(</a:t>
            </a:r>
            <a:r>
              <a:rPr lang="en-US" sz="800" dirty="0" err="1" smtClean="0">
                <a:solidFill>
                  <a:schemeClr val="tx1"/>
                </a:solidFill>
              </a:rPr>
              <a:t>int</a:t>
            </a:r>
            <a:r>
              <a:rPr lang="en-US" sz="800" dirty="0" smtClean="0">
                <a:solidFill>
                  <a:schemeClr val="tx1"/>
                </a:solidFill>
              </a:rPr>
              <a:t> key, Node* parent);</a:t>
            </a:r>
          </a:p>
          <a:p>
            <a:r>
              <a:rPr lang="en-US" sz="800" dirty="0" smtClean="0">
                <a:solidFill>
                  <a:schemeClr val="tx1"/>
                </a:solidFill>
              </a:rPr>
              <a:t>Node* predecessor(</a:t>
            </a:r>
            <a:r>
              <a:rPr lang="en-US" sz="800" dirty="0" err="1" smtClean="0">
                <a:solidFill>
                  <a:schemeClr val="tx1"/>
                </a:solidFill>
              </a:rPr>
              <a:t>int</a:t>
            </a:r>
            <a:r>
              <a:rPr lang="en-US" sz="800" dirty="0" smtClean="0">
                <a:solidFill>
                  <a:schemeClr val="tx1"/>
                </a:solidFill>
              </a:rPr>
              <a:t> key, Node* parent);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2438400" y="2895600"/>
            <a:ext cx="4572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3429000" y="5029200"/>
            <a:ext cx="2895600" cy="182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800" u="sng" dirty="0" smtClean="0">
                <a:solidFill>
                  <a:schemeClr val="tx1"/>
                </a:solidFill>
              </a:rPr>
              <a:t>Node</a:t>
            </a:r>
          </a:p>
          <a:p>
            <a:r>
              <a:rPr lang="en-US" sz="800" dirty="0" smtClean="0">
                <a:solidFill>
                  <a:schemeClr val="tx1"/>
                </a:solidFill>
              </a:rPr>
              <a:t>key: </a:t>
            </a:r>
            <a:r>
              <a:rPr lang="en-US" sz="800" dirty="0" err="1" smtClean="0">
                <a:solidFill>
                  <a:schemeClr val="tx1"/>
                </a:solidFill>
              </a:rPr>
              <a:t>int</a:t>
            </a:r>
            <a:endParaRPr lang="en-US" sz="800" dirty="0" smtClean="0">
              <a:solidFill>
                <a:schemeClr val="tx1"/>
              </a:solidFill>
            </a:endParaRPr>
          </a:p>
          <a:p>
            <a:r>
              <a:rPr lang="en-US" sz="800" dirty="0" smtClean="0">
                <a:solidFill>
                  <a:schemeClr val="tx1"/>
                </a:solidFill>
              </a:rPr>
              <a:t>data: </a:t>
            </a:r>
            <a:r>
              <a:rPr lang="en-US" sz="800" dirty="0" err="1" smtClean="0">
                <a:solidFill>
                  <a:schemeClr val="tx1"/>
                </a:solidFill>
              </a:rPr>
              <a:t>Datatype</a:t>
            </a:r>
            <a:endParaRPr lang="en-US" sz="800" dirty="0" smtClean="0">
              <a:solidFill>
                <a:schemeClr val="tx1"/>
              </a:solidFill>
            </a:endParaRPr>
          </a:p>
          <a:p>
            <a:r>
              <a:rPr lang="en-US" sz="800" dirty="0" smtClean="0">
                <a:solidFill>
                  <a:schemeClr val="tx1"/>
                </a:solidFill>
              </a:rPr>
              <a:t>Left, right, parent: Node*</a:t>
            </a:r>
          </a:p>
          <a:p>
            <a:r>
              <a:rPr lang="en-US" sz="800" dirty="0" smtClean="0">
                <a:solidFill>
                  <a:schemeClr val="tx1"/>
                </a:solidFill>
              </a:rPr>
              <a:t>_____________________________________________________</a:t>
            </a:r>
          </a:p>
          <a:p>
            <a:r>
              <a:rPr lang="en-US" sz="800" dirty="0" smtClean="0">
                <a:solidFill>
                  <a:schemeClr val="tx1"/>
                </a:solidFill>
              </a:rPr>
              <a:t>Node() { key = -1; left = </a:t>
            </a:r>
            <a:r>
              <a:rPr lang="en-US" sz="800" dirty="0" err="1" smtClean="0">
                <a:solidFill>
                  <a:schemeClr val="tx1"/>
                </a:solidFill>
              </a:rPr>
              <a:t>nullptr</a:t>
            </a:r>
            <a:r>
              <a:rPr lang="en-US" sz="800" dirty="0" smtClean="0">
                <a:solidFill>
                  <a:schemeClr val="tx1"/>
                </a:solidFill>
              </a:rPr>
              <a:t>; right = </a:t>
            </a:r>
            <a:r>
              <a:rPr lang="en-US" sz="800" dirty="0" err="1" smtClean="0">
                <a:solidFill>
                  <a:schemeClr val="tx1"/>
                </a:solidFill>
              </a:rPr>
              <a:t>nullptr</a:t>
            </a:r>
            <a:r>
              <a:rPr lang="en-US" sz="800" dirty="0" smtClean="0">
                <a:solidFill>
                  <a:schemeClr val="tx1"/>
                </a:solidFill>
              </a:rPr>
              <a:t>; parent = </a:t>
            </a:r>
            <a:r>
              <a:rPr lang="en-US" sz="800" dirty="0" err="1" smtClean="0">
                <a:solidFill>
                  <a:schemeClr val="tx1"/>
                </a:solidFill>
              </a:rPr>
              <a:t>nullptr</a:t>
            </a:r>
            <a:r>
              <a:rPr lang="en-US" sz="800" dirty="0" smtClean="0">
                <a:solidFill>
                  <a:schemeClr val="tx1"/>
                </a:solidFill>
              </a:rPr>
              <a:t>; };</a:t>
            </a:r>
          </a:p>
          <a:p>
            <a:r>
              <a:rPr lang="en-US" sz="800" dirty="0" smtClean="0">
                <a:solidFill>
                  <a:schemeClr val="tx1"/>
                </a:solidFill>
              </a:rPr>
              <a:t>void </a:t>
            </a:r>
            <a:r>
              <a:rPr lang="en-US" sz="800" dirty="0" err="1" smtClean="0">
                <a:solidFill>
                  <a:schemeClr val="tx1"/>
                </a:solidFill>
              </a:rPr>
              <a:t>setKey</a:t>
            </a:r>
            <a:r>
              <a:rPr lang="en-US" sz="800" dirty="0" smtClean="0">
                <a:solidFill>
                  <a:schemeClr val="tx1"/>
                </a:solidFill>
              </a:rPr>
              <a:t>(</a:t>
            </a:r>
            <a:r>
              <a:rPr lang="en-US" sz="800" dirty="0" err="1" smtClean="0">
                <a:solidFill>
                  <a:schemeClr val="tx1"/>
                </a:solidFill>
              </a:rPr>
              <a:t>int</a:t>
            </a:r>
            <a:r>
              <a:rPr lang="en-US" sz="800" dirty="0" smtClean="0">
                <a:solidFill>
                  <a:schemeClr val="tx1"/>
                </a:solidFill>
              </a:rPr>
              <a:t> </a:t>
            </a:r>
            <a:r>
              <a:rPr lang="en-US" sz="800" dirty="0" err="1" smtClean="0">
                <a:solidFill>
                  <a:schemeClr val="tx1"/>
                </a:solidFill>
              </a:rPr>
              <a:t>aKey</a:t>
            </a:r>
            <a:r>
              <a:rPr lang="en-US" sz="800" dirty="0" smtClean="0">
                <a:solidFill>
                  <a:schemeClr val="tx1"/>
                </a:solidFill>
              </a:rPr>
              <a:t>) { key = </a:t>
            </a:r>
            <a:r>
              <a:rPr lang="en-US" sz="800" dirty="0" err="1" smtClean="0">
                <a:solidFill>
                  <a:schemeClr val="tx1"/>
                </a:solidFill>
              </a:rPr>
              <a:t>aKey</a:t>
            </a:r>
            <a:r>
              <a:rPr lang="en-US" sz="800" dirty="0" smtClean="0">
                <a:solidFill>
                  <a:schemeClr val="tx1"/>
                </a:solidFill>
              </a:rPr>
              <a:t>; };</a:t>
            </a:r>
          </a:p>
          <a:p>
            <a:r>
              <a:rPr lang="en-US" sz="800" dirty="0" smtClean="0">
                <a:solidFill>
                  <a:schemeClr val="tx1"/>
                </a:solidFill>
              </a:rPr>
              <a:t>void </a:t>
            </a:r>
            <a:r>
              <a:rPr lang="en-US" sz="800" dirty="0" err="1" smtClean="0">
                <a:solidFill>
                  <a:schemeClr val="tx1"/>
                </a:solidFill>
              </a:rPr>
              <a:t>setLeft</a:t>
            </a:r>
            <a:r>
              <a:rPr lang="en-US" sz="800" dirty="0" smtClean="0">
                <a:solidFill>
                  <a:schemeClr val="tx1"/>
                </a:solidFill>
              </a:rPr>
              <a:t>(Node* </a:t>
            </a:r>
            <a:r>
              <a:rPr lang="en-US" sz="800" dirty="0" err="1" smtClean="0">
                <a:solidFill>
                  <a:schemeClr val="tx1"/>
                </a:solidFill>
              </a:rPr>
              <a:t>aLeft</a:t>
            </a:r>
            <a:r>
              <a:rPr lang="en-US" sz="800" dirty="0" smtClean="0">
                <a:solidFill>
                  <a:schemeClr val="tx1"/>
                </a:solidFill>
              </a:rPr>
              <a:t>) { left = </a:t>
            </a:r>
            <a:r>
              <a:rPr lang="en-US" sz="800" dirty="0" err="1" smtClean="0">
                <a:solidFill>
                  <a:schemeClr val="tx1"/>
                </a:solidFill>
              </a:rPr>
              <a:t>aLeft</a:t>
            </a:r>
            <a:r>
              <a:rPr lang="en-US" sz="800" dirty="0" smtClean="0">
                <a:solidFill>
                  <a:schemeClr val="tx1"/>
                </a:solidFill>
              </a:rPr>
              <a:t>; };</a:t>
            </a:r>
          </a:p>
          <a:p>
            <a:r>
              <a:rPr lang="en-US" sz="800" dirty="0" smtClean="0">
                <a:solidFill>
                  <a:schemeClr val="tx1"/>
                </a:solidFill>
              </a:rPr>
              <a:t>void </a:t>
            </a:r>
            <a:r>
              <a:rPr lang="en-US" sz="800" dirty="0" err="1" smtClean="0">
                <a:solidFill>
                  <a:schemeClr val="tx1"/>
                </a:solidFill>
              </a:rPr>
              <a:t>setRight</a:t>
            </a:r>
            <a:r>
              <a:rPr lang="en-US" sz="800" dirty="0" smtClean="0">
                <a:solidFill>
                  <a:schemeClr val="tx1"/>
                </a:solidFill>
              </a:rPr>
              <a:t>(Node* </a:t>
            </a:r>
            <a:r>
              <a:rPr lang="en-US" sz="800" dirty="0" err="1" smtClean="0">
                <a:solidFill>
                  <a:schemeClr val="tx1"/>
                </a:solidFill>
              </a:rPr>
              <a:t>aRight</a:t>
            </a:r>
            <a:r>
              <a:rPr lang="en-US" sz="800" dirty="0" smtClean="0">
                <a:solidFill>
                  <a:schemeClr val="tx1"/>
                </a:solidFill>
              </a:rPr>
              <a:t>) { right = </a:t>
            </a:r>
            <a:r>
              <a:rPr lang="en-US" sz="800" dirty="0" err="1" smtClean="0">
                <a:solidFill>
                  <a:schemeClr val="tx1"/>
                </a:solidFill>
              </a:rPr>
              <a:t>aRight</a:t>
            </a:r>
            <a:r>
              <a:rPr lang="en-US" sz="800" dirty="0" smtClean="0">
                <a:solidFill>
                  <a:schemeClr val="tx1"/>
                </a:solidFill>
              </a:rPr>
              <a:t>; };</a:t>
            </a:r>
          </a:p>
          <a:p>
            <a:r>
              <a:rPr lang="fr-FR" sz="800" dirty="0" err="1" smtClean="0">
                <a:solidFill>
                  <a:schemeClr val="tx1"/>
                </a:solidFill>
              </a:rPr>
              <a:t>void</a:t>
            </a:r>
            <a:r>
              <a:rPr lang="fr-FR" sz="800" dirty="0" smtClean="0">
                <a:solidFill>
                  <a:schemeClr val="tx1"/>
                </a:solidFill>
              </a:rPr>
              <a:t> </a:t>
            </a:r>
            <a:r>
              <a:rPr lang="fr-FR" sz="800" dirty="0" err="1" smtClean="0">
                <a:solidFill>
                  <a:schemeClr val="tx1"/>
                </a:solidFill>
              </a:rPr>
              <a:t>setParent</a:t>
            </a:r>
            <a:r>
              <a:rPr lang="fr-FR" sz="800" dirty="0" smtClean="0">
                <a:solidFill>
                  <a:schemeClr val="tx1"/>
                </a:solidFill>
              </a:rPr>
              <a:t>(</a:t>
            </a:r>
            <a:r>
              <a:rPr lang="fr-FR" sz="800" dirty="0" err="1" smtClean="0">
                <a:solidFill>
                  <a:schemeClr val="tx1"/>
                </a:solidFill>
              </a:rPr>
              <a:t>Node</a:t>
            </a:r>
            <a:r>
              <a:rPr lang="fr-FR" sz="800" dirty="0" smtClean="0">
                <a:solidFill>
                  <a:schemeClr val="tx1"/>
                </a:solidFill>
              </a:rPr>
              <a:t>* </a:t>
            </a:r>
            <a:r>
              <a:rPr lang="fr-FR" sz="800" dirty="0" err="1" smtClean="0">
                <a:solidFill>
                  <a:schemeClr val="tx1"/>
                </a:solidFill>
              </a:rPr>
              <a:t>aParent</a:t>
            </a:r>
            <a:r>
              <a:rPr lang="fr-FR" sz="800" dirty="0" smtClean="0">
                <a:solidFill>
                  <a:schemeClr val="tx1"/>
                </a:solidFill>
              </a:rPr>
              <a:t>) { parent = </a:t>
            </a:r>
            <a:r>
              <a:rPr lang="fr-FR" sz="800" dirty="0" err="1" smtClean="0">
                <a:solidFill>
                  <a:schemeClr val="tx1"/>
                </a:solidFill>
              </a:rPr>
              <a:t>aParent</a:t>
            </a:r>
            <a:r>
              <a:rPr lang="fr-FR" sz="800" dirty="0" smtClean="0">
                <a:solidFill>
                  <a:schemeClr val="tx1"/>
                </a:solidFill>
              </a:rPr>
              <a:t>; };</a:t>
            </a:r>
          </a:p>
          <a:p>
            <a:r>
              <a:rPr lang="en-US" sz="800" dirty="0" err="1" smtClean="0">
                <a:solidFill>
                  <a:schemeClr val="tx1"/>
                </a:solidFill>
              </a:rPr>
              <a:t>int</a:t>
            </a:r>
            <a:r>
              <a:rPr lang="en-US" sz="800" dirty="0" smtClean="0">
                <a:solidFill>
                  <a:schemeClr val="tx1"/>
                </a:solidFill>
              </a:rPr>
              <a:t> Key() { return key; };</a:t>
            </a:r>
          </a:p>
          <a:p>
            <a:r>
              <a:rPr lang="en-US" sz="800" dirty="0" smtClean="0">
                <a:solidFill>
                  <a:schemeClr val="tx1"/>
                </a:solidFill>
              </a:rPr>
              <a:t>Node* Left() { return left; };</a:t>
            </a:r>
          </a:p>
          <a:p>
            <a:r>
              <a:rPr lang="en-US" sz="800" dirty="0" smtClean="0">
                <a:solidFill>
                  <a:schemeClr val="tx1"/>
                </a:solidFill>
              </a:rPr>
              <a:t>Node* Right() { return right; };</a:t>
            </a:r>
          </a:p>
          <a:p>
            <a:r>
              <a:rPr lang="en-US" sz="800" dirty="0" smtClean="0">
                <a:solidFill>
                  <a:schemeClr val="tx1"/>
                </a:solidFill>
              </a:rPr>
              <a:t>Node* Parent() { return parent; };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3200400" y="5181600"/>
            <a:ext cx="228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7162800" y="990600"/>
            <a:ext cx="1143000" cy="190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800" u="sng" dirty="0" err="1" smtClean="0">
                <a:solidFill>
                  <a:schemeClr val="tx1"/>
                </a:solidFill>
              </a:rPr>
              <a:t>ContactInfo</a:t>
            </a:r>
            <a:endParaRPr lang="en-US" sz="800" u="sng" dirty="0" smtClean="0">
              <a:solidFill>
                <a:schemeClr val="tx1"/>
              </a:solidFill>
            </a:endParaRPr>
          </a:p>
          <a:p>
            <a:r>
              <a:rPr lang="en-US" sz="800" dirty="0" err="1" smtClean="0">
                <a:solidFill>
                  <a:schemeClr val="tx1"/>
                </a:solidFill>
              </a:rPr>
              <a:t>homePhone</a:t>
            </a:r>
            <a:r>
              <a:rPr lang="en-US" sz="800" dirty="0" smtClean="0">
                <a:solidFill>
                  <a:schemeClr val="tx1"/>
                </a:solidFill>
              </a:rPr>
              <a:t>: string</a:t>
            </a:r>
          </a:p>
          <a:p>
            <a:r>
              <a:rPr lang="en-US" sz="800" dirty="0" err="1" smtClean="0">
                <a:solidFill>
                  <a:schemeClr val="tx1"/>
                </a:solidFill>
              </a:rPr>
              <a:t>officePhone</a:t>
            </a:r>
            <a:r>
              <a:rPr lang="en-US" sz="800" dirty="0" smtClean="0">
                <a:solidFill>
                  <a:schemeClr val="tx1"/>
                </a:solidFill>
              </a:rPr>
              <a:t>: string</a:t>
            </a:r>
          </a:p>
          <a:p>
            <a:r>
              <a:rPr lang="en-US" sz="800" dirty="0" err="1" smtClean="0">
                <a:solidFill>
                  <a:schemeClr val="tx1"/>
                </a:solidFill>
              </a:rPr>
              <a:t>eMail</a:t>
            </a:r>
            <a:r>
              <a:rPr lang="en-US" sz="800" dirty="0" smtClean="0">
                <a:solidFill>
                  <a:schemeClr val="tx1"/>
                </a:solidFill>
              </a:rPr>
              <a:t>: string</a:t>
            </a:r>
          </a:p>
          <a:p>
            <a:r>
              <a:rPr lang="en-US" sz="800" dirty="0" err="1" smtClean="0">
                <a:solidFill>
                  <a:schemeClr val="tx1"/>
                </a:solidFill>
              </a:rPr>
              <a:t>mobilePhone</a:t>
            </a:r>
            <a:r>
              <a:rPr lang="en-US" sz="800" dirty="0" smtClean="0">
                <a:solidFill>
                  <a:schemeClr val="tx1"/>
                </a:solidFill>
              </a:rPr>
              <a:t>: string</a:t>
            </a:r>
          </a:p>
          <a:p>
            <a:r>
              <a:rPr lang="en-US" sz="800" dirty="0" err="1" smtClean="0">
                <a:solidFill>
                  <a:schemeClr val="tx1"/>
                </a:solidFill>
              </a:rPr>
              <a:t>streetAddress</a:t>
            </a:r>
            <a:r>
              <a:rPr lang="en-US" sz="800" dirty="0" smtClean="0">
                <a:solidFill>
                  <a:schemeClr val="tx1"/>
                </a:solidFill>
              </a:rPr>
              <a:t>: string</a:t>
            </a:r>
          </a:p>
          <a:p>
            <a:r>
              <a:rPr lang="en-US" sz="800" dirty="0" smtClean="0">
                <a:solidFill>
                  <a:schemeClr val="tx1"/>
                </a:solidFill>
              </a:rPr>
              <a:t>city: string </a:t>
            </a:r>
          </a:p>
          <a:p>
            <a:r>
              <a:rPr lang="en-US" sz="800" dirty="0" smtClean="0">
                <a:solidFill>
                  <a:schemeClr val="tx1"/>
                </a:solidFill>
              </a:rPr>
              <a:t>state: string</a:t>
            </a:r>
          </a:p>
          <a:p>
            <a:r>
              <a:rPr lang="en-US" sz="800" dirty="0" smtClean="0">
                <a:solidFill>
                  <a:schemeClr val="tx1"/>
                </a:solidFill>
              </a:rPr>
              <a:t>zip: string</a:t>
            </a:r>
          </a:p>
          <a:p>
            <a:r>
              <a:rPr lang="en-US" sz="800" dirty="0" smtClean="0">
                <a:solidFill>
                  <a:schemeClr val="tx1"/>
                </a:solidFill>
              </a:rPr>
              <a:t>country: string</a:t>
            </a:r>
          </a:p>
          <a:p>
            <a:r>
              <a:rPr lang="en-US" sz="800" dirty="0" smtClean="0">
                <a:solidFill>
                  <a:schemeClr val="tx1"/>
                </a:solidFill>
              </a:rPr>
              <a:t>-----------------------------</a:t>
            </a:r>
          </a:p>
          <a:p>
            <a:r>
              <a:rPr lang="en-US" sz="800" dirty="0" err="1" smtClean="0">
                <a:solidFill>
                  <a:schemeClr val="tx1"/>
                </a:solidFill>
              </a:rPr>
              <a:t>getHomePhone</a:t>
            </a:r>
            <a:r>
              <a:rPr lang="en-US" sz="800" dirty="0" smtClean="0">
                <a:solidFill>
                  <a:schemeClr val="tx1"/>
                </a:solidFill>
              </a:rPr>
              <a:t>()</a:t>
            </a:r>
          </a:p>
          <a:p>
            <a:r>
              <a:rPr lang="en-US" sz="800" dirty="0" err="1" smtClean="0">
                <a:solidFill>
                  <a:schemeClr val="tx1"/>
                </a:solidFill>
              </a:rPr>
              <a:t>setHomePhone</a:t>
            </a:r>
            <a:r>
              <a:rPr lang="en-US" sz="800" dirty="0" smtClean="0">
                <a:solidFill>
                  <a:schemeClr val="tx1"/>
                </a:solidFill>
              </a:rPr>
              <a:t>()</a:t>
            </a:r>
          </a:p>
          <a:p>
            <a:r>
              <a:rPr lang="en-US" sz="800" dirty="0" smtClean="0">
                <a:solidFill>
                  <a:schemeClr val="tx1"/>
                </a:solidFill>
              </a:rPr>
              <a:t>Etc.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 flipH="1">
            <a:off x="6477000" y="144780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4038600" y="990600"/>
            <a:ext cx="1066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09600" y="762000"/>
            <a:ext cx="9906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800" dirty="0" smtClean="0">
                <a:solidFill>
                  <a:schemeClr val="tx1"/>
                </a:solidFill>
              </a:rPr>
              <a:t>Read data from file</a:t>
            </a:r>
          </a:p>
        </p:txBody>
      </p:sp>
      <p:sp>
        <p:nvSpPr>
          <p:cNvPr id="5" name="Rectangle 4"/>
          <p:cNvSpPr/>
          <p:nvPr/>
        </p:nvSpPr>
        <p:spPr>
          <a:xfrm>
            <a:off x="609600" y="1447800"/>
            <a:ext cx="9906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800" dirty="0" smtClean="0">
                <a:solidFill>
                  <a:schemeClr val="tx1"/>
                </a:solidFill>
              </a:rPr>
              <a:t>Added to address book as entries</a:t>
            </a:r>
          </a:p>
        </p:txBody>
      </p:sp>
      <p:cxnSp>
        <p:nvCxnSpPr>
          <p:cNvPr id="7" name="Straight Arrow Connector 6"/>
          <p:cNvCxnSpPr>
            <a:stCxn id="4" idx="2"/>
            <a:endCxn id="5" idx="0"/>
          </p:cNvCxnSpPr>
          <p:nvPr/>
        </p:nvCxnSpPr>
        <p:spPr>
          <a:xfrm rot="5400000">
            <a:off x="876300" y="12192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2514600" y="1371600"/>
            <a:ext cx="990600" cy="83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800" dirty="0" smtClean="0">
                <a:solidFill>
                  <a:schemeClr val="tx1"/>
                </a:solidFill>
              </a:rPr>
              <a:t>User defined data manipulation.</a:t>
            </a:r>
          </a:p>
          <a:p>
            <a:endParaRPr lang="en-US" sz="800" dirty="0">
              <a:solidFill>
                <a:schemeClr val="tx1"/>
              </a:solidFill>
            </a:endParaRPr>
          </a:p>
          <a:p>
            <a:r>
              <a:rPr lang="en-US" sz="800" dirty="0" smtClean="0">
                <a:solidFill>
                  <a:schemeClr val="tx1"/>
                </a:solidFill>
              </a:rPr>
              <a:t>Add, edit, remove, or search for </a:t>
            </a:r>
            <a:r>
              <a:rPr lang="en-US" sz="800" dirty="0" smtClean="0">
                <a:solidFill>
                  <a:schemeClr val="tx1"/>
                </a:solidFill>
              </a:rPr>
              <a:t>an entry.</a:t>
            </a:r>
            <a:endParaRPr lang="en-US" sz="800" dirty="0" smtClean="0">
              <a:solidFill>
                <a:schemeClr val="tx1"/>
              </a:solidFill>
            </a:endParaRPr>
          </a:p>
        </p:txBody>
      </p:sp>
      <p:cxnSp>
        <p:nvCxnSpPr>
          <p:cNvPr id="12" name="Elbow Connector 11"/>
          <p:cNvCxnSpPr>
            <a:stCxn id="5" idx="3"/>
            <a:endCxn id="10" idx="1"/>
          </p:cNvCxnSpPr>
          <p:nvPr/>
        </p:nvCxnSpPr>
        <p:spPr>
          <a:xfrm>
            <a:off x="1600200" y="1638300"/>
            <a:ext cx="914400" cy="1524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447800" y="3200400"/>
            <a:ext cx="9906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800" dirty="0" smtClean="0">
                <a:solidFill>
                  <a:schemeClr val="tx1"/>
                </a:solidFill>
              </a:rPr>
              <a:t>Add entry, user enters data in fields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590800" y="3200400"/>
            <a:ext cx="9906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800" dirty="0" smtClean="0">
                <a:solidFill>
                  <a:schemeClr val="tx1"/>
                </a:solidFill>
              </a:rPr>
              <a:t>Edit entry, user chooses which entry to edit, search for entry, ask user for new data values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733800" y="3200400"/>
            <a:ext cx="9906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800" dirty="0" smtClean="0">
                <a:solidFill>
                  <a:schemeClr val="tx1"/>
                </a:solidFill>
              </a:rPr>
              <a:t>Delete entry, user chooses which entry to delete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rot="5400000">
            <a:off x="1676400" y="2286000"/>
            <a:ext cx="9906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3" idx="0"/>
          </p:cNvCxnSpPr>
          <p:nvPr/>
        </p:nvCxnSpPr>
        <p:spPr>
          <a:xfrm rot="5400000" flipH="1" flipV="1">
            <a:off x="1847850" y="2305050"/>
            <a:ext cx="990600" cy="800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5400000">
            <a:off x="2400300" y="2705100"/>
            <a:ext cx="990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rot="5400000" flipH="1" flipV="1">
            <a:off x="2477294" y="2704306"/>
            <a:ext cx="990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rot="16200000" flipH="1">
            <a:off x="3124200" y="2286000"/>
            <a:ext cx="9906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5" idx="0"/>
          </p:cNvCxnSpPr>
          <p:nvPr/>
        </p:nvCxnSpPr>
        <p:spPr>
          <a:xfrm rot="16200000" flipV="1">
            <a:off x="3333750" y="2305050"/>
            <a:ext cx="990600" cy="800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4800600" y="1447800"/>
            <a:ext cx="990600" cy="83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800" dirty="0" smtClean="0">
                <a:solidFill>
                  <a:schemeClr val="tx1"/>
                </a:solidFill>
              </a:rPr>
              <a:t>User defined data manipulation.</a:t>
            </a:r>
          </a:p>
          <a:p>
            <a:endParaRPr lang="en-US" sz="800" dirty="0">
              <a:solidFill>
                <a:schemeClr val="tx1"/>
              </a:solidFill>
            </a:endParaRPr>
          </a:p>
          <a:p>
            <a:r>
              <a:rPr lang="en-US" sz="800" dirty="0" smtClean="0">
                <a:solidFill>
                  <a:schemeClr val="tx1"/>
                </a:solidFill>
              </a:rPr>
              <a:t>User </a:t>
            </a:r>
            <a:r>
              <a:rPr lang="en-US" sz="800" dirty="0" smtClean="0">
                <a:solidFill>
                  <a:schemeClr val="tx1"/>
                </a:solidFill>
              </a:rPr>
              <a:t>searches for entries </a:t>
            </a:r>
            <a:r>
              <a:rPr lang="en-US" sz="800" smtClean="0">
                <a:solidFill>
                  <a:schemeClr val="tx1"/>
                </a:solidFill>
              </a:rPr>
              <a:t>to output</a:t>
            </a:r>
            <a:endParaRPr lang="en-US" sz="800" dirty="0" smtClean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>
            <a:endCxn id="30" idx="1"/>
          </p:cNvCxnSpPr>
          <p:nvPr/>
        </p:nvCxnSpPr>
        <p:spPr>
          <a:xfrm flipV="1">
            <a:off x="3505200" y="1866900"/>
            <a:ext cx="12954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6324600" y="1447800"/>
            <a:ext cx="990600" cy="83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800" dirty="0" smtClean="0">
                <a:solidFill>
                  <a:schemeClr val="tx1"/>
                </a:solidFill>
              </a:rPr>
              <a:t>User defined data manipulation.</a:t>
            </a:r>
          </a:p>
          <a:p>
            <a:endParaRPr lang="en-US" sz="800" dirty="0">
              <a:solidFill>
                <a:schemeClr val="tx1"/>
              </a:solidFill>
            </a:endParaRPr>
          </a:p>
          <a:p>
            <a:r>
              <a:rPr lang="en-US" sz="800" dirty="0" smtClean="0">
                <a:solidFill>
                  <a:schemeClr val="tx1"/>
                </a:solidFill>
              </a:rPr>
              <a:t>User </a:t>
            </a:r>
            <a:r>
              <a:rPr lang="en-US" sz="800" dirty="0" smtClean="0">
                <a:solidFill>
                  <a:schemeClr val="tx1"/>
                </a:solidFill>
              </a:rPr>
              <a:t>selects </a:t>
            </a:r>
            <a:r>
              <a:rPr lang="en-US" sz="800" dirty="0" smtClean="0">
                <a:solidFill>
                  <a:schemeClr val="tx1"/>
                </a:solidFill>
              </a:rPr>
              <a:t>which entries to output</a:t>
            </a:r>
          </a:p>
        </p:txBody>
      </p:sp>
      <p:sp>
        <p:nvSpPr>
          <p:cNvPr id="38" name="Rectangle 37"/>
          <p:cNvSpPr/>
          <p:nvPr/>
        </p:nvSpPr>
        <p:spPr>
          <a:xfrm>
            <a:off x="6324600" y="2895600"/>
            <a:ext cx="990600" cy="1447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800" dirty="0" smtClean="0">
                <a:solidFill>
                  <a:schemeClr val="tx1"/>
                </a:solidFill>
              </a:rPr>
              <a:t>User chooses which fields to display in output.</a:t>
            </a:r>
          </a:p>
          <a:p>
            <a:endParaRPr lang="en-US" sz="800" dirty="0">
              <a:solidFill>
                <a:schemeClr val="tx1"/>
              </a:solidFill>
            </a:endParaRPr>
          </a:p>
          <a:p>
            <a:r>
              <a:rPr lang="en-US" sz="800" dirty="0" smtClean="0">
                <a:solidFill>
                  <a:schemeClr val="tx1"/>
                </a:solidFill>
              </a:rPr>
              <a:t>User chooses to sort by specific field.</a:t>
            </a:r>
          </a:p>
          <a:p>
            <a:endParaRPr lang="en-US" sz="800" dirty="0">
              <a:solidFill>
                <a:schemeClr val="tx1"/>
              </a:solidFill>
            </a:endParaRPr>
          </a:p>
          <a:p>
            <a:r>
              <a:rPr lang="en-US" sz="800" dirty="0" smtClean="0">
                <a:solidFill>
                  <a:schemeClr val="tx1"/>
                </a:solidFill>
              </a:rPr>
              <a:t>User chooses to sort by secondary field</a:t>
            </a:r>
          </a:p>
        </p:txBody>
      </p:sp>
      <p:cxnSp>
        <p:nvCxnSpPr>
          <p:cNvPr id="40" name="Straight Arrow Connector 39"/>
          <p:cNvCxnSpPr/>
          <p:nvPr/>
        </p:nvCxnSpPr>
        <p:spPr>
          <a:xfrm rot="5400000">
            <a:off x="6248400" y="25908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rot="5400000" flipH="1" flipV="1">
            <a:off x="6629400" y="25908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6324600" y="762000"/>
            <a:ext cx="9906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800" dirty="0" smtClean="0">
                <a:solidFill>
                  <a:schemeClr val="tx1"/>
                </a:solidFill>
              </a:rPr>
              <a:t>Write output to file</a:t>
            </a:r>
          </a:p>
        </p:txBody>
      </p:sp>
      <p:cxnSp>
        <p:nvCxnSpPr>
          <p:cNvPr id="45" name="Straight Arrow Connector 44"/>
          <p:cNvCxnSpPr>
            <a:stCxn id="30" idx="3"/>
            <a:endCxn id="37" idx="1"/>
          </p:cNvCxnSpPr>
          <p:nvPr/>
        </p:nvCxnSpPr>
        <p:spPr>
          <a:xfrm>
            <a:off x="5791200" y="18669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7" idx="0"/>
            <a:endCxn id="43" idx="2"/>
          </p:cNvCxnSpPr>
          <p:nvPr/>
        </p:nvCxnSpPr>
        <p:spPr>
          <a:xfrm rot="5400000" flipH="1" flipV="1">
            <a:off x="6591300" y="12192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981200" y="5181600"/>
            <a:ext cx="2362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Bryant Wong</a:t>
            </a:r>
          </a:p>
          <a:p>
            <a:r>
              <a:rPr lang="en-US" dirty="0" smtClean="0"/>
              <a:t>CSCI 2421 </a:t>
            </a:r>
          </a:p>
          <a:p>
            <a:r>
              <a:rPr lang="en-US" dirty="0" smtClean="0"/>
              <a:t>Final Project Design</a:t>
            </a:r>
          </a:p>
          <a:p>
            <a:r>
              <a:rPr lang="en-US" dirty="0" smtClean="0"/>
              <a:t>Data Flow Chart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473</Words>
  <Application>Microsoft Office PowerPoint</Application>
  <PresentationFormat>On-screen Show (4:3)</PresentationFormat>
  <Paragraphs>108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Wong</dc:creator>
  <cp:lastModifiedBy>Wong</cp:lastModifiedBy>
  <cp:revision>25</cp:revision>
  <dcterms:created xsi:type="dcterms:W3CDTF">2017-04-02T15:56:21Z</dcterms:created>
  <dcterms:modified xsi:type="dcterms:W3CDTF">2017-04-05T02:48:03Z</dcterms:modified>
</cp:coreProperties>
</file>