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5143500" cx="9144000"/>
  <p:notesSz cx="6858000" cy="9144000"/>
  <p:embeddedFontLst>
    <p:embeddedFont>
      <p:font typeface="Encode Sans ExtraLight"/>
      <p:regular r:id="rId56"/>
      <p:bold r:id="rId57"/>
    </p:embeddedFont>
    <p:embeddedFont>
      <p:font typeface="Roboto"/>
      <p:regular r:id="rId58"/>
      <p:bold r:id="rId59"/>
      <p:italic r:id="rId60"/>
      <p:boldItalic r:id="rId61"/>
    </p:embeddedFont>
    <p:embeddedFont>
      <p:font typeface="Encode Sans"/>
      <p:regular r:id="rId62"/>
      <p:bold r:id="rId63"/>
    </p:embeddedFont>
    <p:embeddedFont>
      <p:font typeface="Encode Sans Light"/>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EncodeSans-regular.fntdata"/><Relationship Id="rId61" Type="http://schemas.openxmlformats.org/officeDocument/2006/relationships/font" Target="fonts/Roboto-boldItalic.fntdata"/><Relationship Id="rId20" Type="http://schemas.openxmlformats.org/officeDocument/2006/relationships/slide" Target="slides/slide16.xml"/><Relationship Id="rId64" Type="http://schemas.openxmlformats.org/officeDocument/2006/relationships/font" Target="fonts/EncodeSansLight-regular.fntdata"/><Relationship Id="rId63" Type="http://schemas.openxmlformats.org/officeDocument/2006/relationships/font" Target="fonts/EncodeSans-bold.fntdata"/><Relationship Id="rId22" Type="http://schemas.openxmlformats.org/officeDocument/2006/relationships/slide" Target="slides/slide18.xml"/><Relationship Id="rId21" Type="http://schemas.openxmlformats.org/officeDocument/2006/relationships/slide" Target="slides/slide17.xml"/><Relationship Id="rId65" Type="http://schemas.openxmlformats.org/officeDocument/2006/relationships/font" Target="fonts/EncodeSansLight-bold.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Roboto-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EncodeSansExtraLight-bold.fntdata"/><Relationship Id="rId12" Type="http://schemas.openxmlformats.org/officeDocument/2006/relationships/slide" Target="slides/slide8.xml"/><Relationship Id="rId56" Type="http://schemas.openxmlformats.org/officeDocument/2006/relationships/font" Target="fonts/EncodeSansExtraLight-regular.fntdata"/><Relationship Id="rId15" Type="http://schemas.openxmlformats.org/officeDocument/2006/relationships/slide" Target="slides/slide11.xml"/><Relationship Id="rId59" Type="http://schemas.openxmlformats.org/officeDocument/2006/relationships/font" Target="fonts/Roboto-bold.fntdata"/><Relationship Id="rId14" Type="http://schemas.openxmlformats.org/officeDocument/2006/relationships/slide" Target="slides/slide10.xml"/><Relationship Id="rId58" Type="http://schemas.openxmlformats.org/officeDocument/2006/relationships/font" Target="fonts/Roboto-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flutter-io/hummingbird-building-flutter-for-the-web-e687c2a023a8"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Dart_(programming_language)#cite_note-21"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reflectly-engineering/reflectly-from-react-native-to-flutter-2e3dffced2ea"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flutter.dev/docs/development/platform-integration/platform-channels" TargetMode="External"/><Relationship Id="rId3" Type="http://schemas.openxmlformats.org/officeDocument/2006/relationships/hyperlink" Target="https://flutter.github.io/devtools/inspector"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259aca30a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259aca3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26602a021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26602a02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a:t>
            </a:r>
            <a:endParaRPr b="1"/>
          </a:p>
          <a:p>
            <a:pPr indent="-317500" lvl="0" marL="457200" rtl="0" algn="l">
              <a:spcBef>
                <a:spcPts val="0"/>
              </a:spcBef>
              <a:spcAft>
                <a:spcPts val="0"/>
              </a:spcAft>
              <a:buSzPts val="1400"/>
              <a:buChar char="-"/>
            </a:pPr>
            <a:r>
              <a:rPr lang="en"/>
              <a:t>E’ gratis e open-source</a:t>
            </a:r>
            <a:endParaRPr/>
          </a:p>
          <a:p>
            <a:pPr indent="-317500" lvl="0" marL="457200" rtl="0" algn="l">
              <a:spcBef>
                <a:spcPts val="0"/>
              </a:spcBef>
              <a:spcAft>
                <a:spcPts val="0"/>
              </a:spcAft>
              <a:buSzPts val="1400"/>
              <a:buChar char="-"/>
            </a:pPr>
            <a:r>
              <a:rPr lang="en"/>
              <a:t>Una singola codebase per due applicazioni (iOS e Android). Questo implica anche minor testing</a:t>
            </a:r>
            <a:endParaRPr/>
          </a:p>
          <a:p>
            <a:pPr indent="-317500" lvl="0" marL="457200" rtl="0" algn="l">
              <a:spcBef>
                <a:spcPts val="0"/>
              </a:spcBef>
              <a:spcAft>
                <a:spcPts val="0"/>
              </a:spcAft>
              <a:buSzPts val="1400"/>
              <a:buChar char="-"/>
            </a:pPr>
            <a:r>
              <a:rPr lang="en"/>
              <a:t>Perfetto per creare un MVP (Minimum Viable Product) in tempi ristretti. Nello sviluppo di un prodotto innovativo, un MVP è un prodotto con caratteristiche minime per dimostrazione la fattibilità del prodotto finale</a:t>
            </a:r>
            <a:endParaRPr/>
          </a:p>
          <a:p>
            <a:pPr indent="-317500" lvl="0" marL="457200" rtl="0" algn="l">
              <a:spcBef>
                <a:spcPts val="0"/>
              </a:spcBef>
              <a:spcAft>
                <a:spcPts val="0"/>
              </a:spcAft>
              <a:buSzPts val="1400"/>
              <a:buChar char="-"/>
            </a:pPr>
            <a:r>
              <a:rPr lang="en"/>
              <a:t>Facilità di installazione</a:t>
            </a:r>
            <a:endParaRPr/>
          </a:p>
          <a:p>
            <a:pPr indent="-317500" lvl="0" marL="457200" rtl="0" algn="l">
              <a:spcBef>
                <a:spcPts val="0"/>
              </a:spcBef>
              <a:spcAft>
                <a:spcPts val="0"/>
              </a:spcAft>
              <a:buSzPts val="1400"/>
              <a:buChar char="-"/>
            </a:pPr>
            <a:r>
              <a:rPr lang="en"/>
              <a:t>Hot reload</a:t>
            </a:r>
            <a:endParaRPr/>
          </a:p>
          <a:p>
            <a:pPr indent="-317500" lvl="0" marL="457200" rtl="0" algn="l">
              <a:spcBef>
                <a:spcPts val="0"/>
              </a:spcBef>
              <a:spcAft>
                <a:spcPts val="0"/>
              </a:spcAft>
              <a:buSzPts val="1400"/>
              <a:buChar char="-"/>
            </a:pPr>
            <a:r>
              <a:rPr lang="en"/>
              <a:t>Widgets pre-confezionati</a:t>
            </a:r>
            <a:endParaRPr/>
          </a:p>
          <a:p>
            <a:pPr indent="-317500" lvl="0" marL="457200" rtl="0" algn="l">
              <a:spcBef>
                <a:spcPts val="0"/>
              </a:spcBef>
              <a:spcAft>
                <a:spcPts val="0"/>
              </a:spcAft>
              <a:buSzPts val="1400"/>
              <a:buChar char="-"/>
            </a:pPr>
            <a:r>
              <a:rPr lang="en"/>
              <a:t>Performance native</a:t>
            </a:r>
            <a:endParaRPr/>
          </a:p>
          <a:p>
            <a:pPr indent="-317500" lvl="0" marL="457200" rtl="0" algn="l">
              <a:spcBef>
                <a:spcPts val="0"/>
              </a:spcBef>
              <a:spcAft>
                <a:spcPts val="0"/>
              </a:spcAft>
              <a:buSzPts val="1400"/>
              <a:buChar char="-"/>
            </a:pPr>
            <a:r>
              <a:rPr lang="en"/>
              <a:t>Plugin per Android Studio, IntelliJ IDEA e Android Studio</a:t>
            </a:r>
            <a:endParaRPr/>
          </a:p>
          <a:p>
            <a:pPr indent="-317500" lvl="0" marL="457200" rtl="0" algn="l">
              <a:spcBef>
                <a:spcPts val="0"/>
              </a:spcBef>
              <a:spcAft>
                <a:spcPts val="0"/>
              </a:spcAft>
              <a:buSzPts val="1400"/>
              <a:buChar char="-"/>
            </a:pPr>
            <a:r>
              <a:rPr lang="en"/>
              <a:t>Documentazione completa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Contro</a:t>
            </a:r>
            <a:endParaRPr b="1"/>
          </a:p>
          <a:p>
            <a:pPr indent="-317500" lvl="0" marL="457200" rtl="0" algn="l">
              <a:spcBef>
                <a:spcPts val="0"/>
              </a:spcBef>
              <a:spcAft>
                <a:spcPts val="0"/>
              </a:spcAft>
              <a:buSzPts val="1400"/>
              <a:buChar char="-"/>
            </a:pPr>
            <a:r>
              <a:rPr lang="en"/>
              <a:t>Flutter è disponibile solo per mobile, anche se gli sviluppatori stanno lavorando ad un progetto sperimentale chiamato HummingBird (</a:t>
            </a:r>
            <a:r>
              <a:rPr lang="en" u="sng">
                <a:solidFill>
                  <a:schemeClr val="hlink"/>
                </a:solidFill>
                <a:hlinkClick r:id="rId2"/>
              </a:rPr>
              <a:t>https://medium.com/flutter-io/hummingbird-building-flutter-for-the-web-e687c2a023a8</a:t>
            </a:r>
            <a:r>
              <a:rPr lang="en"/>
              <a:t>).</a:t>
            </a:r>
            <a:endParaRPr/>
          </a:p>
          <a:p>
            <a:pPr indent="-317500" lvl="0" marL="457200" rtl="0" algn="l">
              <a:spcBef>
                <a:spcPts val="0"/>
              </a:spcBef>
              <a:spcAft>
                <a:spcPts val="0"/>
              </a:spcAft>
              <a:buSzPts val="1400"/>
              <a:buChar char="-"/>
            </a:pPr>
            <a:r>
              <a:rPr lang="en"/>
              <a:t>Scarsità di librerie: non tutte le funzionalità sono disponibili in queste librerie</a:t>
            </a:r>
            <a:endParaRPr/>
          </a:p>
          <a:p>
            <a:pPr indent="-317500" lvl="0" marL="457200" rtl="0" algn="l">
              <a:spcBef>
                <a:spcPts val="0"/>
              </a:spcBef>
              <a:spcAft>
                <a:spcPts val="0"/>
              </a:spcAft>
              <a:buSzPts val="1400"/>
              <a:buChar char="-"/>
            </a:pPr>
            <a:r>
              <a:rPr lang="en"/>
              <a:t>Le animazioni sono molto complesse da realizzare</a:t>
            </a:r>
            <a:endParaRPr/>
          </a:p>
          <a:p>
            <a:pPr indent="-317500" lvl="0" marL="457200" rtl="0" algn="l">
              <a:spcBef>
                <a:spcPts val="0"/>
              </a:spcBef>
              <a:spcAft>
                <a:spcPts val="0"/>
              </a:spcAft>
              <a:buSzPts val="1400"/>
              <a:buChar char="-"/>
            </a:pPr>
            <a:r>
              <a:rPr lang="en"/>
              <a:t>E’ richiesta la conoscenza del linguaggio Dart per poter realizzare un’app Flutter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2953b4ece_1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2953b4ec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Flutter si concentra su tre aspetti:</a:t>
            </a:r>
            <a:endParaRPr/>
          </a:p>
          <a:p>
            <a:pPr indent="-317500" lvl="0" marL="457200" rtl="0" algn="l">
              <a:spcBef>
                <a:spcPts val="0"/>
              </a:spcBef>
              <a:spcAft>
                <a:spcPts val="0"/>
              </a:spcAft>
              <a:buSzPts val="1400"/>
              <a:buChar char="-"/>
            </a:pPr>
            <a:r>
              <a:rPr lang="en"/>
              <a:t>Controllo: gli sviluppatori meritano l’accesso e il controllo su tutti i livelli del sistema;</a:t>
            </a:r>
            <a:endParaRPr/>
          </a:p>
          <a:p>
            <a:pPr indent="-317500" lvl="0" marL="457200" rtl="0" algn="l">
              <a:spcBef>
                <a:spcPts val="0"/>
              </a:spcBef>
              <a:spcAft>
                <a:spcPts val="0"/>
              </a:spcAft>
              <a:buSzPts val="1400"/>
              <a:buChar char="-"/>
            </a:pPr>
            <a:r>
              <a:rPr lang="en"/>
              <a:t>Prestazioni: gli utenti hanno bisogno di applicazioni fluide e reattive;</a:t>
            </a:r>
            <a:endParaRPr/>
          </a:p>
          <a:p>
            <a:pPr indent="-317500" lvl="0" marL="457200" rtl="0" algn="l">
              <a:spcBef>
                <a:spcPts val="0"/>
              </a:spcBef>
              <a:spcAft>
                <a:spcPts val="0"/>
              </a:spcAft>
              <a:buSzPts val="1400"/>
              <a:buChar char="-"/>
            </a:pPr>
            <a:r>
              <a:rPr lang="en"/>
              <a:t>Fedeltà: l’esperienza di utilizzo di un’app deve essere soddisfacente e piacevole per tutti.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4358bf7b2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4358bf7b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Flutter mette a disposizione tre componenti per supportare l’accessibilità nelle proprie applicazioni:</a:t>
            </a:r>
            <a:endParaRPr/>
          </a:p>
          <a:p>
            <a:pPr indent="-317500" lvl="0" marL="457200" rtl="0" algn="l">
              <a:spcBef>
                <a:spcPts val="0"/>
              </a:spcBef>
              <a:spcAft>
                <a:spcPts val="0"/>
              </a:spcAft>
              <a:buSzPts val="1400"/>
              <a:buChar char="-"/>
            </a:pPr>
            <a:r>
              <a:rPr lang="en"/>
              <a:t>Font grandi: rendering di widget di testo con dimensioni dei caratteri specificate dall’utente o dal sistema;</a:t>
            </a:r>
            <a:endParaRPr/>
          </a:p>
          <a:p>
            <a:pPr indent="-317500" lvl="0" marL="457200" rtl="0" algn="l">
              <a:spcBef>
                <a:spcPts val="0"/>
              </a:spcBef>
              <a:spcAft>
                <a:spcPts val="0"/>
              </a:spcAft>
              <a:buSzPts val="1400"/>
              <a:buChar char="-"/>
            </a:pPr>
            <a:r>
              <a:rPr lang="en"/>
              <a:t>Screen reader;</a:t>
            </a:r>
            <a:endParaRPr/>
          </a:p>
          <a:p>
            <a:pPr indent="-317500" lvl="0" marL="457200" rtl="0" algn="l">
              <a:spcBef>
                <a:spcPts val="0"/>
              </a:spcBef>
              <a:spcAft>
                <a:spcPts val="0"/>
              </a:spcAft>
              <a:buSzPts val="1400"/>
              <a:buChar char="-"/>
            </a:pPr>
            <a:r>
              <a:rPr lang="en"/>
              <a:t>Contrasto sufficiente: renderizza i widget con contrasto cromatico sufficiente per rendere più semplice la lettura del testo, sia a persone con disabilità, sia in condizione di illuminazione estreme (ad esempio quando il display è colpito dalla luce solare).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https://flutter.dev/docs/development/accessibility-and-localization/accessibility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f78deab1a6f6417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f78deab1a6f641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0bb50aee0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0bb50aee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26602a021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26602a02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Dart è un linguaggio di programmazione orientato agli oggetti, originariamente sviluppato da Google e successivamente approvato come standard da Ecma. È utilizzato per lo sviluppo web, sia client-side che server-side. Inoltre, è utilizzato per sviluppo nativo e cross-platform. Utilizza una sintassi in stile Java.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26602a021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26602a02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rappresenta una collezione indicizzabile di oggetti. L’indice di List parte da 0.</a:t>
            </a:r>
            <a:endParaRPr/>
          </a:p>
          <a:p>
            <a:pPr indent="0" lvl="0" marL="0" rtl="0" algn="l">
              <a:spcBef>
                <a:spcPts val="0"/>
              </a:spcBef>
              <a:spcAft>
                <a:spcPts val="0"/>
              </a:spcAft>
              <a:buNone/>
            </a:pPr>
            <a:r>
              <a:rPr lang="en"/>
              <a:t>I sets in Dart sono collezioni di elementi non ordinati univoci. </a:t>
            </a:r>
            <a:endParaRPr/>
          </a:p>
          <a:p>
            <a:pPr indent="0" lvl="0" marL="0" rtl="0" algn="l">
              <a:spcBef>
                <a:spcPts val="0"/>
              </a:spcBef>
              <a:spcAft>
                <a:spcPts val="0"/>
              </a:spcAft>
              <a:buNone/>
            </a:pPr>
            <a:r>
              <a:rPr lang="en">
                <a:solidFill>
                  <a:schemeClr val="dk1"/>
                </a:solidFill>
              </a:rPr>
              <a:t>List e Set sono iterabili.</a:t>
            </a:r>
            <a:endParaRPr/>
          </a:p>
          <a:p>
            <a:pPr indent="0" lvl="0" marL="0" rtl="0" algn="l">
              <a:spcBef>
                <a:spcPts val="0"/>
              </a:spcBef>
              <a:spcAft>
                <a:spcPts val="0"/>
              </a:spcAft>
              <a:buNone/>
            </a:pPr>
            <a:r>
              <a:rPr lang="en"/>
              <a:t>Maps è un oggetto che associa chiavi e valori, essi possono essere di qualunque tipo e ogni chiave può apparire una sola volta. </a:t>
            </a:r>
            <a:endParaRPr/>
          </a:p>
          <a:p>
            <a:pPr indent="0" lvl="0" marL="0" rtl="0" algn="l">
              <a:spcBef>
                <a:spcPts val="0"/>
              </a:spcBef>
              <a:spcAft>
                <a:spcPts val="0"/>
              </a:spcAft>
              <a:buNone/>
            </a:pPr>
            <a:r>
              <a:rPr lang="en"/>
              <a:t>I Runes sono un tipo speciale che permette di rappresentare i caratteri Unicode in una stringa. Questo perché il tipo stringa ha a disposizione 16 bit mentre i caratteri Unicode necessitano di 32 bit; pertanto è necessario un altro tipo (il tipo Runes).</a:t>
            </a:r>
            <a:endParaRPr/>
          </a:p>
          <a:p>
            <a:pPr indent="0" lvl="0" marL="0" rtl="0" algn="l">
              <a:spcBef>
                <a:spcPts val="0"/>
              </a:spcBef>
              <a:spcAft>
                <a:spcPts val="0"/>
              </a:spcAft>
              <a:buNone/>
            </a:pPr>
            <a:r>
              <a:rPr lang="en"/>
              <a:t>I </a:t>
            </a:r>
            <a:r>
              <a:rPr lang="en"/>
              <a:t>simboli sono un modo per memorizzare la relazione tra una stringa leggibile dall'uomo e una stringa ottimizzata per essere utilizzata dai computer. Un oggetto Symbol rappresenta un operatore o un identificatore dichiarato in un programma Dart. Potrebbe non essere necessario utilizzare simboli, ma sono necessari per le API che fanno riferimento agli identificatori per nome, poiché la minificazione modifica i nomi degli identificatori ma non i simboli identificatori. Per ottenere il simbolo di un identificatore, si utilizza il simbolo letterale # seguito dal identificatore.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26602a021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26602a02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Dart è possibile dichiarare una variabile, senza specificare il tipo (che verrà inferito dal compilatore), con la keyword var prima del nome della variabile. </a:t>
            </a:r>
            <a:endParaRPr/>
          </a:p>
          <a:p>
            <a:pPr indent="0" lvl="0" marL="0" rtl="0" algn="l">
              <a:spcBef>
                <a:spcPts val="0"/>
              </a:spcBef>
              <a:spcAft>
                <a:spcPts val="0"/>
              </a:spcAft>
              <a:buNone/>
            </a:pPr>
            <a:r>
              <a:rPr lang="en"/>
              <a:t>Tutto ciò che è possibile inserire in una variabile è un oggetto ed ogni oggetto è un’istanza di una classe. Anche numeri, funzioni e null sono oggetti. Tutti gli oggetti sono sottoclassi della classe base Object. Quindi ogni altra classe che si andrà a definire sarà sottoclasse della classe Object. Quando viene definita una nuova classe è consigliato ridefinire i metodi toString(), hashCode() e l’operatore ==.</a:t>
            </a:r>
            <a:endParaRPr/>
          </a:p>
          <a:p>
            <a:pPr indent="0" lvl="0" marL="0" rtl="0" algn="l">
              <a:spcBef>
                <a:spcPts val="0"/>
              </a:spcBef>
              <a:spcAft>
                <a:spcPts val="0"/>
              </a:spcAft>
              <a:buNone/>
            </a:pPr>
            <a:r>
              <a:rPr lang="en"/>
              <a:t>Nel primo esempio la variabile name contiene un riferimento ad un oggetto di tipo String con il valore “Bob”. Nel primo caso il tipo String viene inferito dal compilatore; nel secondo esempio il tipo è esplicitato.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Alcune operazioni operano con tutti i possibili oggetti. In Dart due tipi permettono qualsiasi valore: Object (che è la classe base di tutte le altre classi) e dynamic. Si usa Object quando si vuole consentire l’utilizzo di tutti gli oggetti. Mentre dynamic manda un segnale più forte: significa che il type system di Dart non è abbastanza sofisticato per rappresentare i tipi consentiti oppure perché si vuole un dinamismo a runtime sulla variabile.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L’’identificatore che inizia con _ è visibile solo all’interno della libreria (viene spiegato più avanti).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26602a021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26602a02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variabile </a:t>
            </a:r>
            <a:r>
              <a:rPr i="1" lang="en"/>
              <a:t>final</a:t>
            </a:r>
            <a:r>
              <a:rPr lang="en"/>
              <a:t> può essere settata solo una volta, mentre la variabile </a:t>
            </a:r>
            <a:r>
              <a:rPr i="1" lang="en"/>
              <a:t>const </a:t>
            </a:r>
            <a:r>
              <a:rPr lang="en"/>
              <a:t>è una costante a compile-time, cioè l’oggetto è immutabile solamente una volta compilato il codice. Le variabili dichiarate const sono implicitamente final. E’ possibile omettere il const dall’inizializzazione di un’espressione dichiarata const, come si può vedere dall’ultima riga di codice nella slide.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208d796b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208d796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Dart è possibile utilizzare o creare delle librerie in modo tale da avere codice modulare e condivisibile. Per utilizzare una libreria è necessario importarla tramite la keyword </a:t>
            </a:r>
            <a:r>
              <a:rPr i="1" lang="en"/>
              <a:t>import</a:t>
            </a:r>
            <a:r>
              <a:rPr lang="en"/>
              <a:t> seguita dall’URI specifico  della libreria. Per le librerie integrate è possibile importarle con ‘dart:’. Per le altre librerie è possibile utilizzare un percorso del file system o ‘package:’, che specifica le librerie fornite da un gestore di pacchetti.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 possibile caricare una libreria solamente quando è necessaria, questa tipologia di caricamento è nota come </a:t>
            </a:r>
            <a:r>
              <a:rPr i="1" lang="en"/>
              <a:t>d</a:t>
            </a:r>
            <a:r>
              <a:rPr i="1" lang="en"/>
              <a:t>eferred loading</a:t>
            </a:r>
            <a:r>
              <a:rPr lang="en"/>
              <a:t> o </a:t>
            </a:r>
            <a:r>
              <a:rPr i="1" lang="en"/>
              <a:t>lazy loading</a:t>
            </a:r>
            <a:r>
              <a:rPr lang="en"/>
              <a:t>. Il lazy loading è utile nei seguenti casi:</a:t>
            </a:r>
            <a:endParaRPr/>
          </a:p>
          <a:p>
            <a:pPr indent="-317500" lvl="0" marL="457200" rtl="0" algn="l">
              <a:spcBef>
                <a:spcPts val="0"/>
              </a:spcBef>
              <a:spcAft>
                <a:spcPts val="0"/>
              </a:spcAft>
              <a:buSzPts val="1400"/>
              <a:buChar char="-"/>
            </a:pPr>
            <a:r>
              <a:rPr lang="en"/>
              <a:t>Per ridurre il tempo di avvio di un’applicazione;</a:t>
            </a:r>
            <a:endParaRPr/>
          </a:p>
          <a:p>
            <a:pPr indent="-317500" lvl="0" marL="457200" rtl="0" algn="l">
              <a:spcBef>
                <a:spcPts val="0"/>
              </a:spcBef>
              <a:spcAft>
                <a:spcPts val="0"/>
              </a:spcAft>
              <a:buSzPts val="1400"/>
              <a:buChar char="-"/>
            </a:pPr>
            <a:r>
              <a:rPr lang="en"/>
              <a:t>A/B testing: cioè un esperimento per testare due versioni al fine di determinare quale delle due sia più efficace;</a:t>
            </a:r>
            <a:endParaRPr/>
          </a:p>
          <a:p>
            <a:pPr indent="-317500" lvl="0" marL="457200" rtl="0" algn="l">
              <a:spcBef>
                <a:spcPts val="0"/>
              </a:spcBef>
              <a:spcAft>
                <a:spcPts val="0"/>
              </a:spcAft>
              <a:buSzPts val="1400"/>
              <a:buChar char="-"/>
            </a:pPr>
            <a:r>
              <a:rPr lang="en"/>
              <a:t>Caricare funzionalità raramente utilizzate (es: schermate e finestre di dialogo opzionali).</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prima versione di Flutter fu “Sky” e poteva essere eseguito solo su Android. Il primo obiettivo quando fu presentato al summit per sviluppatori Dart era renderizzare costantemente a 120 fps. </a:t>
            </a:r>
            <a:endParaRPr/>
          </a:p>
          <a:p>
            <a:pPr indent="0" lvl="0" marL="0" rtl="0" algn="l">
              <a:spcBef>
                <a:spcPts val="0"/>
              </a:spcBef>
              <a:spcAft>
                <a:spcPts val="0"/>
              </a:spcAft>
              <a:buNone/>
            </a:pPr>
            <a:r>
              <a:rPr lang="en"/>
              <a:t>Il 4 dicembre 2018, durante l’evento Flutter Live, è stato rilasciato Flutter 1.0, che era la prima versione stabile del framework.</a:t>
            </a:r>
            <a:endParaRPr/>
          </a:p>
          <a:p>
            <a:pPr indent="0" lvl="0" marL="0" rtl="0" algn="l">
              <a:spcBef>
                <a:spcPts val="0"/>
              </a:spcBef>
              <a:spcAft>
                <a:spcPts val="0"/>
              </a:spcAft>
              <a:buNone/>
            </a:pPr>
            <a:r>
              <a:rPr lang="en"/>
              <a:t>Il 26 febbraio 2019 è stato rilasciato Flutter 1.2.1, che risulta essere l’ultima versione stabile al 23/03/2019.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Link al Flutter Live: </a:t>
            </a:r>
            <a:r>
              <a:rPr lang="en"/>
              <a:t>https://www.youtube.com/playlist?list=PLOU2XLYxmsILq4ysYNWXq5TOGLgYDJgVD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208d796b3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208d796b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 possibile importare solo una parte della libreria tramite le keyword </a:t>
            </a:r>
            <a:r>
              <a:rPr i="1" lang="en"/>
              <a:t>show </a:t>
            </a:r>
            <a:r>
              <a:rPr lang="en"/>
              <a:t>e </a:t>
            </a:r>
            <a:r>
              <a:rPr i="1" lang="en"/>
              <a:t>hide</a:t>
            </a:r>
            <a:r>
              <a:rPr lang="en"/>
              <a:t>. La keyword show permette di importare dalla libreria solamente la parte specificata da show. Mentre la keyword hide permette di importare tutta la libreria tranne le parti specificate da hide.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Dart non esistono i modificatori di accesso public, protected e private. Gli identificatori che iniziano con _ (underscore) sono visibili solamente all’interno della libreria.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208d796b3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208d796b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Oltre a </a:t>
            </a:r>
            <a:r>
              <a:rPr i="1" lang="en"/>
              <a:t>break</a:t>
            </a:r>
            <a:r>
              <a:rPr i="1" lang="en"/>
              <a:t> </a:t>
            </a:r>
            <a:r>
              <a:rPr lang="en"/>
              <a:t>c’è anche lo statement</a:t>
            </a:r>
            <a:r>
              <a:rPr lang="en"/>
              <a:t> </a:t>
            </a:r>
            <a:r>
              <a:rPr i="1" lang="en"/>
              <a:t>continue </a:t>
            </a:r>
            <a:r>
              <a:rPr lang="en"/>
              <a:t>che ha la stessa funzione degli altri linguaggi di programmazione. Un altro statement è </a:t>
            </a:r>
            <a:r>
              <a:rPr i="1" lang="en"/>
              <a:t>a</a:t>
            </a:r>
            <a:r>
              <a:rPr i="1" lang="en"/>
              <a:t>ssert(condizione)</a:t>
            </a:r>
            <a:r>
              <a:rPr lang="en"/>
              <a:t> che </a:t>
            </a:r>
            <a:r>
              <a:rPr lang="en"/>
              <a:t>interrompe la normale esecuzione se la sua condizione è falsa. </a:t>
            </a:r>
            <a:endParaRPr/>
          </a:p>
          <a:p>
            <a:pPr indent="0" lvl="0" marL="0" rtl="0" algn="l">
              <a:spcBef>
                <a:spcPts val="0"/>
              </a:spcBef>
              <a:spcAft>
                <a:spcPts val="0"/>
              </a:spcAft>
              <a:buNone/>
            </a:pPr>
            <a:r>
              <a:rPr lang="en"/>
              <a:t>Una nota è che gli assert nel codice in produzione vengono ignorati, quindi il loro utilizzo si limita allo sviluppo dell’app (es: debug).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208d796b3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208d796b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differenza di Java, tutte le eccezioni di Dart sono eccezioni non controllate. I metodi non dichiarano quali eccezioni potrebbero lanciare e non è necessario rilevare alcuna eccezione. Dart fornisce tipi di eccezioni ed errori, oltre a numerosi sottotipi predefiniti. E’ possibile definire nuove eccezioni. Tuttavia, i programmi Dart possono lanciare qualsiasi oggetto non nullo come eccezione e non solo oggetti Exception ed Error.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208d796b3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208d796b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Ogni oggetto è un’istanza di una classe e tutte le classi derivano dalla classe base Object. L’ereditarietà di Dart si basa su Mixin, ciò significa che il corpo di una classe può essere riutilizzato in gerarchie di classi multiple. Dart non consente la multiple-inheritance; in termini pratici significa che una classe può avere al più una sola superclasse.</a:t>
            </a:r>
            <a:endParaRPr/>
          </a:p>
          <a:p>
            <a:pPr indent="0" lvl="0" marL="0" rtl="0" algn="l">
              <a:spcBef>
                <a:spcPts val="0"/>
              </a:spcBef>
              <a:spcAft>
                <a:spcPts val="0"/>
              </a:spcAft>
              <a:buNone/>
            </a:pPr>
            <a:r>
              <a:rPr lang="en"/>
              <a:t>E’ possibile definire classi astratte tramite la keyword </a:t>
            </a:r>
            <a:r>
              <a:rPr i="1" lang="en"/>
              <a:t>abstract. </a:t>
            </a:r>
            <a:r>
              <a:rPr lang="en"/>
              <a:t>Per creare una sottoclasse si utilizza extends (un esempio è SmartTV), e si utilizza super per riferirsi alla superclasse. La sottoclasse può ridefinire i metodi definiti nella superclasse, per farlo è disponibile l’annotazione @override da inserire prima della firma del metodo. Inoltre, è possibile fare l’override anche degli operatori (&lt;,&gt;,+,==).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2294ef0b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2294ef0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22222"/>
                </a:solidFill>
                <a:highlight>
                  <a:srgbClr val="FFFFFF"/>
                </a:highlight>
              </a:rPr>
              <a:t>La compilazione JIT (just-in-time) permette di compilare il codice durante l’esecuzione dell’applicazione. Solitamente la compilazione antecede invece l’esecuzione.</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Questo tipo di compilazione consiste nella conversione del codice sorgente in codice macchina, che viene poi direttamente eseguito sul dispositivo.</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La compilazione AOT (ahead-of-time) consiste invece nel compilare il codice scritto in un linguaggio di programmazione ad alto livello in codice macchina nativo, i quali file binari possono essere eseguiti nativamente sul dispositivo.</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Flutter utilizza la compilazione AOT del codice Dart per distribuire applicazioni sugli store. Questa scelta è principalmente dovuta dal fatto che Apple ha imposto forti restrizioni sul codice eseguito dinamicamente (compilazione JIT) nelle sue applicazioni.</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lnSpc>
                <a:spcPct val="120000"/>
              </a:lnSpc>
              <a:spcBef>
                <a:spcPts val="1400"/>
              </a:spcBef>
              <a:spcAft>
                <a:spcPts val="0"/>
              </a:spcAft>
              <a:buClr>
                <a:schemeClr val="dk1"/>
              </a:buClr>
              <a:buSzPts val="1100"/>
              <a:buFont typeface="Arial"/>
              <a:buNone/>
            </a:pPr>
            <a:r>
              <a:rPr lang="en" sz="1050">
                <a:solidFill>
                  <a:srgbClr val="4A4A4A"/>
                </a:solidFill>
              </a:rPr>
              <a:t>Compilazione Android</a:t>
            </a:r>
            <a:endParaRPr sz="1050">
              <a:solidFill>
                <a:srgbClr val="4A4A4A"/>
              </a:solidFill>
            </a:endParaRPr>
          </a:p>
          <a:p>
            <a:pPr indent="0" lvl="0" marL="0" rtl="0" algn="l">
              <a:lnSpc>
                <a:spcPct val="115000"/>
              </a:lnSpc>
              <a:spcBef>
                <a:spcPts val="400"/>
              </a:spcBef>
              <a:spcAft>
                <a:spcPts val="0"/>
              </a:spcAft>
              <a:buClr>
                <a:schemeClr val="dk1"/>
              </a:buClr>
              <a:buSzPts val="1100"/>
              <a:buFont typeface="Arial"/>
              <a:buNone/>
            </a:pPr>
            <a:r>
              <a:rPr lang="en" sz="1050">
                <a:solidFill>
                  <a:srgbClr val="4A4A4A"/>
                </a:solidFill>
              </a:rPr>
              <a:t>Il codice C e C++ del Flutter engine viene compilato con il NDK (Native Development Kit) di Android. Il codice Dart scritto da noi e contenuto nelle librerie dell'SDK viene compilato in maniera AOT in una libreria nativa ARM o x86 (a seconda del dispositivo). Queste librerie vengono incluse in un progetto Android e il tutto viene inserito in un APK. Quando quest'ultimo viene lanciato, l'applicazione carica la libreria Flutter. Ogni renderizzazione, gestione di input o evento sono delegati al codice compilato.</a:t>
            </a:r>
            <a:endParaRPr sz="1050">
              <a:solidFill>
                <a:srgbClr val="4A4A4A"/>
              </a:solidFill>
            </a:endParaRPr>
          </a:p>
          <a:p>
            <a:pPr indent="0" lvl="0" marL="0" rtl="0" algn="l">
              <a:lnSpc>
                <a:spcPct val="120000"/>
              </a:lnSpc>
              <a:spcBef>
                <a:spcPts val="1400"/>
              </a:spcBef>
              <a:spcAft>
                <a:spcPts val="0"/>
              </a:spcAft>
              <a:buClr>
                <a:schemeClr val="dk1"/>
              </a:buClr>
              <a:buSzPts val="1100"/>
              <a:buFont typeface="Arial"/>
              <a:buNone/>
            </a:pPr>
            <a:r>
              <a:rPr lang="en" sz="1050">
                <a:solidFill>
                  <a:srgbClr val="4A4A4A"/>
                </a:solidFill>
              </a:rPr>
              <a:t>Compilazione iOS</a:t>
            </a:r>
            <a:endParaRPr sz="1050">
              <a:solidFill>
                <a:srgbClr val="4A4A4A"/>
              </a:solidFill>
            </a:endParaRPr>
          </a:p>
          <a:p>
            <a:pPr indent="0" lvl="0" marL="0" rtl="0" algn="l">
              <a:lnSpc>
                <a:spcPct val="115000"/>
              </a:lnSpc>
              <a:spcBef>
                <a:spcPts val="400"/>
              </a:spcBef>
              <a:spcAft>
                <a:spcPts val="0"/>
              </a:spcAft>
              <a:buClr>
                <a:schemeClr val="dk1"/>
              </a:buClr>
              <a:buSzPts val="1100"/>
              <a:buFont typeface="Arial"/>
              <a:buNone/>
            </a:pPr>
            <a:r>
              <a:rPr lang="en" sz="1050">
                <a:solidFill>
                  <a:srgbClr val="4A4A4A"/>
                </a:solidFill>
              </a:rPr>
              <a:t>Il codice C e C++ del Flutter engine viene compilato con LLVM (collezione di compilatori modulari e portatili). Il codice Dart scritto da noi e contenuto nelle librerie dell'SDK viene compilato in maniera AOT in una libreria nativa ARM. Questa librerie vengono incluse in un progetto Android e il tutto viene inserito in un .ipa. Quando quest'ultimo viene lanciato, l'applicazione carica la libreria Flutter. Ogni renderizzazione, gestione di input o evento sono delegati al codice compilato.</a:t>
            </a:r>
            <a:endParaRPr sz="1050">
              <a:solidFill>
                <a:srgbClr val="4A4A4A"/>
              </a:solidFill>
            </a:endParaRPr>
          </a:p>
          <a:p>
            <a:pPr indent="0" lvl="0" marL="0" rtl="0" algn="l">
              <a:lnSpc>
                <a:spcPct val="115000"/>
              </a:lnSpc>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None/>
            </a:pPr>
            <a:r>
              <a:t/>
            </a:r>
            <a:endParaRPr sz="1050">
              <a:solidFill>
                <a:srgbClr val="222222"/>
              </a:solidFill>
              <a:highlight>
                <a:srgbClr val="FFFFFF"/>
              </a:highlight>
            </a:endParaRPr>
          </a:p>
          <a:p>
            <a:pPr indent="0" lvl="0" marL="215900" rtl="0" algn="l">
              <a:lnSpc>
                <a:spcPct val="115000"/>
              </a:lnSpc>
              <a:spcBef>
                <a:spcPts val="200"/>
              </a:spcBef>
              <a:spcAft>
                <a:spcPts val="0"/>
              </a:spcAft>
              <a:buNone/>
            </a:pPr>
            <a:r>
              <a:t/>
            </a:r>
            <a:endParaRPr baseline="30000" sz="1400" u="sng">
              <a:solidFill>
                <a:srgbClr val="0B0080"/>
              </a:solidFill>
              <a:highlight>
                <a:srgbClr val="FFFFFF"/>
              </a:highlight>
              <a:hlinkClick r:id="rId2"/>
            </a:endParaRPr>
          </a:p>
          <a:p>
            <a:pPr indent="0" lvl="0" marL="0" marR="190500" rtl="0" algn="l">
              <a:lnSpc>
                <a:spcPct val="115000"/>
              </a:lnSpc>
              <a:spcBef>
                <a:spcPts val="900"/>
              </a:spcBef>
              <a:spcAft>
                <a:spcPts val="0"/>
              </a:spcAft>
              <a:buClr>
                <a:schemeClr val="dk1"/>
              </a:buClr>
              <a:buSzPts val="1100"/>
              <a:buFont typeface="Arial"/>
              <a:buNone/>
            </a:pPr>
            <a:r>
              <a:t/>
            </a:r>
            <a:endParaRPr sz="1350">
              <a:solidFill>
                <a:srgbClr val="777777"/>
              </a:solidFill>
              <a:latin typeface="Roboto"/>
              <a:ea typeface="Roboto"/>
              <a:cs typeface="Roboto"/>
              <a:sym typeface="Roboto"/>
            </a:endParaRPr>
          </a:p>
          <a:p>
            <a:pPr indent="0" lvl="0" marL="0" rtl="0" algn="l">
              <a:spcBef>
                <a:spcPts val="0"/>
              </a:spcBef>
              <a:spcAft>
                <a:spcPts val="0"/>
              </a:spcAft>
              <a:buNone/>
            </a:pPr>
            <a:r>
              <a:t/>
            </a:r>
            <a:endParaRPr sz="1050">
              <a:solidFill>
                <a:srgbClr val="222222"/>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0bb50aee0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0bb50aee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f78deab1a6f6417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f78deab1a6f641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Come già detto precedentemente, Flutter non è un framework bensì un Software Development Kit. All’interno dell’SDK sono presenti due componenti:</a:t>
            </a:r>
            <a:endParaRPr/>
          </a:p>
          <a:p>
            <a:pPr indent="-298450" lvl="0" marL="457200" rtl="0" algn="l">
              <a:spcBef>
                <a:spcPts val="0"/>
              </a:spcBef>
              <a:spcAft>
                <a:spcPts val="0"/>
              </a:spcAft>
              <a:buSzPts val="1100"/>
              <a:buAutoNum type="arabicPeriod"/>
            </a:pPr>
            <a:r>
              <a:rPr b="1" lang="en"/>
              <a:t>Framework</a:t>
            </a:r>
            <a:r>
              <a:rPr lang="en"/>
              <a:t>: è la componente più rilevante dell’SDK. Esso contiene tutte le parti dell’SDK con cui il programmatore interagisce per la realizzazione dell’applicazione;</a:t>
            </a:r>
            <a:endParaRPr/>
          </a:p>
          <a:p>
            <a:pPr indent="-298450" lvl="0" marL="457200" rtl="0" algn="l">
              <a:spcBef>
                <a:spcPts val="0"/>
              </a:spcBef>
              <a:spcAft>
                <a:spcPts val="0"/>
              </a:spcAft>
              <a:buSzPts val="1100"/>
              <a:buAutoNum type="arabicPeriod"/>
            </a:pPr>
            <a:r>
              <a:rPr b="1" lang="en"/>
              <a:t>Engine</a:t>
            </a:r>
            <a:r>
              <a:rPr lang="en"/>
              <a:t>: è un runtime enviroment (ambiente che permette di eseguire le applicazioni durante la produzione) per lo sviluppo e il test delle applicazioni Flutter.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294867c1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294867c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Flutter presenta un’architettura a strati, man mano che si sale di livello aumenta l’astrazione delle sue componenti. Ogni strato rappresenta una libreria utilizzabile dallo sviluppatore per la realizzazione dell’applicazione. Gli strati più bassi permettono di avere più controllo sull'interfaccia, mentre gli strati più alti consentono di sviluppare più velocemente e in sicurezza, infatti il framework agevolerà la programmazione grazie all’elevata astrazione degli strati alti.</a:t>
            </a:r>
            <a:endParaRPr/>
          </a:p>
          <a:p>
            <a:pPr indent="0" lvl="0" marL="0" rtl="0" algn="l">
              <a:spcBef>
                <a:spcPts val="0"/>
              </a:spcBef>
              <a:spcAft>
                <a:spcPts val="0"/>
              </a:spcAft>
              <a:buNone/>
            </a:pPr>
            <a:r>
              <a:rPr lang="en"/>
              <a:t>Ogni strato è costruito sulla base dello strato sottostante: i widget in tema (Cupertino, Material) sono costruiti sulla base di widget generici nello strato sottostante, e questi ultimi, a loro volta, sono costruiti manipolando oggetti di più basso livello all’interno del Rendering layer.</a:t>
            </a:r>
            <a:endParaRPr/>
          </a:p>
          <a:p>
            <a:pPr indent="0" lvl="0" marL="0" rtl="0" algn="l">
              <a:spcBef>
                <a:spcPts val="0"/>
              </a:spcBef>
              <a:spcAft>
                <a:spcPts val="0"/>
              </a:spcAft>
              <a:buNone/>
            </a:pPr>
            <a:r>
              <a:rPr lang="en"/>
              <a:t>Un vantaggio di questo tipo di progettazione è la possibilità di realizzare applicazioni complesse scrivendo poco codice, questo grazie</a:t>
            </a:r>
            <a:endParaRPr/>
          </a:p>
          <a:p>
            <a:pPr indent="0" lvl="0" marL="0" rtl="0" algn="l">
              <a:spcBef>
                <a:spcPts val="0"/>
              </a:spcBef>
              <a:spcAft>
                <a:spcPts val="0"/>
              </a:spcAft>
              <a:buNone/>
            </a:pPr>
            <a:r>
              <a:rPr lang="en"/>
              <a:t>all’elevata astrazione delle componenti ad alto livello con le quali lo sviluppatore interagisce. </a:t>
            </a:r>
            <a:endParaRPr/>
          </a:p>
          <a:p>
            <a:pPr indent="0" lvl="0" marL="0" rtl="0" algn="l">
              <a:spcBef>
                <a:spcPts val="0"/>
              </a:spcBef>
              <a:spcAft>
                <a:spcPts val="0"/>
              </a:spcAft>
              <a:buNone/>
            </a:pPr>
            <a:r>
              <a:rPr lang="en"/>
              <a:t>Descriviamo questi strati in ordine di astrazione:</a:t>
            </a:r>
            <a:endParaRPr/>
          </a:p>
          <a:p>
            <a:pPr indent="-298450" lvl="0" marL="457200" rtl="0" algn="l">
              <a:spcBef>
                <a:spcPts val="0"/>
              </a:spcBef>
              <a:spcAft>
                <a:spcPts val="0"/>
              </a:spcAft>
              <a:buSzPts val="1100"/>
              <a:buAutoNum type="arabicPeriod"/>
            </a:pPr>
            <a:r>
              <a:rPr b="1" lang="en"/>
              <a:t>Dart:ui</a:t>
            </a:r>
            <a:r>
              <a:rPr lang="en"/>
              <a:t> : questa libreria espone i servizi di più basso livello che il framework utilizza per caricare ed eseguire le applicazioni. Al suo interno si possono trovare classi per la gestione di input, testi grafici, layout dell’applicazione e sottosistemi di rendering. All’interno di questo strato sono presenti anche API che permettono al framework di comunicare con il Flutter engine;</a:t>
            </a:r>
            <a:endParaRPr/>
          </a:p>
          <a:p>
            <a:pPr indent="-298450" lvl="0" marL="457200" rtl="0" algn="l">
              <a:spcBef>
                <a:spcPts val="0"/>
              </a:spcBef>
              <a:spcAft>
                <a:spcPts val="0"/>
              </a:spcAft>
              <a:buSzPts val="1100"/>
              <a:buAutoNum type="arabicPeriod"/>
            </a:pPr>
            <a:r>
              <a:rPr b="1" lang="en"/>
              <a:t>Foundation</a:t>
            </a:r>
            <a:r>
              <a:rPr lang="en"/>
              <a:t>: questa libreria contiene le primitive principali del framework, ossia le classi e le funzioni utilità di più basso livello che vengono usate da tutti gli altri strati del framework;</a:t>
            </a:r>
            <a:endParaRPr/>
          </a:p>
          <a:p>
            <a:pPr indent="-298450" lvl="0" marL="457200" rtl="0" algn="l">
              <a:spcBef>
                <a:spcPts val="0"/>
              </a:spcBef>
              <a:spcAft>
                <a:spcPts val="0"/>
              </a:spcAft>
              <a:buSzPts val="1100"/>
              <a:buAutoNum type="arabicPeriod"/>
            </a:pPr>
            <a:r>
              <a:rPr b="1" lang="en"/>
              <a:t>Animations</a:t>
            </a:r>
            <a:r>
              <a:rPr lang="en"/>
              <a:t>: questa libreria contiene il sistema di gestione delle animazioni in Flutter. Le animazioni sono progettate in modo da rendere l’interfaccia intuitiva e per migliorare l’esperienza utente. Flutter implementa due tipologie di animazioni:</a:t>
            </a:r>
            <a:endParaRPr/>
          </a:p>
          <a:p>
            <a:pPr indent="-298450" lvl="1" marL="914400" rtl="0" algn="l">
              <a:spcBef>
                <a:spcPts val="0"/>
              </a:spcBef>
              <a:spcAft>
                <a:spcPts val="0"/>
              </a:spcAft>
              <a:buSzPts val="1100"/>
              <a:buAutoNum type="alphaLcPeriod"/>
            </a:pPr>
            <a:r>
              <a:rPr b="1" lang="en"/>
              <a:t>Tween</a:t>
            </a:r>
            <a:r>
              <a:rPr lang="en"/>
              <a:t> (abbreviazione di in-betweening): l’animazione presenta un punto di inizio e un punto di fine ben definiti. Il framework si occupa di calcolare come transitare dal punto iniziale al punto finale;</a:t>
            </a:r>
            <a:endParaRPr/>
          </a:p>
          <a:p>
            <a:pPr indent="-298450" lvl="1" marL="914400" rtl="0" algn="l">
              <a:spcBef>
                <a:spcPts val="0"/>
              </a:spcBef>
              <a:spcAft>
                <a:spcPts val="0"/>
              </a:spcAft>
              <a:buSzPts val="1100"/>
              <a:buAutoNum type="alphaLcPeriod"/>
            </a:pPr>
            <a:r>
              <a:rPr b="1" lang="en"/>
              <a:t>Physics-based</a:t>
            </a:r>
            <a:r>
              <a:rPr lang="en"/>
              <a:t>: il movimento dell’animazione è modellato per simulare un movimento reale. Sono utilizzate quando si vogliono modellare situazioni reali, come ad esempio la caduta di un pallone a terra (in questo caso, in base al peso della palla, il framework calcola il numero di rimbalzi);</a:t>
            </a:r>
            <a:endParaRPr/>
          </a:p>
          <a:p>
            <a:pPr indent="-298450" lvl="0" marL="457200" rtl="0" algn="l">
              <a:spcBef>
                <a:spcPts val="0"/>
              </a:spcBef>
              <a:spcAft>
                <a:spcPts val="0"/>
              </a:spcAft>
              <a:buSzPts val="1100"/>
              <a:buAutoNum type="arabicPeriod"/>
            </a:pPr>
            <a:r>
              <a:rPr b="1" lang="en"/>
              <a:t>Painting</a:t>
            </a:r>
            <a:r>
              <a:rPr lang="en"/>
              <a:t>: questa libreria contiene una varietà di classi che astraggono le painting API del Flutter engine per scopi più mirati, come la colorazione di immagini scalari, l’interpolazione tra le ombre e la colorazione dei bordi attorno ai box;</a:t>
            </a:r>
            <a:endParaRPr/>
          </a:p>
          <a:p>
            <a:pPr indent="-298450" lvl="0" marL="457200" rtl="0" algn="l">
              <a:spcBef>
                <a:spcPts val="0"/>
              </a:spcBef>
              <a:spcAft>
                <a:spcPts val="0"/>
              </a:spcAft>
              <a:buSzPts val="1100"/>
              <a:buAutoNum type="arabicPeriod"/>
            </a:pPr>
            <a:r>
              <a:rPr b="1" lang="en"/>
              <a:t>Gestures</a:t>
            </a:r>
            <a:r>
              <a:rPr lang="en"/>
              <a:t>: questa libreria è composta a sua volta da due strati:</a:t>
            </a:r>
            <a:endParaRPr/>
          </a:p>
          <a:p>
            <a:pPr indent="-298450" lvl="1" marL="914400" rtl="0" algn="l">
              <a:spcBef>
                <a:spcPts val="0"/>
              </a:spcBef>
              <a:spcAft>
                <a:spcPts val="0"/>
              </a:spcAft>
              <a:buSzPts val="1100"/>
              <a:buAutoNum type="alphaLcPeriod"/>
            </a:pPr>
            <a:r>
              <a:rPr b="1" lang="en"/>
              <a:t>Raw pointes event</a:t>
            </a:r>
            <a:r>
              <a:rPr lang="en"/>
              <a:t>: rappresentano la posizione e il movimento dei puntatori (touch) sullo schermo. I puntatori rappresentano l’interazione dell’utente con lo schermo del dispositivo;</a:t>
            </a:r>
            <a:endParaRPr/>
          </a:p>
          <a:p>
            <a:pPr indent="-298450" lvl="1" marL="914400" rtl="0" algn="l">
              <a:spcBef>
                <a:spcPts val="0"/>
              </a:spcBef>
              <a:spcAft>
                <a:spcPts val="0"/>
              </a:spcAft>
              <a:buSzPts val="1100"/>
              <a:buAutoNum type="alphaLcPeriod"/>
            </a:pPr>
            <a:r>
              <a:rPr b="1" lang="en"/>
              <a:t>Gestures</a:t>
            </a:r>
            <a:r>
              <a:rPr lang="en"/>
              <a:t>: rappresentano azioni semantiche riconosciute da uno o più eventi generati dai puntatori. Le gesture possono inviare più eventi, a seconda del ciclo di vita della gesture. Ad esempio una gesture può iniziare con un drag start, passare per un drag update e terminare con un drag end.</a:t>
            </a:r>
            <a:endParaRPr/>
          </a:p>
          <a:p>
            <a:pPr indent="-298450" lvl="0" marL="457200" rtl="0" algn="l">
              <a:spcBef>
                <a:spcPts val="0"/>
              </a:spcBef>
              <a:spcAft>
                <a:spcPts val="0"/>
              </a:spcAft>
              <a:buSzPts val="1100"/>
              <a:buAutoNum type="arabicPeriod"/>
            </a:pPr>
            <a:r>
              <a:rPr b="1" lang="en"/>
              <a:t>Rendering</a:t>
            </a:r>
            <a:r>
              <a:rPr lang="en"/>
              <a:t>: questa libreria contiene l’albero di rendering di Flutter e viene utilizzata dallo strato Widgets per implementare il layout e la colorazione dei widget;</a:t>
            </a:r>
            <a:endParaRPr/>
          </a:p>
          <a:p>
            <a:pPr indent="-298450" lvl="0" marL="457200" rtl="0" algn="l">
              <a:spcBef>
                <a:spcPts val="0"/>
              </a:spcBef>
              <a:spcAft>
                <a:spcPts val="0"/>
              </a:spcAft>
              <a:buSzPts val="1100"/>
              <a:buAutoNum type="arabicPeriod"/>
            </a:pPr>
            <a:r>
              <a:rPr b="1" lang="en"/>
              <a:t>Widgets</a:t>
            </a:r>
            <a:r>
              <a:rPr lang="en"/>
              <a:t>: questa libreria implementa tutti i widget base di Flutter. Una descrizione più approfondita dei widget viene illustrata nella slide successiva;</a:t>
            </a:r>
            <a:endParaRPr/>
          </a:p>
          <a:p>
            <a:pPr indent="-298450" lvl="0" marL="457200" rtl="0" algn="l">
              <a:spcBef>
                <a:spcPts val="0"/>
              </a:spcBef>
              <a:spcAft>
                <a:spcPts val="0"/>
              </a:spcAft>
              <a:buSzPts val="1100"/>
              <a:buAutoNum type="arabicPeriod"/>
            </a:pPr>
            <a:r>
              <a:rPr b="1" lang="en"/>
              <a:t>Cupertino</a:t>
            </a:r>
            <a:r>
              <a:rPr lang="en"/>
              <a:t>: questa libreria implementa i widget Flutter con il design iOS;</a:t>
            </a:r>
            <a:endParaRPr/>
          </a:p>
          <a:p>
            <a:pPr indent="-298450" lvl="0" marL="457200" rtl="0" algn="l">
              <a:spcBef>
                <a:spcPts val="0"/>
              </a:spcBef>
              <a:spcAft>
                <a:spcPts val="0"/>
              </a:spcAft>
              <a:buSzPts val="1100"/>
              <a:buAutoNum type="arabicPeriod"/>
            </a:pPr>
            <a:r>
              <a:rPr b="1" lang="en"/>
              <a:t>Material</a:t>
            </a:r>
            <a:r>
              <a:rPr lang="en"/>
              <a:t>: questa libreria implmenta i widget Flutter in stile Material Design.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2953b4ece_1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2953b4ec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Uno dei principi di Flutter è che tutto viene rappresentato per mezzo di un widget. </a:t>
            </a:r>
            <a:endParaRPr/>
          </a:p>
          <a:p>
            <a:pPr indent="0" lvl="0" marL="0" rtl="0" algn="l">
              <a:spcBef>
                <a:spcPts val="0"/>
              </a:spcBef>
              <a:spcAft>
                <a:spcPts val="0"/>
              </a:spcAft>
              <a:buNone/>
            </a:pPr>
            <a:r>
              <a:rPr lang="en"/>
              <a:t>I widget sono i blocchi base che costituiscono l’interfaccia utente di un’applicazione Flutter e rappresentano una dichiarazione immutabile di parte dell’interfaccia. </a:t>
            </a:r>
            <a:endParaRPr/>
          </a:p>
          <a:p>
            <a:pPr indent="0" lvl="0" marL="0" rtl="0" algn="l">
              <a:spcBef>
                <a:spcPts val="0"/>
              </a:spcBef>
              <a:spcAft>
                <a:spcPts val="0"/>
              </a:spcAft>
              <a:buNone/>
            </a:pPr>
            <a:r>
              <a:rPr lang="en"/>
              <a:t>Data una configurazione ed uno stato, il widget è in grado di descrivere il suo layout. Quando lo stato del widget cambia, il widget automaticamente ricostruisce la sua configurazione e il framework analizza le differenze con la precedente configurazione in modo da determinare quali sono le minime modifiche da apportare sull’albero di rendering per transitare dallo stato precedente allo stato corrente.</a:t>
            </a:r>
            <a:endParaRPr/>
          </a:p>
          <a:p>
            <a:pPr indent="0" lvl="0" marL="0" rtl="0" algn="l">
              <a:spcBef>
                <a:spcPts val="0"/>
              </a:spcBef>
              <a:spcAft>
                <a:spcPts val="0"/>
              </a:spcAft>
              <a:buNone/>
            </a:pPr>
            <a:r>
              <a:rPr lang="en"/>
              <a:t>I widget formano una gerarchia basata sulla composizione: ogni widget è innestato all’interno del suo widget padre e ne eredita le sue caratteristiche.</a:t>
            </a:r>
            <a:endParaRPr/>
          </a:p>
          <a:p>
            <a:pPr indent="0" lvl="0" marL="0" rtl="0" algn="l">
              <a:spcBef>
                <a:spcPts val="0"/>
              </a:spcBef>
              <a:spcAft>
                <a:spcPts val="0"/>
              </a:spcAft>
              <a:buNone/>
            </a:pPr>
            <a:r>
              <a:rPr lang="en"/>
              <a:t>I widget permettono di rispondere agli eventi: in caso si verifichi un’interazione da parte dell’utente è possibile sostituire un widget con un altro widget. Il framework si occupa poi di confrontare il widget precedente con il nuovo widget per modificare in modo efficiente l’interfaccia utente.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4dfeee557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4dfeee55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 definire le caratteristiche di un widget è sufficiente implementare il metodo build() del widget. Tale metodo restituisce una gerarchia di widget, detta albero dei widget. L’albero rappresenta la parte di interfaccia che il widget descrive. Per fare un esempio, se volessimo creare una toolbar, il suo metodo build() restituirà un layout orizzontale con al suo interno del testo e dei bottoni. In Flutter questo è rappresentato per mezzo di un albero di widget, infatti i bottoni e il testo sono widget che a loro volta sono contenuti all’interno di un layout orizzontale, che a sua volta è un widget. Quando viene invocato il metodo build() della toolbar, il framework si occupa di costruire ricorsivamente ognuno dei componenti della toolbar, al fine di costruire un grande albero di widget, che rappresenta appunto la toolbar all’interno dell’interfaccia grafica.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Come si può vedere nella figura, il widget MyApp è padre del widget MaterialApp, nel senso che il metodo build() di MyApp restituisce un widget MaterialApp. Questo ragionamento vale per tutto l’albero.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26602a021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26602a0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Flutter è software development kit open source, creato da Google. E’ usato per lo sviluppo di applicazioni per Android e iOS ed è anche il primo metodo per creare applicazioni per Google Fuchsia (sistema operativo di Google). Al suo interno troviamo:</a:t>
            </a:r>
            <a:endParaRPr/>
          </a:p>
          <a:p>
            <a:pPr indent="-317500" lvl="0" marL="457200" rtl="0" algn="l">
              <a:spcBef>
                <a:spcPts val="0"/>
              </a:spcBef>
              <a:spcAft>
                <a:spcPts val="0"/>
              </a:spcAft>
              <a:buSzPts val="1400"/>
              <a:buChar char="-"/>
            </a:pPr>
            <a:r>
              <a:rPr lang="en"/>
              <a:t>Motore di rendering 2D ottimizzato</a:t>
            </a:r>
            <a:endParaRPr/>
          </a:p>
          <a:p>
            <a:pPr indent="-317500" lvl="0" marL="457200" rtl="0" algn="l">
              <a:spcBef>
                <a:spcPts val="0"/>
              </a:spcBef>
              <a:spcAft>
                <a:spcPts val="0"/>
              </a:spcAft>
              <a:buSzPts val="1400"/>
              <a:buChar char="-"/>
            </a:pPr>
            <a:r>
              <a:rPr lang="en"/>
              <a:t>Framework, ispirato a React</a:t>
            </a:r>
            <a:endParaRPr/>
          </a:p>
          <a:p>
            <a:pPr indent="-317500" lvl="0" marL="457200" rtl="0" algn="l">
              <a:spcBef>
                <a:spcPts val="0"/>
              </a:spcBef>
              <a:spcAft>
                <a:spcPts val="0"/>
              </a:spcAft>
              <a:buSzPts val="1400"/>
              <a:buChar char="-"/>
            </a:pPr>
            <a:r>
              <a:rPr lang="en"/>
              <a:t>Insieme di widgets per Android e iOS</a:t>
            </a:r>
            <a:endParaRPr/>
          </a:p>
          <a:p>
            <a:pPr indent="-317500" lvl="0" marL="457200" rtl="0" algn="l">
              <a:spcBef>
                <a:spcPts val="0"/>
              </a:spcBef>
              <a:spcAft>
                <a:spcPts val="0"/>
              </a:spcAft>
              <a:buSzPts val="1400"/>
              <a:buChar char="-"/>
            </a:pPr>
            <a:r>
              <a:rPr lang="en"/>
              <a:t>API per test di unità e test di integrazione</a:t>
            </a:r>
            <a:endParaRPr/>
          </a:p>
          <a:p>
            <a:pPr indent="-317500" lvl="0" marL="457200" rtl="0" algn="l">
              <a:spcBef>
                <a:spcPts val="0"/>
              </a:spcBef>
              <a:spcAft>
                <a:spcPts val="0"/>
              </a:spcAft>
              <a:buSzPts val="1400"/>
              <a:buChar char="-"/>
            </a:pPr>
            <a:r>
              <a:rPr lang="en"/>
              <a:t>API e plugin per connettersi al sistema e SDK di terze parti</a:t>
            </a:r>
            <a:endParaRPr/>
          </a:p>
          <a:p>
            <a:pPr indent="-317500" lvl="0" marL="457200" rtl="0" algn="l">
              <a:spcBef>
                <a:spcPts val="0"/>
              </a:spcBef>
              <a:spcAft>
                <a:spcPts val="0"/>
              </a:spcAft>
              <a:buSzPts val="1400"/>
              <a:buChar char="-"/>
            </a:pPr>
            <a:r>
              <a:rPr lang="en"/>
              <a:t>Test runner per eseguire i test</a:t>
            </a:r>
            <a:endParaRPr/>
          </a:p>
          <a:p>
            <a:pPr indent="-317500" lvl="0" marL="457200" rtl="0" algn="l">
              <a:spcBef>
                <a:spcPts val="0"/>
              </a:spcBef>
              <a:spcAft>
                <a:spcPts val="0"/>
              </a:spcAft>
              <a:buSzPts val="1400"/>
              <a:buChar char="-"/>
            </a:pPr>
            <a:r>
              <a:rPr lang="en"/>
              <a:t>Strumenti a riga di comando per creare, testare e compilare applicazioni</a:t>
            </a:r>
            <a:endParaRPr/>
          </a:p>
          <a:p>
            <a:pPr indent="0" lvl="0" marL="0" rtl="0" algn="l">
              <a:spcBef>
                <a:spcPts val="0"/>
              </a:spcBef>
              <a:spcAft>
                <a:spcPts val="0"/>
              </a:spcAft>
              <a:buNone/>
            </a:pPr>
            <a:r>
              <a:rPr lang="en"/>
              <a:t>Flutter è un framework che utilizza l’approccio cross-compiled (spiegato nelle slide successive).</a:t>
            </a:r>
            <a:endParaRPr/>
          </a:p>
          <a:p>
            <a:pPr indent="0" lvl="0" marL="0" rtl="0" algn="l">
              <a:spcBef>
                <a:spcPts val="0"/>
              </a:spcBef>
              <a:spcAft>
                <a:spcPts val="0"/>
              </a:spcAft>
              <a:buNone/>
            </a:pPr>
            <a:r>
              <a:rPr lang="en"/>
              <a:t>Questa presentazione illustrerà il framework cross-platform.</a:t>
            </a:r>
            <a:endParaRPr/>
          </a:p>
          <a:p>
            <a:pPr indent="0" lvl="0" marL="0" rtl="0" algn="l">
              <a:spcBef>
                <a:spcPts val="0"/>
              </a:spcBef>
              <a:spcAft>
                <a:spcPts val="0"/>
              </a:spcAft>
              <a:buNone/>
            </a:pPr>
            <a:r>
              <a:rPr lang="en"/>
              <a:t>Le applicazioni di Flutter sono scritte in linguaggio Dart, che è molto simile a Java e Javascript.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4358bf7b2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4358bf7b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Ogni widget descrive una parte dell’interfaccia utente costruendo un insieme di altri widget che descrivono l’interfaccia in maniera più concreta.</a:t>
            </a:r>
            <a:endParaRPr/>
          </a:p>
          <a:p>
            <a:pPr indent="0" lvl="0" marL="0" rtl="0" algn="l">
              <a:spcBef>
                <a:spcPts val="0"/>
              </a:spcBef>
              <a:spcAft>
                <a:spcPts val="0"/>
              </a:spcAft>
              <a:buNone/>
            </a:pPr>
            <a:r>
              <a:rPr lang="en"/>
              <a:t>I widget di Flutter sono suddivisi in due categorie:</a:t>
            </a:r>
            <a:endParaRPr/>
          </a:p>
          <a:p>
            <a:pPr indent="-298450" lvl="0" marL="457200" rtl="0" algn="l">
              <a:spcBef>
                <a:spcPts val="0"/>
              </a:spcBef>
              <a:spcAft>
                <a:spcPts val="0"/>
              </a:spcAft>
              <a:buSzPts val="1100"/>
              <a:buAutoNum type="arabicPeriod"/>
            </a:pPr>
            <a:r>
              <a:rPr b="1" lang="en"/>
              <a:t>StatelessWidget</a:t>
            </a:r>
            <a:r>
              <a:rPr lang="en"/>
              <a:t>: è un widget che non richiede uno stato mutabile. Un widget senza stato è utile quando la parte di interfaccia utente che il widget descrive dipende solamente dalle informazioni di configurazione nell’oggetto stesso;</a:t>
            </a:r>
            <a:endParaRPr/>
          </a:p>
          <a:p>
            <a:pPr indent="-298450" lvl="0" marL="457200" rtl="0" algn="l">
              <a:spcBef>
                <a:spcPts val="0"/>
              </a:spcBef>
              <a:spcAft>
                <a:spcPts val="0"/>
              </a:spcAft>
              <a:buSzPts val="1100"/>
              <a:buAutoNum type="arabicPeriod"/>
            </a:pPr>
            <a:r>
              <a:rPr b="1" lang="en"/>
              <a:t>StatefulWidget</a:t>
            </a:r>
            <a:r>
              <a:rPr lang="en"/>
              <a:t>: è un widget che presenta uno stato mutabile, rappresentato dalla classe </a:t>
            </a:r>
            <a:r>
              <a:rPr i="1" lang="en"/>
              <a:t>State</a:t>
            </a:r>
            <a:r>
              <a:rPr lang="en"/>
              <a:t>. Lo stato rappresenta l’informazione che può essere letta in maniera sincrona quando il widget viene costruito e che può cambiare durante la vita del widget. I widget stateful sono utili quando la parte di interfaccia utente che si sta descrivendo può cambiare dinamicamente, ad esempio al cambiamento dello stato del sistema o alla generazione di un evento dal clock.</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4dfeee55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4dfeee5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Una caratteristica importante è che l’istanza di un StatefulWidget è in sè immutabile e che mantiene il proprio stato mutabile in un oggetto State separato, che può essere creato tramite il metodo createState() di StatefulWidget. Si fa notare inoltre che siccome in Flutter tutto è rappresentato per mezzo di un widget, anche lo stato sarà un widget. </a:t>
            </a:r>
            <a:endParaRPr>
              <a:solidFill>
                <a:schemeClr val="dk1"/>
              </a:solidFill>
            </a:endParaRPr>
          </a:p>
          <a:p>
            <a:pPr indent="0" lvl="0" marL="0" rtl="0" algn="l">
              <a:spcBef>
                <a:spcPts val="0"/>
              </a:spcBef>
              <a:spcAft>
                <a:spcPts val="0"/>
              </a:spcAft>
              <a:buNone/>
            </a:pPr>
            <a:r>
              <a:rPr lang="en">
                <a:solidFill>
                  <a:schemeClr val="dk1"/>
                </a:solidFill>
              </a:rPr>
              <a:t>È compito del programmatore notificare il framework quando viene modificato lo stato di un widget stateful. Questo può essere fatto tramite una chiamata al metodo setState() del widget. Tramite la chiamata a setState() il framework aggiorna l’interfaccia utente effettuando una chiamata al metodo build() dell’oggetto State. Il metodo build() ricostruirà la parte dell’interfaccia che l’oggetto State descrive. </a:t>
            </a:r>
            <a:endParaRPr>
              <a:solidFill>
                <a:schemeClr val="dk1"/>
              </a:solidFill>
            </a:endParaRPr>
          </a:p>
          <a:p>
            <a:pPr indent="0" lvl="0" marL="0" rtl="0" algn="l">
              <a:spcBef>
                <a:spcPts val="0"/>
              </a:spcBef>
              <a:spcAft>
                <a:spcPts val="0"/>
              </a:spcAft>
              <a:buNone/>
            </a:pPr>
            <a:r>
              <a:rPr lang="en">
                <a:solidFill>
                  <a:schemeClr val="dk1"/>
                </a:solidFill>
              </a:rPr>
              <a:t>L’interfaccia viene ricostruita sostituendo il sottoalbero del widget State con con il sottoalbero restituito dal metodo build().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Mantenere le informazioni sullo stato separate dai widget permette agli altri widget di trattare stateless e stateful widget nella stessa maniera, senza doversi preoccupare di perdere lo stato. In altri termini, il widget padre può ricreare l’istanza del widget figlio senza perdere le informazioni sullo stato del figlio. Se le informazioni sullo stato non fossero separate dal widget, il padre sarebbe obbligato a mantenere il figlio invariato, poiché la ricreazione dell’istanza del figlio causerebbe la perdita del suo stato.</a:t>
            </a:r>
            <a:endParaRPr>
              <a:solidFill>
                <a:schemeClr val="dk1"/>
              </a:solidFill>
            </a:endParaRPr>
          </a:p>
          <a:p>
            <a:pPr indent="0" lvl="0" marL="0" rtl="0" algn="l">
              <a:spcBef>
                <a:spcPts val="0"/>
              </a:spcBef>
              <a:spcAft>
                <a:spcPts val="0"/>
              </a:spcAft>
              <a:buNone/>
            </a:pPr>
            <a:r>
              <a:rPr lang="en">
                <a:solidFill>
                  <a:schemeClr val="dk1"/>
                </a:solidFill>
              </a:rPr>
              <a:t>Il framework automaticamente svolge tutto il lavoro di trovare e riusare oggetti State esistenti quando appropriato. Questo è necessario perché quando si ricrea l’istanza del figlio, l’istanza precedente viene eliminata, in quanto immutabile, e quindi viene eliminato anche il riferimento allo stato. Quest’ultimo deve essere quindi recuperato dal framework nel momento in cui si crea la nuova istanza.</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4358bf7b2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4358bf7b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b="1" lang="en"/>
              <a:t>Text</a:t>
            </a:r>
            <a:r>
              <a:rPr lang="en"/>
              <a:t>: permette di visualizzare una stringa di testo con uno stile deciso dal programmatore. La stringa potrebbe essere visualizzata su più linee o sulla stessa linea. Questo dipende dai vincoli sul layout che potrebbero essere imposti da altri widget;</a:t>
            </a:r>
            <a:endParaRPr/>
          </a:p>
          <a:p>
            <a:pPr indent="-298450" lvl="0" marL="457200" rtl="0" algn="l">
              <a:spcBef>
                <a:spcPts val="0"/>
              </a:spcBef>
              <a:spcAft>
                <a:spcPts val="0"/>
              </a:spcAft>
              <a:buSzPts val="1100"/>
              <a:buAutoNum type="arabicPeriod"/>
            </a:pPr>
            <a:r>
              <a:rPr b="1" lang="en"/>
              <a:t>Row</a:t>
            </a:r>
            <a:r>
              <a:rPr lang="en"/>
              <a:t>: permette di visualizzare i widget che contiene su una lista orizzontale;</a:t>
            </a:r>
            <a:endParaRPr/>
          </a:p>
          <a:p>
            <a:pPr indent="-298450" lvl="0" marL="457200" rtl="0" algn="l">
              <a:spcBef>
                <a:spcPts val="0"/>
              </a:spcBef>
              <a:spcAft>
                <a:spcPts val="0"/>
              </a:spcAft>
              <a:buSzPts val="1100"/>
              <a:buAutoNum type="arabicPeriod"/>
            </a:pPr>
            <a:r>
              <a:rPr b="1" lang="en"/>
              <a:t>Column</a:t>
            </a:r>
            <a:r>
              <a:rPr lang="en"/>
              <a:t>: permette di visualizzare i widget che contiene su una lista verticale;</a:t>
            </a:r>
            <a:endParaRPr/>
          </a:p>
          <a:p>
            <a:pPr indent="-298450" lvl="0" marL="457200" rtl="0" algn="l">
              <a:spcBef>
                <a:spcPts val="0"/>
              </a:spcBef>
              <a:spcAft>
                <a:spcPts val="0"/>
              </a:spcAft>
              <a:buSzPts val="1100"/>
              <a:buAutoNum type="arabicPeriod"/>
            </a:pPr>
            <a:r>
              <a:rPr b="1" lang="en"/>
              <a:t>Image</a:t>
            </a:r>
            <a:r>
              <a:rPr lang="en"/>
              <a:t>: permette di visualizzare un’immagine. La classe contiene differenti costruttori in quanto un’immagine può essere specificata in modi differenti, ad esempio può essere recuperata dal file system, oppure ottenuta da un URL;</a:t>
            </a:r>
            <a:endParaRPr/>
          </a:p>
          <a:p>
            <a:pPr indent="-298450" lvl="0" marL="457200" rtl="0" algn="l">
              <a:spcBef>
                <a:spcPts val="0"/>
              </a:spcBef>
              <a:spcAft>
                <a:spcPts val="0"/>
              </a:spcAft>
              <a:buSzPts val="1100"/>
              <a:buAutoNum type="arabicPeriod"/>
            </a:pPr>
            <a:r>
              <a:rPr b="1" lang="en"/>
              <a:t>RaisedButton</a:t>
            </a:r>
            <a:r>
              <a:rPr lang="en"/>
              <a:t>: permette di visualizzare un bottone in stile sollevato (un particolare stile di bottone nel material design; la versione per il tema Cupertino è CupertinoButton);</a:t>
            </a:r>
            <a:endParaRPr/>
          </a:p>
          <a:p>
            <a:pPr indent="-298450" lvl="0" marL="457200" rtl="0" algn="l">
              <a:spcBef>
                <a:spcPts val="0"/>
              </a:spcBef>
              <a:spcAft>
                <a:spcPts val="0"/>
              </a:spcAft>
              <a:buSzPts val="1100"/>
              <a:buAutoNum type="arabicPeriod"/>
            </a:pPr>
            <a:r>
              <a:rPr b="1" lang="en"/>
              <a:t>AppBar</a:t>
            </a:r>
            <a:r>
              <a:rPr lang="en"/>
              <a:t>: permette di visualizzare una app bar in stile material design (le versioni per il tema Cupertino sono CupertinoNavigationBar o CupertinoTabBar).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4358bf7b2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4358bf7b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 Flutter inspector è un potente strumento per l’esplorazione e la visualizzazione degli alberi dei widget di Flutter, esso può essere utile per comprendere il layout esistente o per identificare problemi di layout.</a:t>
            </a:r>
            <a:endParaRPr/>
          </a:p>
          <a:p>
            <a:pPr indent="0" lvl="0" marL="0" rtl="0" algn="l">
              <a:spcBef>
                <a:spcPts val="0"/>
              </a:spcBef>
              <a:spcAft>
                <a:spcPts val="0"/>
              </a:spcAft>
              <a:buNone/>
            </a:pPr>
            <a:r>
              <a:rPr lang="en"/>
              <a:t>È possibile accedere al Flutter inspector direttamente da Android Studio.</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294867c15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294867c1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Tra le librerie chiave che il Flutter engine implementa vi sono:</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Librerie grafiche e per le animazioni;</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Librerie per l’input/output da file e da rete;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Librerie per il supporto all’accessibilità;</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L’architettura dei plugin.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La Dart runtime è l’ambiente dove viene eseguito il codice delle applicazioni Flutter durante lo sviluppo e il test delle stesse.</a:t>
            </a:r>
            <a:endParaRPr>
              <a:solidFill>
                <a:schemeClr val="dk1"/>
              </a:solidFill>
            </a:endParaRPr>
          </a:p>
          <a:p>
            <a:pPr indent="0" lvl="0" marL="0" rtl="0" algn="l">
              <a:spcBef>
                <a:spcPts val="0"/>
              </a:spcBef>
              <a:spcAft>
                <a:spcPts val="0"/>
              </a:spcAft>
              <a:buNone/>
            </a:pPr>
            <a:r>
              <a:rPr lang="en">
                <a:solidFill>
                  <a:schemeClr val="dk1"/>
                </a:solidFill>
              </a:rPr>
              <a:t>Skia è una libreria grafica 2D open source e scritta in C++ utilizzata da Flutter per il rendering di grafiche (testi, geometrie, immagini) a basso livello. I widget vengono infatti renderizzati su dei canvas di Skia e poi inviati alla specifica piattaforma, la quale si occupa si occupa di mostrare i canvas.</a:t>
            </a:r>
            <a:endParaRPr>
              <a:solidFill>
                <a:schemeClr val="dk1"/>
              </a:solidFill>
            </a:endParaRPr>
          </a:p>
          <a:p>
            <a:pPr indent="0" lvl="0" marL="0" rtl="0" algn="l">
              <a:spcBef>
                <a:spcPts val="0"/>
              </a:spcBef>
              <a:spcAft>
                <a:spcPts val="0"/>
              </a:spcAft>
              <a:buNone/>
            </a:pPr>
            <a:r>
              <a:rPr lang="en">
                <a:solidFill>
                  <a:schemeClr val="dk1"/>
                </a:solidFill>
              </a:rPr>
              <a:t>I platform channels vengono spiegati nella slide successiva.</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294867c15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294867c1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Flutter viene hostato da un ambiente Android o da un’applicazione iOS. Le parti dell’applicazione che corrispondono a oggetti Flutter vengono incapsulati in componenti standard che dipendono dalla piattaforma sulla quale si vuole distribuire l’applicazione, ad esempio in una View se parliamo di Android o una UIViewController se parliamo di iOS.</a:t>
            </a:r>
            <a:endParaRPr>
              <a:solidFill>
                <a:schemeClr val="dk1"/>
              </a:solidFill>
            </a:endParaRPr>
          </a:p>
          <a:p>
            <a:pPr indent="0" lvl="0" marL="0" rtl="0" algn="l">
              <a:spcBef>
                <a:spcPts val="0"/>
              </a:spcBef>
              <a:spcAft>
                <a:spcPts val="0"/>
              </a:spcAft>
              <a:buNone/>
            </a:pPr>
            <a:r>
              <a:rPr lang="en">
                <a:solidFill>
                  <a:schemeClr val="dk1"/>
                </a:solidFill>
              </a:rPr>
              <a:t>I platform channels forniscono un semplice meccanismo per permettere la comunicazione tra il codice Dart scritto dallo sviluppatore e il codice nativo dell’applicazione hostata sulla Dart runtime.</a:t>
            </a:r>
            <a:endParaRPr>
              <a:solidFill>
                <a:schemeClr val="dk1"/>
              </a:solidFill>
            </a:endParaRPr>
          </a:p>
          <a:p>
            <a:pPr indent="0" lvl="0" marL="0" rtl="0" algn="l">
              <a:spcBef>
                <a:spcPts val="0"/>
              </a:spcBef>
              <a:spcAft>
                <a:spcPts val="0"/>
              </a:spcAft>
              <a:buNone/>
            </a:pPr>
            <a:r>
              <a:rPr lang="en">
                <a:solidFill>
                  <a:schemeClr val="dk1"/>
                </a:solidFill>
              </a:rPr>
              <a:t>Esistono diversi canali che il framework utilizza:</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Messaggi binari: al più basso livello Flutter comunica con il codice della piattaforma tramite messaggi binari asincroni. Un messaggio binario è un messaggio con il payload che consiste in un buffer di byte. Per distinguere le varie tipologie di messaggi, ogni tipologia viene inviata su un canale logico diverso. Ciò che differenzia questi canali è il loro nome, ovvero una semplice stringa di testo. I canali sono bidirezionali, quindi è possibile inviare messaggi da codice Dart a codice Java/Kotlin o Objective-C/Swift, o viceversa;</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Message channel: questa tipologia di canale permette di inviare messaggi sotto forma di stringhe di testo. I message channels utilizzano messaggi binari per la comunicazione;</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Method channel: sono canali utilizzati per l’invocazione di codice tra una piattaforma e l’altra. Il nome del metodo da invocare e i parametri vengono inseriti nel payload del messaggio, che viene successivamente spedito alla piattaforma di interesse. Tramite un messaggio di risposta il sender è in grado di capire se la chiamata al metodo è avvenuta con successo, oppure se ci sono stati degli errori.</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4358bf7b2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4358bf7b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Come già detto nella slide precedente, il codice Dart viene convertito in chiamate a metodi di codice dipendente dalla piattaforma tramite i method channels, ovvero tramite lo scambio di messaggi tra le piattaforme. Per cui, tramite Flutter, è possibile il code forking, ovvero effettuare appunto delle chiamate volontarie a metodi scritti in un altro linguaggio e che si trovano su un’altra piattaforma. Il flusso è il seguente:</a:t>
            </a:r>
            <a:endParaRPr/>
          </a:p>
          <a:p>
            <a:pPr indent="-298450" lvl="0" marL="457200" rtl="0" algn="l">
              <a:spcBef>
                <a:spcPts val="0"/>
              </a:spcBef>
              <a:spcAft>
                <a:spcPts val="0"/>
              </a:spcAft>
              <a:buSzPts val="1100"/>
              <a:buAutoNum type="arabicPeriod"/>
            </a:pPr>
            <a:r>
              <a:rPr lang="en"/>
              <a:t>La porzione di codice Flutter della nostra applicazione invia messaggi al suo host (la parte iOS o Android della nostra applicazione) mediante un platform channel;</a:t>
            </a:r>
            <a:endParaRPr/>
          </a:p>
          <a:p>
            <a:pPr indent="-298450" lvl="0" marL="457200" rtl="0" algn="l">
              <a:spcBef>
                <a:spcPts val="0"/>
              </a:spcBef>
              <a:spcAft>
                <a:spcPts val="0"/>
              </a:spcAft>
              <a:buSzPts val="1100"/>
              <a:buAutoNum type="arabicPeriod"/>
            </a:pPr>
            <a:r>
              <a:rPr lang="en"/>
              <a:t>L’host rimane in ascolto sul platform channel e riceve i messaggi. Successivamente effettua le chiamate richieste (platform-specific API) e invia una risposta indietro al client, ovvero la porzione di codice Flutter della nostra applicazione.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messaggi e le risposte vengono inviati in maniera asincrona, questo permette all’interfaccia utente di rimanere reattiva.</a:t>
            </a:r>
            <a:endParaRPr/>
          </a:p>
          <a:p>
            <a:pPr indent="0" lvl="0" marL="0" rtl="0" algn="l">
              <a:spcBef>
                <a:spcPts val="0"/>
              </a:spcBef>
              <a:spcAft>
                <a:spcPts val="0"/>
              </a:spcAft>
              <a:buNone/>
            </a:pPr>
            <a:r>
              <a:rPr lang="en"/>
              <a:t>Sul client (applicazione Flutter) un MethodChannel permette di inviare messaggi che corrispondono a chiamate a metodo. Sulla parte della piattaforma un MethodChannel (Android) o un FlutterMethodChannel (iOS) permettono di ricevere le chiamate a metodi e di inviare un risultato.</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4358bf7b2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4358bf7b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Esistono potenti ed interessanti estensioni per Flutter:</a:t>
            </a:r>
            <a:endParaRPr/>
          </a:p>
          <a:p>
            <a:pPr indent="-298450" lvl="0" marL="457200" rtl="0" algn="l">
              <a:spcBef>
                <a:spcPts val="0"/>
              </a:spcBef>
              <a:spcAft>
                <a:spcPts val="0"/>
              </a:spcAft>
              <a:buSzPts val="1100"/>
              <a:buAutoNum type="arabicPeriod"/>
            </a:pPr>
            <a:r>
              <a:rPr b="1" lang="en"/>
              <a:t>Packages</a:t>
            </a:r>
            <a:r>
              <a:rPr lang="en"/>
              <a:t>: Flutter supporta l’utilizzo di package condivisi e resi disponibili dagli sviluppatori Flutter e Dart. I package sono uno strumento utile per costruire velocemente l’applicazione senza il bisogno di dover sviluppare tutto da zero. I package esistenti permettono:</a:t>
            </a:r>
            <a:endParaRPr/>
          </a:p>
          <a:p>
            <a:pPr indent="-298450" lvl="1" marL="914400" rtl="0" algn="l">
              <a:spcBef>
                <a:spcPts val="0"/>
              </a:spcBef>
              <a:spcAft>
                <a:spcPts val="0"/>
              </a:spcAft>
              <a:buSzPts val="1100"/>
              <a:buAutoNum type="alphaLcPeriod"/>
            </a:pPr>
            <a:r>
              <a:rPr lang="en"/>
              <a:t>L’invio di richieste HTTP tramite la rete;</a:t>
            </a:r>
            <a:endParaRPr/>
          </a:p>
          <a:p>
            <a:pPr indent="-298450" lvl="1" marL="914400" rtl="0" algn="l">
              <a:spcBef>
                <a:spcPts val="0"/>
              </a:spcBef>
              <a:spcAft>
                <a:spcPts val="0"/>
              </a:spcAft>
              <a:buSzPts val="1100"/>
              <a:buAutoNum type="alphaLcPeriod"/>
            </a:pPr>
            <a:r>
              <a:rPr lang="en"/>
              <a:t>L’integrazione con le API del dispositivo, ad esempio per l’accesso a sensori, camere o per avere informazioni sulla rete o sulla batteria.</a:t>
            </a:r>
            <a:endParaRPr/>
          </a:p>
          <a:p>
            <a:pPr indent="-298450" lvl="0" marL="457200" rtl="0" algn="l">
              <a:spcBef>
                <a:spcPts val="0"/>
              </a:spcBef>
              <a:spcAft>
                <a:spcPts val="0"/>
              </a:spcAft>
              <a:buSzPts val="1100"/>
              <a:buAutoNum type="arabicPeriod"/>
            </a:pPr>
            <a:r>
              <a:rPr b="1" lang="en"/>
              <a:t>Firebase</a:t>
            </a:r>
            <a:r>
              <a:rPr lang="en"/>
              <a:t>: esistono package che permettono all’applicazione Flutter di comunicare con Firebase. Firebase è una piattaforma Backend-as-a-Service (BaaS) per lo sviluppo di applicazioni, che fornisce servizi quali database realtime, storage cloud, autenticazione, report di crash, machine learning, configurazione da remoto e l’hosting di file statici.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50bb50aee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0bb50ae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526602a021_3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526602a021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 sviluppare applicazioni in Flutter sono necessari:</a:t>
            </a:r>
            <a:endParaRPr/>
          </a:p>
          <a:p>
            <a:pPr indent="-298450" lvl="0" marL="457200" rtl="0" algn="l">
              <a:spcBef>
                <a:spcPts val="0"/>
              </a:spcBef>
              <a:spcAft>
                <a:spcPts val="0"/>
              </a:spcAft>
              <a:buSzPts val="1100"/>
              <a:buAutoNum type="arabicPeriod"/>
            </a:pPr>
            <a:r>
              <a:rPr lang="en"/>
              <a:t>Il Flutter SDK, la quale installazione è spiegata nella slide successiva;</a:t>
            </a:r>
            <a:endParaRPr/>
          </a:p>
          <a:p>
            <a:pPr indent="-298450" lvl="0" marL="457200" rtl="0" algn="l">
              <a:spcBef>
                <a:spcPts val="0"/>
              </a:spcBef>
              <a:spcAft>
                <a:spcPts val="0"/>
              </a:spcAft>
              <a:buSzPts val="1100"/>
              <a:buAutoNum type="arabicPeriod"/>
            </a:pPr>
            <a:r>
              <a:rPr lang="en"/>
              <a:t>Un editor di testo.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É sufficiente un qualsiasi editor di testo in quanto per la creazione dell’applicazione e per la configurazione del progetto Flutter possono essere utilizzati i tools a linea di comando installati da Flutter.</a:t>
            </a:r>
            <a:endParaRPr/>
          </a:p>
          <a:p>
            <a:pPr indent="0" lvl="0" marL="0" rtl="0" algn="l">
              <a:spcBef>
                <a:spcPts val="0"/>
              </a:spcBef>
              <a:spcAft>
                <a:spcPts val="0"/>
              </a:spcAft>
              <a:buNone/>
            </a:pPr>
            <a:r>
              <a:rPr lang="en"/>
              <a:t>È consigliato però l’utilizzo di uno dei seguenti IDE:</a:t>
            </a:r>
            <a:endParaRPr/>
          </a:p>
          <a:p>
            <a:pPr indent="-298450" lvl="0" marL="457200" rtl="0" algn="l">
              <a:spcBef>
                <a:spcPts val="0"/>
              </a:spcBef>
              <a:spcAft>
                <a:spcPts val="0"/>
              </a:spcAft>
              <a:buSzPts val="1100"/>
              <a:buAutoNum type="arabicPeriod"/>
            </a:pPr>
            <a:r>
              <a:rPr lang="en"/>
              <a:t>Android Studio</a:t>
            </a:r>
            <a:endParaRPr/>
          </a:p>
          <a:p>
            <a:pPr indent="-298450" lvl="0" marL="457200" rtl="0" algn="l">
              <a:spcBef>
                <a:spcPts val="0"/>
              </a:spcBef>
              <a:spcAft>
                <a:spcPts val="0"/>
              </a:spcAft>
              <a:buSzPts val="1100"/>
              <a:buAutoNum type="arabicPeriod"/>
            </a:pPr>
            <a:r>
              <a:rPr lang="en"/>
              <a:t>IntelliJ IDEA</a:t>
            </a:r>
            <a:endParaRPr/>
          </a:p>
          <a:p>
            <a:pPr indent="-298450" lvl="0" marL="457200" rtl="0" algn="l">
              <a:spcBef>
                <a:spcPts val="0"/>
              </a:spcBef>
              <a:spcAft>
                <a:spcPts val="0"/>
              </a:spcAft>
              <a:buSzPts val="1100"/>
              <a:buAutoNum type="arabicPeriod"/>
            </a:pPr>
            <a:r>
              <a:rPr lang="en"/>
              <a:t>Visual Studio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Infatti per questi IDE sono disponibili i plugin per il linguaggio Dart e per il framework Flutter. I vantaggi nell’utilizzo di questi plugin sono i seguenti:</a:t>
            </a:r>
            <a:endParaRPr/>
          </a:p>
          <a:p>
            <a:pPr indent="-298450" lvl="0" marL="457200" rtl="0" algn="l">
              <a:spcBef>
                <a:spcPts val="0"/>
              </a:spcBef>
              <a:spcAft>
                <a:spcPts val="0"/>
              </a:spcAft>
              <a:buSzPts val="1100"/>
              <a:buAutoNum type="arabicPeriod"/>
            </a:pPr>
            <a:r>
              <a:rPr lang="en"/>
              <a:t>Completamento di codice Dart;</a:t>
            </a:r>
            <a:endParaRPr/>
          </a:p>
          <a:p>
            <a:pPr indent="-298450" lvl="0" marL="457200" rtl="0" algn="l">
              <a:spcBef>
                <a:spcPts val="0"/>
              </a:spcBef>
              <a:spcAft>
                <a:spcPts val="0"/>
              </a:spcAft>
              <a:buSzPts val="1100"/>
              <a:buAutoNum type="arabicPeriod"/>
            </a:pPr>
            <a:r>
              <a:rPr lang="en"/>
              <a:t>Sottolineamento di errori di sintassi Dart;</a:t>
            </a:r>
            <a:endParaRPr/>
          </a:p>
          <a:p>
            <a:pPr indent="-298450" lvl="0" marL="457200" rtl="0" algn="l">
              <a:spcBef>
                <a:spcPts val="0"/>
              </a:spcBef>
              <a:spcAft>
                <a:spcPts val="0"/>
              </a:spcAft>
              <a:buSzPts val="1100"/>
              <a:buAutoNum type="arabicPeriod"/>
            </a:pPr>
            <a:r>
              <a:rPr lang="en"/>
              <a:t>Aiuti nella creazione e nella modifica dei widget;</a:t>
            </a:r>
            <a:endParaRPr/>
          </a:p>
          <a:p>
            <a:pPr indent="-298450" lvl="0" marL="457200" rtl="0" algn="l">
              <a:spcBef>
                <a:spcPts val="0"/>
              </a:spcBef>
              <a:spcAft>
                <a:spcPts val="0"/>
              </a:spcAft>
              <a:buSzPts val="1100"/>
              <a:buAutoNum type="arabicPeriod"/>
            </a:pPr>
            <a:r>
              <a:rPr lang="en"/>
              <a:t>Supporto all’esecuzione e al debug dell’applicazione.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f78deab1a6f6417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f78deab1a6f64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
                <a:solidFill>
                  <a:srgbClr val="4A4A4A"/>
                </a:solidFill>
              </a:rPr>
              <a:t>Flutter supporta:</a:t>
            </a:r>
            <a:endParaRPr>
              <a:solidFill>
                <a:srgbClr val="4A4A4A"/>
              </a:solidFill>
            </a:endParaRPr>
          </a:p>
          <a:p>
            <a:pPr indent="-298450" lvl="0" marL="457200" rtl="0" algn="l">
              <a:lnSpc>
                <a:spcPct val="120000"/>
              </a:lnSpc>
              <a:spcBef>
                <a:spcPts val="1400"/>
              </a:spcBef>
              <a:spcAft>
                <a:spcPts val="0"/>
              </a:spcAft>
              <a:buClr>
                <a:srgbClr val="4A4A4A"/>
              </a:buClr>
              <a:buSzPts val="1100"/>
              <a:buAutoNum type="arabicPeriod"/>
            </a:pPr>
            <a:r>
              <a:rPr lang="en">
                <a:solidFill>
                  <a:srgbClr val="4A4A4A"/>
                </a:solidFill>
              </a:rPr>
              <a:t>Android, a partire dalla versione Jelly Bean, v16, 4.1.x;</a:t>
            </a:r>
            <a:endParaRPr>
              <a:solidFill>
                <a:srgbClr val="4A4A4A"/>
              </a:solidFill>
            </a:endParaRPr>
          </a:p>
          <a:p>
            <a:pPr indent="-298450" lvl="0" marL="457200" rtl="0" algn="l">
              <a:lnSpc>
                <a:spcPct val="120000"/>
              </a:lnSpc>
              <a:spcBef>
                <a:spcPts val="0"/>
              </a:spcBef>
              <a:spcAft>
                <a:spcPts val="0"/>
              </a:spcAft>
              <a:buClr>
                <a:srgbClr val="4A4A4A"/>
              </a:buClr>
              <a:buSzPts val="1100"/>
              <a:buAutoNum type="arabicPeriod"/>
            </a:pPr>
            <a:r>
              <a:rPr lang="en">
                <a:solidFill>
                  <a:srgbClr val="4A4A4A"/>
                </a:solidFill>
              </a:rPr>
              <a:t>iOS, a partire dalla versione 8.</a:t>
            </a:r>
            <a:endParaRPr>
              <a:solidFill>
                <a:srgbClr val="4A4A4A"/>
              </a:solidFill>
            </a:endParaRPr>
          </a:p>
          <a:p>
            <a:pPr indent="0" lvl="0" marL="0" rtl="0" algn="l">
              <a:lnSpc>
                <a:spcPct val="115000"/>
              </a:lnSpc>
              <a:spcBef>
                <a:spcPts val="400"/>
              </a:spcBef>
              <a:spcAft>
                <a:spcPts val="0"/>
              </a:spcAft>
              <a:buNone/>
            </a:pPr>
            <a:r>
              <a:rPr lang="en">
                <a:solidFill>
                  <a:srgbClr val="4A4A4A"/>
                </a:solidFill>
              </a:rPr>
              <a:t>Flutter funziona su:</a:t>
            </a:r>
            <a:endParaRPr>
              <a:solidFill>
                <a:srgbClr val="4A4A4A"/>
              </a:solidFill>
            </a:endParaRPr>
          </a:p>
          <a:p>
            <a:pPr indent="-298450" lvl="0" marL="457200" rtl="0" algn="l">
              <a:lnSpc>
                <a:spcPct val="115000"/>
              </a:lnSpc>
              <a:spcBef>
                <a:spcPts val="0"/>
              </a:spcBef>
              <a:spcAft>
                <a:spcPts val="0"/>
              </a:spcAft>
              <a:buClr>
                <a:srgbClr val="4A4A4A"/>
              </a:buClr>
              <a:buSzPts val="1100"/>
              <a:buAutoNum type="arabicPeriod"/>
            </a:pPr>
            <a:r>
              <a:rPr lang="en">
                <a:solidFill>
                  <a:srgbClr val="4A4A4A"/>
                </a:solidFill>
              </a:rPr>
              <a:t>iPhone 4S e modelli più recenti;</a:t>
            </a:r>
            <a:endParaRPr>
              <a:solidFill>
                <a:srgbClr val="4A4A4A"/>
              </a:solidFill>
            </a:endParaRPr>
          </a:p>
          <a:p>
            <a:pPr indent="-298450" lvl="0" marL="457200" rtl="0" algn="l">
              <a:lnSpc>
                <a:spcPct val="115000"/>
              </a:lnSpc>
              <a:spcBef>
                <a:spcPts val="0"/>
              </a:spcBef>
              <a:spcAft>
                <a:spcPts val="0"/>
              </a:spcAft>
              <a:buClr>
                <a:srgbClr val="4A4A4A"/>
              </a:buClr>
              <a:buSzPts val="1100"/>
              <a:buAutoNum type="arabicPeriod"/>
            </a:pPr>
            <a:r>
              <a:rPr lang="en">
                <a:solidFill>
                  <a:srgbClr val="4A4A4A"/>
                </a:solidFill>
              </a:rPr>
              <a:t>I dispositivi Android ARM.</a:t>
            </a:r>
            <a:endParaRPr>
              <a:solidFill>
                <a:srgbClr val="4A4A4A"/>
              </a:solidFill>
            </a:endParaRPr>
          </a:p>
          <a:p>
            <a:pPr indent="0" lvl="0" marL="0" rtl="0" algn="l">
              <a:lnSpc>
                <a:spcPct val="115000"/>
              </a:lnSpc>
              <a:spcBef>
                <a:spcPts val="0"/>
              </a:spcBef>
              <a:spcAft>
                <a:spcPts val="0"/>
              </a:spcAft>
              <a:buNone/>
            </a:pPr>
            <a:r>
              <a:t/>
            </a:r>
            <a:endParaRPr>
              <a:solidFill>
                <a:srgbClr val="4A4A4A"/>
              </a:solidFill>
            </a:endParaRPr>
          </a:p>
          <a:p>
            <a:pPr indent="0" lvl="0" marL="0" rtl="0" algn="l">
              <a:lnSpc>
                <a:spcPct val="115000"/>
              </a:lnSpc>
              <a:spcBef>
                <a:spcPts val="0"/>
              </a:spcBef>
              <a:spcAft>
                <a:spcPts val="0"/>
              </a:spcAft>
              <a:buNone/>
            </a:pPr>
            <a:r>
              <a:rPr lang="en">
                <a:solidFill>
                  <a:srgbClr val="4A4A4A"/>
                </a:solidFill>
              </a:rPr>
              <a:t>Flutter non supporta la realizzazione di applicazioni per dispositivi Android x86, ma le app costruite per ARMv7 o ARM64 funzionano bene (via ARM emulation) su alcuni dispositivi Android x86. ARM e x86 sono le architetture dei processori Android.</a:t>
            </a:r>
            <a:endParaRPr>
              <a:solidFill>
                <a:srgbClr val="4A4A4A"/>
              </a:solidFill>
            </a:endParaRPr>
          </a:p>
          <a:p>
            <a:pPr indent="0" lvl="0" marL="0" rtl="0" algn="l">
              <a:lnSpc>
                <a:spcPct val="115000"/>
              </a:lnSpc>
              <a:spcBef>
                <a:spcPts val="0"/>
              </a:spcBef>
              <a:spcAft>
                <a:spcPts val="0"/>
              </a:spcAft>
              <a:buNone/>
            </a:pPr>
            <a:r>
              <a:rPr lang="en">
                <a:solidFill>
                  <a:srgbClr val="4A4A4A"/>
                </a:solidFill>
              </a:rPr>
              <a:t>Flutter è stato testato su dispositivi di fascia bassa e alta ma non esiste ancora nessuna garanzia ufficiale di compatibilità del framework con tutti i dispositivi.</a:t>
            </a:r>
            <a:endParaRPr>
              <a:solidFill>
                <a:srgbClr val="4A4A4A"/>
              </a:solidFill>
            </a:endParaRPr>
          </a:p>
          <a:p>
            <a:pPr indent="0" lvl="0" marL="0" rtl="0" algn="l">
              <a:lnSpc>
                <a:spcPct val="115000"/>
              </a:lnSpc>
              <a:spcBef>
                <a:spcPts val="0"/>
              </a:spcBef>
              <a:spcAft>
                <a:spcPts val="0"/>
              </a:spcAft>
              <a:buClr>
                <a:schemeClr val="dk1"/>
              </a:buClr>
              <a:buSzPts val="1100"/>
              <a:buFont typeface="Arial"/>
              <a:buNone/>
            </a:pPr>
            <a:r>
              <a:rPr lang="en">
                <a:solidFill>
                  <a:srgbClr val="4A4A4A"/>
                </a:solidFill>
              </a:rPr>
              <a:t>Google sta attualmente investendo anche per rendere disponibile lo sviluppo di applicazioni su tablet.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seconda della piattaforma sulla quale si desidera sviluppare occorre installare dei differenti SDK. Per l’installazione degli SDK si consiglia di seguire la guida sul sito ufficiale.</a:t>
            </a:r>
            <a:endParaRPr/>
          </a:p>
          <a:p>
            <a:pPr indent="0" lvl="0" marL="0" rtl="0" algn="l">
              <a:spcBef>
                <a:spcPts val="0"/>
              </a:spcBef>
              <a:spcAft>
                <a:spcPts val="0"/>
              </a:spcAft>
              <a:buNone/>
            </a:pPr>
            <a:r>
              <a:rPr lang="en"/>
              <a:t>È necessario modificare la variabile d’ambiente PATH per rendere accessibili i comandi Flutter da ogni locazione in cui viene lanciato il terminale.</a:t>
            </a:r>
            <a:endParaRPr/>
          </a:p>
          <a:p>
            <a:pPr indent="0" lvl="0" marL="0" rtl="0" algn="l">
              <a:spcBef>
                <a:spcPts val="0"/>
              </a:spcBef>
              <a:spcAft>
                <a:spcPts val="0"/>
              </a:spcAft>
              <a:buNone/>
            </a:pPr>
            <a:r>
              <a:rPr lang="en"/>
              <a:t>Per lanciare il comando flutter doctor è sufficiente aprire il terminale. Il comando permette di controllare lo stato dell’installazione: a seconda della piattaforma sulla quale Flutter viene installato, potrebbe essere necessaria l’installazione di altro software per il suo corretto funzionamento. Questo comando permette appunto di identificare le dipendenze mancanti.</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slide mostra un esempio dell’esecuzione del comando flutter doctor. In questo caso:</a:t>
            </a:r>
            <a:endParaRPr/>
          </a:p>
          <a:p>
            <a:pPr indent="-317500" lvl="0" marL="457200" rtl="0" algn="l">
              <a:spcBef>
                <a:spcPts val="0"/>
              </a:spcBef>
              <a:spcAft>
                <a:spcPts val="0"/>
              </a:spcAft>
              <a:buSzPts val="1400"/>
              <a:buChar char="-"/>
            </a:pPr>
            <a:r>
              <a:rPr lang="en"/>
              <a:t>Flutter è stato installato correttamente;</a:t>
            </a:r>
            <a:endParaRPr/>
          </a:p>
          <a:p>
            <a:pPr indent="-317500" lvl="0" marL="457200" rtl="0" algn="l">
              <a:spcBef>
                <a:spcPts val="0"/>
              </a:spcBef>
              <a:spcAft>
                <a:spcPts val="0"/>
              </a:spcAft>
              <a:buSzPts val="1400"/>
              <a:buChar char="-"/>
            </a:pPr>
            <a:r>
              <a:rPr lang="en"/>
              <a:t>È stata rilevata un’installazione di Android Studio dove i plugin Dart e Flutter sono già stati installati;</a:t>
            </a:r>
            <a:endParaRPr/>
          </a:p>
          <a:p>
            <a:pPr indent="-317500" lvl="0" marL="457200" rtl="0" algn="l">
              <a:spcBef>
                <a:spcPts val="0"/>
              </a:spcBef>
              <a:spcAft>
                <a:spcPts val="0"/>
              </a:spcAft>
              <a:buSzPts val="1400"/>
              <a:buChar char="-"/>
            </a:pPr>
            <a:r>
              <a:rPr lang="en"/>
              <a:t>È stata rilevata un’installazione di Intellij IDEA dove non sono stati installati i plugin. Se si desidera utilizzare anche questo IDE, si consiglia l’installazione dei plugin;</a:t>
            </a:r>
            <a:endParaRPr/>
          </a:p>
          <a:p>
            <a:pPr indent="-317500" lvl="0" marL="457200" rtl="0" algn="l">
              <a:spcBef>
                <a:spcPts val="0"/>
              </a:spcBef>
              <a:spcAft>
                <a:spcPts val="0"/>
              </a:spcAft>
              <a:buSzPts val="1400"/>
              <a:buChar char="-"/>
            </a:pPr>
            <a:r>
              <a:rPr lang="en"/>
              <a:t>Nessun dispositivo è stato connesso: per il test dell’applicazione potrebbe essere necessario un dispositivo.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caso di dipendenze mancanti si consiglia di seguire le indicazioni fornite da flutter doctor.</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4f78deab1a6f6417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f78deab1a6f641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50bb50aee0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50bb50aee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50bb50aee0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50bb50aee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classe MyApp rappresenta il root widget della nostra applicazione, ossia il widget che contiene l’interfaccia grafica di tutta l’applicazione, il quale metodo build() viene invocato al lancio dell’applicazione. MyApp è stateless, nel senso che non contiene uno stato mutabile.</a:t>
            </a:r>
            <a:endParaRPr/>
          </a:p>
          <a:p>
            <a:pPr indent="0" lvl="0" marL="0" rtl="0" algn="l">
              <a:spcBef>
                <a:spcPts val="0"/>
              </a:spcBef>
              <a:spcAft>
                <a:spcPts val="0"/>
              </a:spcAft>
              <a:buNone/>
            </a:pPr>
            <a:r>
              <a:rPr lang="en"/>
              <a:t>La classe FirstPage rappresenta la prima pagina (prima scheda del layout) della nostra applicazione. È mutabile in quanto contiene uno stato mutabile che cambia ogni volta che il pulsante + viene premuto.</a:t>
            </a:r>
            <a:endParaRPr/>
          </a:p>
          <a:p>
            <a:pPr indent="0" lvl="0" marL="0" rtl="0" algn="l">
              <a:spcBef>
                <a:spcPts val="0"/>
              </a:spcBef>
              <a:spcAft>
                <a:spcPts val="0"/>
              </a:spcAft>
              <a:buNone/>
            </a:pPr>
            <a:r>
              <a:rPr lang="en"/>
              <a:t>La classe SecondPage rappresenta la seconda pagina (seconda scheda del layout) della nostra applicazione. È mutabile in quanto contiene uno stato mutabile che cambia ogni volta che il pulsante - viene premuto.</a:t>
            </a:r>
            <a:endParaRPr/>
          </a:p>
          <a:p>
            <a:pPr indent="0" lvl="0" marL="0" rtl="0" algn="l">
              <a:spcBef>
                <a:spcPts val="0"/>
              </a:spcBef>
              <a:spcAft>
                <a:spcPts val="0"/>
              </a:spcAft>
              <a:buNone/>
            </a:pPr>
            <a:r>
              <a:rPr lang="en"/>
              <a:t>La classe _FirstPageState rappresenta lo stato della prima pagina, i cambiamenti dello stato della prima pagina avvengono su questa classe.</a:t>
            </a:r>
            <a:endParaRPr/>
          </a:p>
          <a:p>
            <a:pPr indent="0" lvl="0" marL="0" rtl="0" algn="l">
              <a:spcBef>
                <a:spcPts val="0"/>
              </a:spcBef>
              <a:spcAft>
                <a:spcPts val="0"/>
              </a:spcAft>
              <a:buNone/>
            </a:pPr>
            <a:r>
              <a:rPr lang="en"/>
              <a:t>La classe _SecondPageState rappresenta lo stato della seconda pagina, i cambiamenti dello stato della seconda pagina avvengono su questa classe.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50bb50aee0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50bb50aee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classe FirstPage rappresenta la prima pagina della nostra applicazione. Il widget è stateful, ovvero contiene un riferimento ad un oggetto State (_FirstPageState in questo caso), il quale contiene campi che hanno effetto sull’interfaccia grafica della pagina. </a:t>
            </a:r>
            <a:endParaRPr/>
          </a:p>
          <a:p>
            <a:pPr indent="0" lvl="0" marL="0" rtl="0" algn="l">
              <a:spcBef>
                <a:spcPts val="0"/>
              </a:spcBef>
              <a:spcAft>
                <a:spcPts val="0"/>
              </a:spcAft>
              <a:buNone/>
            </a:pPr>
            <a:r>
              <a:rPr lang="en"/>
              <a:t>Questa classe rappresenta la configurazione dello stato: mantiene i valori che vengono utilizzati dal metodo build() dello stato. </a:t>
            </a:r>
            <a:endParaRPr/>
          </a:p>
          <a:p>
            <a:pPr indent="0" lvl="0" marL="0" rtl="0" algn="l">
              <a:spcBef>
                <a:spcPts val="0"/>
              </a:spcBef>
              <a:spcAft>
                <a:spcPts val="0"/>
              </a:spcAft>
              <a:buNone/>
            </a:pPr>
            <a:r>
              <a:rPr lang="en"/>
              <a:t>FirstPage è il metodo costruttore. </a:t>
            </a:r>
            <a:endParaRPr/>
          </a:p>
          <a:p>
            <a:pPr indent="0" lvl="0" marL="0" rtl="0" algn="l">
              <a:spcBef>
                <a:spcPts val="0"/>
              </a:spcBef>
              <a:spcAft>
                <a:spcPts val="0"/>
              </a:spcAft>
              <a:buNone/>
            </a:pPr>
            <a:r>
              <a:rPr lang="en"/>
              <a:t>Title è una stringa che rappresenta il titolo della pagina.</a:t>
            </a:r>
            <a:endParaRPr/>
          </a:p>
          <a:p>
            <a:pPr indent="0" lvl="0" marL="0" rtl="0" algn="l">
              <a:spcBef>
                <a:spcPts val="0"/>
              </a:spcBef>
              <a:spcAft>
                <a:spcPts val="0"/>
              </a:spcAft>
              <a:buNone/>
            </a:pPr>
            <a:r>
              <a:rPr lang="en"/>
              <a:t>Tramite il metodo createState() si avvisa il framework che la classe FirstPage ha uno stato di tipo _FirstPageState.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50bb50aee0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50bb50aee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classe _FirstPageState rappresenta lo stato della prima pagina. Come si può vedere, infatti, eredita da State&lt;FirstPage&gt;.</a:t>
            </a:r>
            <a:endParaRPr/>
          </a:p>
          <a:p>
            <a:pPr indent="0" lvl="0" marL="0" rtl="0" algn="l">
              <a:spcBef>
                <a:spcPts val="0"/>
              </a:spcBef>
              <a:spcAft>
                <a:spcPts val="0"/>
              </a:spcAft>
              <a:buNone/>
            </a:pPr>
            <a:r>
              <a:rPr lang="en"/>
              <a:t>La variabile _counter1 rappresenta lo stato vero e proprio, ovvero mantiene il valore del contatore aggiornato.</a:t>
            </a:r>
            <a:endParaRPr/>
          </a:p>
          <a:p>
            <a:pPr indent="0" lvl="0" marL="0" rtl="0" algn="l">
              <a:spcBef>
                <a:spcPts val="0"/>
              </a:spcBef>
              <a:spcAft>
                <a:spcPts val="0"/>
              </a:spcAft>
              <a:buNone/>
            </a:pPr>
            <a:r>
              <a:rPr lang="en"/>
              <a:t>Il metodo _incrementCounter si occupa di invocare il metodo setState(), al quale viene passata una funzione anonima che si occupa di incrementare il contatore. </a:t>
            </a:r>
            <a:endParaRPr/>
          </a:p>
          <a:p>
            <a:pPr indent="0" lvl="0" marL="0" rtl="0" algn="l">
              <a:spcBef>
                <a:spcPts val="0"/>
              </a:spcBef>
              <a:spcAft>
                <a:spcPts val="0"/>
              </a:spcAft>
              <a:buClr>
                <a:schemeClr val="dk1"/>
              </a:buClr>
              <a:buSzPts val="1100"/>
              <a:buFont typeface="Arial"/>
              <a:buNone/>
            </a:pPr>
            <a:r>
              <a:rPr lang="en"/>
              <a:t>La chiamata al metodo setState() avvisa il framework che qualcosa è cambiato all'interno dell'oggetto _FirstPageState. In questo modo il framework riesegue il metodo build() all'interno dell'oggetto _FirstPageState e questo si traduce nella visualizzazione sul display del dispositivo delle modifiche avvenute allo stato (verrà visualizzato sul dispositivo il valore aggiornato del contatore). </a:t>
            </a:r>
            <a:endParaRPr/>
          </a:p>
          <a:p>
            <a:pPr indent="0" lvl="0" marL="0" rtl="0" algn="l">
              <a:spcBef>
                <a:spcPts val="0"/>
              </a:spcBef>
              <a:spcAft>
                <a:spcPts val="0"/>
              </a:spcAft>
              <a:buClr>
                <a:schemeClr val="dk1"/>
              </a:buClr>
              <a:buSzPts val="1100"/>
              <a:buFont typeface="Arial"/>
              <a:buNone/>
            </a:pPr>
            <a:r>
              <a:rPr lang="en"/>
              <a:t>Se si modifica il contatore senza effettuare una chiamata al metodo setState(), allora il metodo build() non verrà richiamato dal framework e quindi il display non visualizzerà la modifica.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50bb50aee0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50bb50aee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 metodo build() della classe _FirstPageState verrà chiamato dal framework ogni volta che avviene un cambio di stato, quindi nel nostro caso ad ogni aggiornamento del contatore. Come detto precedentemente in questa presentazione, questa chiamata causa una modifica dell’albero dei widget di Flutter. </a:t>
            </a:r>
            <a:r>
              <a:rPr lang="en">
                <a:solidFill>
                  <a:schemeClr val="dk1"/>
                </a:solidFill>
              </a:rPr>
              <a:t>Infatti, la prima pagina verrà ricostruita con il valore del contatore aggiornato (nell’albero dei widget, il testo all’interno del Text widget inserito nel body dello Scaffold verrà aggiornato). </a:t>
            </a:r>
            <a:endParaRPr>
              <a:solidFill>
                <a:schemeClr val="dk1"/>
              </a:solidFill>
            </a:endParaRPr>
          </a:p>
          <a:p>
            <a:pPr indent="0" lvl="0" marL="0" rtl="0" algn="l">
              <a:spcBef>
                <a:spcPts val="0"/>
              </a:spcBef>
              <a:spcAft>
                <a:spcPts val="0"/>
              </a:spcAft>
              <a:buNone/>
            </a:pPr>
            <a:r>
              <a:rPr lang="en"/>
              <a:t>Precisamente, il metodo viene chiamato ogni volta che viene invocato il metodo setState() dell’oggetto State. Il framework è stato ottimizzato per rendere la chiamata ai vari metodi build() molto veloce, quindi anche nel caso di ricostruzione di intere pagine non ci saranno problemi di rendering.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Il metodo build() di _FirstPageState ritorna uno Scaffold. Uno Scaffold è un widget composto da più widget base e nello specifico rappresenta il layout di una pagina. Esso permette di definire una pagina con una app bar (oggetto AppBar), un contenuto (un widget qualsiasi), dei bottoni e molto altro. Nel nostro caso definiamo:</a:t>
            </a:r>
            <a:endParaRPr/>
          </a:p>
          <a:p>
            <a:pPr indent="-298450" lvl="0" marL="457200" rtl="0" algn="l">
              <a:spcBef>
                <a:spcPts val="0"/>
              </a:spcBef>
              <a:spcAft>
                <a:spcPts val="0"/>
              </a:spcAft>
              <a:buSzPts val="1100"/>
              <a:buAutoNum type="arabicPeriod"/>
            </a:pPr>
            <a:r>
              <a:rPr lang="en"/>
              <a:t>Il body: tramite il widget Center (widget per il layout), disponiamo il widget Text al centro (corrisponde ad un margin: auto in CSS) della pagina. Il widget Text contiene una stringa con il valore del contatore;</a:t>
            </a:r>
            <a:endParaRPr/>
          </a:p>
          <a:p>
            <a:pPr indent="-298450" lvl="0" marL="457200" rtl="0" algn="l">
              <a:spcBef>
                <a:spcPts val="0"/>
              </a:spcBef>
              <a:spcAft>
                <a:spcPts val="0"/>
              </a:spcAft>
              <a:buSzPts val="1100"/>
              <a:buAutoNum type="arabicPeriod"/>
            </a:pPr>
            <a:r>
              <a:rPr lang="en"/>
              <a:t>Un floating button: alla pressione del bottone viene invocato il metodo _incrementCounter della classe _FirstPageState. Tooltip permette di visualizzare la stringa “Increment” </a:t>
            </a:r>
            <a:r>
              <a:rPr lang="en">
                <a:solidFill>
                  <a:schemeClr val="dk1"/>
                </a:solidFill>
              </a:rPr>
              <a:t>alla pressione prolungata del bottone, mentre child permette di definire il contenuto del bottone, che in questo caso è un’icona che rappresenta un +.</a:t>
            </a:r>
            <a:endParaRPr>
              <a:solidFill>
                <a:schemeClr val="dk1"/>
              </a:solidFill>
            </a:endParaRPr>
          </a:p>
          <a:p>
            <a:pPr indent="0" lvl="0" marL="0" rtl="0" algn="l">
              <a:spcBef>
                <a:spcPts val="0"/>
              </a:spcBef>
              <a:spcAft>
                <a:spcPts val="0"/>
              </a:spcAft>
              <a:buNone/>
            </a:pPr>
            <a:r>
              <a:rPr lang="en">
                <a:solidFill>
                  <a:schemeClr val="dk1"/>
                </a:solidFill>
              </a:rPr>
              <a:t>L’implementazione delle classi SecondPage e _SecondPageState è analoga alle implementazioni appena mostrate.</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50bb50aee0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50bb50aee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 concludere questo breve tutorial viene spiegato come implementare un semplice layout a schede. </a:t>
            </a:r>
            <a:endParaRPr/>
          </a:p>
          <a:p>
            <a:pPr indent="0" lvl="0" marL="0" rtl="0" algn="l">
              <a:spcBef>
                <a:spcPts val="0"/>
              </a:spcBef>
              <a:spcAft>
                <a:spcPts val="0"/>
              </a:spcAft>
              <a:buNone/>
            </a:pPr>
            <a:r>
              <a:rPr lang="en"/>
              <a:t>MyApp è il root widget della nostra applicazione, ovvero il contenitore di tutti gli altri widget. Tale widget contiene un widget MaterialApp, il quale rappresenta il layout di un’applicazione material design. MaterialApp permette quindi di costruire velocemente un’interfaccia grafica material design. La proprietà title definisce il titolo della pagina, la proprietà theme definisce il tema della MaterialApp. In questo caso abbiamo settato come colore principale l’ambra, ma è possibile settare molte impostazioni stilistiche riguardanti il tema.</a:t>
            </a:r>
            <a:endParaRPr/>
          </a:p>
          <a:p>
            <a:pPr indent="0" lvl="0" marL="0" rtl="0" algn="l">
              <a:spcBef>
                <a:spcPts val="0"/>
              </a:spcBef>
              <a:spcAft>
                <a:spcPts val="0"/>
              </a:spcAft>
              <a:buNone/>
            </a:pPr>
            <a:r>
              <a:rPr lang="en"/>
              <a:t>La proprietà home definisce la pagina vera e propria. In questo caso è stato implementato un DefaultTabController, ovvero un widget che consente di gestire un layout a schede. Abbiamo impostato il numero di schede del layout a 2 e definito la nostra interfaccia tramite uno Scaffold widget. In questo caso abbiamo definito una AppBar per lo Scaffold. La AppBar presenta un titolo, definito tramite la proprietà title (“Semplice esempio”) e, subito sotto il titolo (proprietà bottom), sono stati inseriti i pulsanti per navigare tra le due schede della nostra applicazione. </a:t>
            </a:r>
            <a:endParaRPr/>
          </a:p>
          <a:p>
            <a:pPr indent="0" lvl="0" marL="0" rtl="0" algn="l">
              <a:spcBef>
                <a:spcPts val="0"/>
              </a:spcBef>
              <a:spcAft>
                <a:spcPts val="0"/>
              </a:spcAft>
              <a:buNone/>
            </a:pPr>
            <a:r>
              <a:rPr lang="en"/>
              <a:t>La proprietà body dello Scaffold presenta il contenuto delle due schede, definito tramite un TabBarView widget. Tramite questo widget è possibile decidere il contenuto di ognuna delle schede definite nel DefaultTabController. Tramite la proprietà children è possibile fornire una lista di widget, i quali andranno a costituire i contenuti delle varie schede. In questo caso per la prima scheda viene visualizzato un widget custom di tipo FirstPage, mentre per la seconda scheda un widget di tipo SecondPage.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5474b842c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5474b842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Nella seguente slide è possibile osservare una visualizzazione grafica dell’app appena realizzata, delle sue componenti e di come queste ultime sono tra loro innestate.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526602a021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26602a02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L’app </a:t>
            </a:r>
            <a:r>
              <a:rPr i="1" lang="en"/>
              <a:t>Google ads</a:t>
            </a:r>
            <a:r>
              <a:rPr lang="en"/>
              <a:t> ti permette di monitorare le campagne pubblicitarie direttamente dallo smartphone.</a:t>
            </a:r>
            <a:endParaRPr/>
          </a:p>
          <a:p>
            <a:pPr indent="0" lvl="0" marL="0" rtl="0" algn="l">
              <a:spcBef>
                <a:spcPts val="0"/>
              </a:spcBef>
              <a:spcAft>
                <a:spcPts val="0"/>
              </a:spcAft>
              <a:buNone/>
            </a:pPr>
            <a:r>
              <a:rPr i="1" lang="en"/>
              <a:t>Greentea </a:t>
            </a:r>
            <a:r>
              <a:rPr lang="en"/>
              <a:t>è un’app per la gestione dei clienti che fornisce visualizzazioni dettagliate per il monitoraggio degli obiettivi di vendita.</a:t>
            </a:r>
            <a:endParaRPr/>
          </a:p>
          <a:p>
            <a:pPr indent="0" lvl="0" marL="0" rtl="0" algn="l">
              <a:spcBef>
                <a:spcPts val="0"/>
              </a:spcBef>
              <a:spcAft>
                <a:spcPts val="0"/>
              </a:spcAft>
              <a:buNone/>
            </a:pPr>
            <a:r>
              <a:rPr lang="en"/>
              <a:t>L’app di </a:t>
            </a:r>
            <a:r>
              <a:rPr i="1" lang="en"/>
              <a:t>Abbey Road</a:t>
            </a:r>
            <a:r>
              <a:rPr lang="en"/>
              <a:t> Topline aiuta gli artisti a registrare canzoni. E’ possibile condividere file, aggiungere testi e cantare su tracce importate.</a:t>
            </a:r>
            <a:endParaRPr/>
          </a:p>
          <a:p>
            <a:pPr indent="0" lvl="0" marL="0" rtl="0" algn="l">
              <a:spcBef>
                <a:spcPts val="0"/>
              </a:spcBef>
              <a:spcAft>
                <a:spcPts val="0"/>
              </a:spcAft>
              <a:buNone/>
            </a:pPr>
            <a:r>
              <a:rPr i="1" lang="en"/>
              <a:t>Alibaba</a:t>
            </a:r>
            <a:r>
              <a:rPr lang="en"/>
              <a:t>, la più grande società di commercio online del mondo, ha creato l’app Xianyu (con 50 milioni di download) utilizzando Flutter.</a:t>
            </a:r>
            <a:endParaRPr/>
          </a:p>
          <a:p>
            <a:pPr indent="0" lvl="0" marL="0" rtl="0" algn="l">
              <a:spcBef>
                <a:spcPts val="0"/>
              </a:spcBef>
              <a:spcAft>
                <a:spcPts val="0"/>
              </a:spcAft>
              <a:buNone/>
            </a:pPr>
            <a:r>
              <a:rPr lang="en"/>
              <a:t>L’app ufficiale del </a:t>
            </a:r>
            <a:r>
              <a:rPr i="1" lang="en"/>
              <a:t>musical di Hamilton</a:t>
            </a:r>
            <a:r>
              <a:rPr lang="en"/>
              <a:t> (include lotterie giornaliere, notizie, video, quiz, uno store ecc..).</a:t>
            </a:r>
            <a:endParaRPr/>
          </a:p>
          <a:p>
            <a:pPr indent="0" lvl="0" marL="0" rtl="0" algn="l">
              <a:spcBef>
                <a:spcPts val="0"/>
              </a:spcBef>
              <a:spcAft>
                <a:spcPts val="0"/>
              </a:spcAft>
              <a:buNone/>
            </a:pPr>
            <a:r>
              <a:rPr i="1" lang="en"/>
              <a:t>AppTree </a:t>
            </a:r>
            <a:r>
              <a:rPr lang="en"/>
              <a:t>offre una piattaforma di applicazioni aziendali per marchi come McDonalds, Stanford, Wayfair e Fermilab.</a:t>
            </a:r>
            <a:endParaRPr/>
          </a:p>
          <a:p>
            <a:pPr indent="0" lvl="0" marL="0" rtl="0" algn="l">
              <a:spcBef>
                <a:spcPts val="0"/>
              </a:spcBef>
              <a:spcAft>
                <a:spcPts val="0"/>
              </a:spcAft>
              <a:buNone/>
            </a:pPr>
            <a:r>
              <a:rPr i="1" lang="en"/>
              <a:t>Reflectly </a:t>
            </a:r>
            <a:r>
              <a:rPr lang="en"/>
              <a:t>è un diario che utilizza l'intelligenza artificiale per aiutarti a strutturare e riflettere sui tuoi pensieri e problemi quotidiani. Questa applicazione è interessante perché il team che l’ha sviluppata inizialmente aveva scelto React Native come framework per creare l’applicazione. Su iOS tutto andò bene, mentre con android le animazioni e le ombreggiature erano molto lente. Quindi il team decise di riscrivere l’applicazione in Flutter (questo a gennaio/febbraio 2018, quando Flutter era ancora in alpha) </a:t>
            </a:r>
            <a:endParaRPr/>
          </a:p>
          <a:p>
            <a:pPr indent="0" lvl="0" marL="0" rtl="0" algn="l">
              <a:spcBef>
                <a:spcPts val="0"/>
              </a:spcBef>
              <a:spcAft>
                <a:spcPts val="0"/>
              </a:spcAft>
              <a:buNone/>
            </a:pPr>
            <a:r>
              <a:rPr lang="en"/>
              <a:t>[Link all’articolo: </a:t>
            </a:r>
            <a:r>
              <a:rPr lang="en" u="sng">
                <a:solidFill>
                  <a:schemeClr val="hlink"/>
                </a:solidFill>
                <a:hlinkClick r:id="rId2"/>
              </a:rPr>
              <a:t>https://medium.com/reflectly-engineering/reflectly-from-react-native-to-flutter-2e3dffced2ea</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5259aca30a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5259aca30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54f3e1a39d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54f3e1a39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Fonti nello specifico:</a:t>
            </a:r>
            <a:endParaRPr/>
          </a:p>
          <a:p>
            <a:pPr indent="0" lvl="0" marL="0" rtl="0" algn="l">
              <a:spcBef>
                <a:spcPts val="0"/>
              </a:spcBef>
              <a:spcAft>
                <a:spcPts val="0"/>
              </a:spcAft>
              <a:buClr>
                <a:schemeClr val="dk1"/>
              </a:buClr>
              <a:buSzPts val="1100"/>
              <a:buFont typeface="Arial"/>
              <a:buNone/>
            </a:pPr>
            <a:r>
              <a:rPr lang="en"/>
              <a:t>https://docs.flutter.io/flutter/foundation/foundation-library.html</a:t>
            </a:r>
            <a:endParaRPr/>
          </a:p>
          <a:p>
            <a:pPr indent="0" lvl="0" marL="0" rtl="0" algn="l">
              <a:spcBef>
                <a:spcPts val="0"/>
              </a:spcBef>
              <a:spcAft>
                <a:spcPts val="0"/>
              </a:spcAft>
              <a:buClr>
                <a:schemeClr val="dk1"/>
              </a:buClr>
              <a:buSzPts val="1100"/>
              <a:buFont typeface="Arial"/>
              <a:buNone/>
            </a:pPr>
            <a:r>
              <a:rPr lang="en"/>
              <a:t>https://flutter.dev/docs/development/ui/animations</a:t>
            </a:r>
            <a:endParaRPr/>
          </a:p>
          <a:p>
            <a:pPr indent="0" lvl="0" marL="0" rtl="0" algn="l">
              <a:spcBef>
                <a:spcPts val="0"/>
              </a:spcBef>
              <a:spcAft>
                <a:spcPts val="0"/>
              </a:spcAft>
              <a:buClr>
                <a:schemeClr val="dk1"/>
              </a:buClr>
              <a:buSzPts val="1100"/>
              <a:buFont typeface="Arial"/>
              <a:buNone/>
            </a:pPr>
            <a:r>
              <a:rPr lang="en"/>
              <a:t>https://flutter.dev/docs/development/ui/advanced/gestures</a:t>
            </a:r>
            <a:endParaRPr/>
          </a:p>
          <a:p>
            <a:pPr indent="0" lvl="0" marL="0" rtl="0" algn="l">
              <a:spcBef>
                <a:spcPts val="0"/>
              </a:spcBef>
              <a:spcAft>
                <a:spcPts val="0"/>
              </a:spcAft>
              <a:buClr>
                <a:schemeClr val="dk1"/>
              </a:buClr>
              <a:buSzPts val="1100"/>
              <a:buFont typeface="Arial"/>
              <a:buNone/>
            </a:pPr>
            <a:r>
              <a:rPr lang="en"/>
              <a:t>https://flutter.dev/docs/resources/technical-overview</a:t>
            </a:r>
            <a:endParaRPr/>
          </a:p>
          <a:p>
            <a:pPr indent="0" lvl="0" marL="0" rtl="0" algn="l">
              <a:spcBef>
                <a:spcPts val="0"/>
              </a:spcBef>
              <a:spcAft>
                <a:spcPts val="0"/>
              </a:spcAft>
              <a:buClr>
                <a:schemeClr val="dk1"/>
              </a:buClr>
              <a:buSzPts val="1100"/>
              <a:buFont typeface="Arial"/>
              <a:buNone/>
            </a:pPr>
            <a:r>
              <a:rPr lang="en"/>
              <a:t>https://flutter.dev/docs/development/ui/widgets-intro</a:t>
            </a:r>
            <a:endParaRPr/>
          </a:p>
          <a:p>
            <a:pPr indent="0" lvl="0" marL="0" rtl="0" algn="l">
              <a:spcBef>
                <a:spcPts val="0"/>
              </a:spcBef>
              <a:spcAft>
                <a:spcPts val="0"/>
              </a:spcAft>
              <a:buClr>
                <a:schemeClr val="dk1"/>
              </a:buClr>
              <a:buSzPts val="1100"/>
              <a:buFont typeface="Arial"/>
              <a:buNone/>
            </a:pPr>
            <a:r>
              <a:rPr lang="en"/>
              <a:t>https://flutter.dev/docs/development/packages-and-plugins/using-packages</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https://flutter.dev/docs/development/platform-integration/platform-channels</a:t>
            </a:r>
            <a:endParaRPr/>
          </a:p>
          <a:p>
            <a:pPr indent="0" lvl="0" marL="0" rtl="0" algn="l">
              <a:spcBef>
                <a:spcPts val="0"/>
              </a:spcBef>
              <a:spcAft>
                <a:spcPts val="0"/>
              </a:spcAft>
              <a:buClr>
                <a:schemeClr val="dk1"/>
              </a:buClr>
              <a:buSzPts val="1100"/>
              <a:buFont typeface="Arial"/>
              <a:buNone/>
            </a:pPr>
            <a:r>
              <a:rPr lang="en"/>
              <a:t>https://github.com/flutter/engine</a:t>
            </a:r>
            <a:endParaRPr/>
          </a:p>
          <a:p>
            <a:pPr indent="0" lvl="0" marL="0" rtl="0" algn="l">
              <a:spcBef>
                <a:spcPts val="0"/>
              </a:spcBef>
              <a:spcAft>
                <a:spcPts val="0"/>
              </a:spcAft>
              <a:buClr>
                <a:schemeClr val="dk1"/>
              </a:buClr>
              <a:buSzPts val="1100"/>
              <a:buFont typeface="Arial"/>
              <a:buNone/>
            </a:pPr>
            <a:r>
              <a:rPr lang="en"/>
              <a:t>https://medium.com/flutter-community/the-layer-cake-widgets-elements-renderobjects-7644c3142401</a:t>
            </a:r>
            <a:endParaRPr/>
          </a:p>
          <a:p>
            <a:pPr indent="0" lvl="0" marL="0" rtl="0" algn="l">
              <a:spcBef>
                <a:spcPts val="0"/>
              </a:spcBef>
              <a:spcAft>
                <a:spcPts val="0"/>
              </a:spcAft>
              <a:buClr>
                <a:schemeClr val="dk1"/>
              </a:buClr>
              <a:buSzPts val="1100"/>
              <a:buFont typeface="Arial"/>
              <a:buNone/>
            </a:pPr>
            <a:r>
              <a:rPr lang="en"/>
              <a:t>https://docs.flutter.io/flutter/widgets/StatefulWidget-class.html</a:t>
            </a:r>
            <a:endParaRPr/>
          </a:p>
          <a:p>
            <a:pPr indent="0" lvl="0" marL="0" rtl="0" algn="l">
              <a:spcBef>
                <a:spcPts val="0"/>
              </a:spcBef>
              <a:spcAft>
                <a:spcPts val="0"/>
              </a:spcAft>
              <a:buClr>
                <a:schemeClr val="dk1"/>
              </a:buClr>
              <a:buSzPts val="1100"/>
              <a:buFont typeface="Arial"/>
              <a:buNone/>
            </a:pPr>
            <a:r>
              <a:rPr lang="en"/>
              <a:t>https://docs.flutter.io/flutter/widgets/State/build.html</a:t>
            </a:r>
            <a:endParaRPr/>
          </a:p>
          <a:p>
            <a:pPr indent="0" lvl="0" marL="0" rtl="0" algn="l">
              <a:spcBef>
                <a:spcPts val="0"/>
              </a:spcBef>
              <a:spcAft>
                <a:spcPts val="0"/>
              </a:spcAft>
              <a:buClr>
                <a:schemeClr val="dk1"/>
              </a:buClr>
              <a:buSzPts val="1100"/>
              <a:buFont typeface="Arial"/>
              <a:buNone/>
            </a:pPr>
            <a:r>
              <a:rPr lang="en"/>
              <a:t>https://docs.flutter.io/flutter/widgets/Text-class.html</a:t>
            </a:r>
            <a:endParaRPr/>
          </a:p>
          <a:p>
            <a:pPr indent="0" lvl="0" marL="0" rtl="0" algn="l">
              <a:spcBef>
                <a:spcPts val="0"/>
              </a:spcBef>
              <a:spcAft>
                <a:spcPts val="0"/>
              </a:spcAft>
              <a:buClr>
                <a:schemeClr val="dk1"/>
              </a:buClr>
              <a:buSzPts val="1100"/>
              <a:buFont typeface="Arial"/>
              <a:buNone/>
            </a:pPr>
            <a:r>
              <a:rPr lang="en"/>
              <a:t>https://buildflutter.com/how-flutter-works/</a:t>
            </a:r>
            <a:endParaRPr/>
          </a:p>
          <a:p>
            <a:pPr indent="0" lvl="0" marL="0" rtl="0" algn="l">
              <a:spcBef>
                <a:spcPts val="0"/>
              </a:spcBef>
              <a:spcAft>
                <a:spcPts val="0"/>
              </a:spcAft>
              <a:buClr>
                <a:schemeClr val="dk1"/>
              </a:buClr>
              <a:buSzPts val="1100"/>
              <a:buFont typeface="Arial"/>
              <a:buNone/>
            </a:pPr>
            <a:r>
              <a:rPr lang="en"/>
              <a:t>https://medium.com/gradeup/mobile-development-approaches-and-flutter-architecture-flutter-part-i-a7e08838c97a</a:t>
            </a:r>
            <a:endParaRPr/>
          </a:p>
          <a:p>
            <a:pPr indent="0" lvl="0" marL="0" rtl="0" algn="l">
              <a:spcBef>
                <a:spcPts val="0"/>
              </a:spcBef>
              <a:spcAft>
                <a:spcPts val="0"/>
              </a:spcAft>
              <a:buClr>
                <a:schemeClr val="dk1"/>
              </a:buClr>
              <a:buSzPts val="1100"/>
              <a:buFont typeface="Arial"/>
              <a:buNone/>
            </a:pPr>
            <a:r>
              <a:rPr lang="en"/>
              <a:t>https://github.com/google/skia</a:t>
            </a:r>
            <a:endParaRPr/>
          </a:p>
          <a:p>
            <a:pPr indent="0" lvl="0" marL="0" rtl="0" algn="l">
              <a:spcBef>
                <a:spcPts val="0"/>
              </a:spcBef>
              <a:spcAft>
                <a:spcPts val="0"/>
              </a:spcAft>
              <a:buClr>
                <a:schemeClr val="dk1"/>
              </a:buClr>
              <a:buSzPts val="1100"/>
              <a:buFont typeface="Arial"/>
              <a:buNone/>
            </a:pPr>
            <a:r>
              <a:rPr lang="en"/>
              <a:t>https://skia.org/</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3"/>
              </a:rPr>
              <a:t>https://flutter.github.io/devtools/inspector</a:t>
            </a:r>
            <a:endParaRPr/>
          </a:p>
          <a:p>
            <a:pPr indent="0" lvl="0" marL="0" rtl="0" algn="l">
              <a:spcBef>
                <a:spcPts val="0"/>
              </a:spcBef>
              <a:spcAft>
                <a:spcPts val="0"/>
              </a:spcAft>
              <a:buClr>
                <a:schemeClr val="dk1"/>
              </a:buClr>
              <a:buSzPts val="1100"/>
              <a:buFont typeface="Arial"/>
              <a:buNone/>
            </a:pPr>
            <a:r>
              <a:rPr lang="en">
                <a:solidFill>
                  <a:schemeClr val="dk1"/>
                </a:solidFill>
              </a:rPr>
              <a:t>https://flutter.dev/docs/development/tools/hot-reload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2953b4ece_1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2953b4ec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259aca30a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259aca30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L’hot reload permette di visualizzare le modifiche al codice sorgente mentre l’applicazione è in esecuzione, senza dover effettuare la build della stessa. Il nuovo codice viene caricato mentre l’applicazione è in esecuzione. Questa funzionalità è stateful, ovvero mantiene lo stato dell’applicazione dopo il ricaricamento. Esso è utile perché riduce il tempo di sviluppo: </a:t>
            </a:r>
            <a:endParaRPr/>
          </a:p>
          <a:p>
            <a:pPr indent="-298450" lvl="0" marL="457200" rtl="0" algn="l">
              <a:spcBef>
                <a:spcPts val="0"/>
              </a:spcBef>
              <a:spcAft>
                <a:spcPts val="0"/>
              </a:spcAft>
              <a:buSzPts val="1100"/>
              <a:buAutoNum type="arabicPeriod"/>
            </a:pPr>
            <a:r>
              <a:rPr lang="en"/>
              <a:t>evita di effettuare la build diverse volte;</a:t>
            </a:r>
            <a:endParaRPr/>
          </a:p>
          <a:p>
            <a:pPr indent="-298450" lvl="0" marL="457200" rtl="0" algn="l">
              <a:spcBef>
                <a:spcPts val="0"/>
              </a:spcBef>
              <a:spcAft>
                <a:spcPts val="0"/>
              </a:spcAft>
              <a:buSzPts val="1100"/>
              <a:buAutoNum type="arabicPeriod"/>
            </a:pPr>
            <a:r>
              <a:rPr lang="en"/>
              <a:t>permette di aggiungere funzionalità e correggere bug in modo rapido, poiché è possibile visualizzare gli effetti delle modifiche in modo quasi istantaneo. </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Un altro vantaggio dell’hot reload è che permette a sviluppatori e designers una migliore collaborazione quando si vuole migliorare l’aspetto dell’applicazione, in quanto permette di visualizzare in maniera istantanea le modifiche.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L’hot reload è un elemento nativo del framework e non una funzionalità aggiunta in seguito allo sviluppo dello stesso; questo aumenta l’efficienza della sua architettura.</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Flutter rende disponibili molti widget personalizzabili che permettono di sviluppare interfacce e componenti native in pochi minuti.</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Nel dettaglio:</a:t>
            </a:r>
            <a:endParaRPr b="1"/>
          </a:p>
          <a:p>
            <a:pPr indent="0" lvl="0" marL="0" rtl="0" algn="l">
              <a:spcBef>
                <a:spcPts val="0"/>
              </a:spcBef>
              <a:spcAft>
                <a:spcPts val="0"/>
              </a:spcAft>
              <a:buNone/>
            </a:pPr>
            <a:r>
              <a:rPr lang="en"/>
              <a:t>Hot reload funziona iniettando il codice sorgente modificato nella Dart Virtual Machine (VM) in esecuzione. </a:t>
            </a:r>
            <a:r>
              <a:rPr lang="en">
                <a:solidFill>
                  <a:schemeClr val="dk1"/>
                </a:solidFill>
              </a:rPr>
              <a:t> Dopo che la VM aggiorna le classi con le nuove versioni di campi e funzione, il framework ricostruisce automaticamente l’albero dei widget, consentendo di visualizzare rapidamente le modifiche effettuate. Quindi l’hot reload provoca la ricostruzione di tutti i widget esistenti e solo il codice coinvolto nella ricostruzione dei widget viene automaticamente ri-eseguito. Però, in alcuni casi, il codice potrebbe non essere eseguito:</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quando le modifiche introducono un errore di compilazione, viene generato un messaggio d’errore (“Hot reload was rejected”). In questa situazione è sufficiente correggere l’errore e l’hot reload continuerà a funzionare;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L’hot reload preserva lo stato dell’app (</a:t>
            </a:r>
            <a:r>
              <a:rPr i="1" lang="en">
                <a:solidFill>
                  <a:schemeClr val="dk1"/>
                </a:solidFill>
              </a:rPr>
              <a:t>stateful hot reload</a:t>
            </a:r>
            <a:r>
              <a:rPr lang="en">
                <a:solidFill>
                  <a:schemeClr val="dk1"/>
                </a:solidFill>
              </a:rPr>
              <a:t>). Se le modifiche che si apportano al codice modificano lo stato dell’app, si potrebbero verificare situazioni inconsistenti. Per evitare questo genere di situazioni è necessario un </a:t>
            </a:r>
            <a:r>
              <a:rPr i="1" lang="en">
                <a:solidFill>
                  <a:schemeClr val="dk1"/>
                </a:solidFill>
              </a:rPr>
              <a:t>hot restart</a:t>
            </a:r>
            <a:r>
              <a:rPr lang="en">
                <a:solidFill>
                  <a:schemeClr val="dk1"/>
                </a:solidFill>
              </a:rPr>
              <a:t>, cioè una nuova esecuzione del codice, in modo tale che l’applicazione abbia un nuovo stato;</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Se viene modificato un campo dati statico o final è necessario un hot restart perché avvengano le modifiche. Questo perché questo tipo di variabili sono lazily initialized, cioè le variabili sono inizializzate solamente se necessarie;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Quando viene cambiato un tipo generico (ad esempio class A&lt;T&gt;{} diventa class A&lt;T,V&gt;{}.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b="1" lang="en"/>
              <a:t>Come funziona</a:t>
            </a:r>
            <a:r>
              <a:rPr b="1" lang="en"/>
              <a: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Quando viene invocato l’hot reload, la macchina host controlla il codice che è stato modificato dall’ultima compilazione. Vengono ri-compilate le seguenti librerie:</a:t>
            </a:r>
            <a:endParaRPr/>
          </a:p>
          <a:p>
            <a:pPr indent="-317500" lvl="0" marL="457200" rtl="0" algn="l">
              <a:spcBef>
                <a:spcPts val="0"/>
              </a:spcBef>
              <a:spcAft>
                <a:spcPts val="0"/>
              </a:spcAft>
              <a:buSzPts val="1400"/>
              <a:buChar char="-"/>
            </a:pPr>
            <a:r>
              <a:rPr lang="en"/>
              <a:t>Qualsiasi libreria con codice modificato;</a:t>
            </a:r>
            <a:endParaRPr/>
          </a:p>
          <a:p>
            <a:pPr indent="-317500" lvl="0" marL="457200" rtl="0" algn="l">
              <a:spcBef>
                <a:spcPts val="0"/>
              </a:spcBef>
              <a:spcAft>
                <a:spcPts val="0"/>
              </a:spcAft>
              <a:buSzPts val="1400"/>
              <a:buChar char="-"/>
            </a:pPr>
            <a:r>
              <a:rPr lang="en"/>
              <a:t>La libreria principale dell’applicazione;</a:t>
            </a:r>
            <a:endParaRPr/>
          </a:p>
          <a:p>
            <a:pPr indent="-317500" lvl="0" marL="457200" rtl="0" algn="l">
              <a:spcBef>
                <a:spcPts val="0"/>
              </a:spcBef>
              <a:spcAft>
                <a:spcPts val="0"/>
              </a:spcAft>
              <a:buSzPts val="1400"/>
              <a:buChar char="-"/>
            </a:pPr>
            <a:r>
              <a:rPr lang="en"/>
              <a:t>Tutte le librerie dipendenti dalla libreria modificata.</a:t>
            </a:r>
            <a:endParaRPr/>
          </a:p>
          <a:p>
            <a:pPr indent="0" lvl="0" marL="4572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26602a021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26602a02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widget sono espressivi in quanto con essi è possibile rappresentare ogni singolo componente dell’applicazione e flessibili perché si adattano alle varie dimensioni degli smartphone, sollevando in parte il programmatore da questo incarico.</a:t>
            </a:r>
            <a:endParaRPr/>
          </a:p>
          <a:p>
            <a:pPr indent="0" lvl="0" marL="0" rtl="0" algn="l">
              <a:spcBef>
                <a:spcPts val="0"/>
              </a:spcBef>
              <a:spcAft>
                <a:spcPts val="0"/>
              </a:spcAft>
              <a:buNone/>
            </a:pPr>
            <a:r>
              <a:rPr lang="en"/>
              <a:t>I widget vengono spiegati durante la spiegazione dell’architettura del framework.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26602a021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26602a02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 app di Flutter vengono eseguite tramite codice compilato in nativo, quindi non sono coinvolti interpreti (motivo che rende il framework cross-compiled) e pertanto non sono necessari costi computazionali aggiuntivi. Questo porta a delle ottime performance. Inoltre, l’utente finale otterrà l’UI nativa grazie ai widget.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BA3B21"/>
        </a:solidFill>
      </p:bgPr>
    </p:bg>
    <p:spTree>
      <p:nvGrpSpPr>
        <p:cNvPr id="9" name="Shape 9"/>
        <p:cNvGrpSpPr/>
        <p:nvPr/>
      </p:nvGrpSpPr>
      <p:grpSpPr>
        <a:xfrm>
          <a:off x="0" y="0"/>
          <a:ext cx="0" cy="0"/>
          <a:chOff x="0" y="0"/>
          <a:chExt cx="0" cy="0"/>
        </a:xfrm>
      </p:grpSpPr>
      <p:sp>
        <p:nvSpPr>
          <p:cNvPr id="10" name="Google Shape;10;p2"/>
          <p:cNvSpPr/>
          <p:nvPr/>
        </p:nvSpPr>
        <p:spPr>
          <a:xfrm>
            <a:off x="0" y="3493950"/>
            <a:ext cx="9144000" cy="1649400"/>
          </a:xfrm>
          <a:prstGeom prst="rect">
            <a:avLst/>
          </a:prstGeom>
          <a:solidFill>
            <a:srgbClr val="27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 name="Google Shape;11;p2"/>
          <p:cNvSpPr/>
          <p:nvPr/>
        </p:nvSpPr>
        <p:spPr>
          <a:xfrm>
            <a:off x="3747300" y="3493900"/>
            <a:ext cx="1649400" cy="1649400"/>
          </a:xfrm>
          <a:prstGeom prst="rect">
            <a:avLst/>
          </a:prstGeom>
          <a:solidFill>
            <a:srgbClr val="4F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984050" y="0"/>
            <a:ext cx="7175700" cy="3493800"/>
          </a:xfrm>
          <a:prstGeom prst="rect">
            <a:avLst/>
          </a:prstGeom>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6" name="Shape 86"/>
        <p:cNvGrpSpPr/>
        <p:nvPr/>
      </p:nvGrpSpPr>
      <p:grpSpPr>
        <a:xfrm>
          <a:off x="0" y="0"/>
          <a:ext cx="0" cy="0"/>
          <a:chOff x="0" y="0"/>
          <a:chExt cx="0" cy="0"/>
        </a:xfrm>
      </p:grpSpPr>
      <p:sp>
        <p:nvSpPr>
          <p:cNvPr id="87" name="Google Shape;87;p11"/>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8" name="Google Shape;88;p11"/>
          <p:cNvSpPr/>
          <p:nvPr/>
        </p:nvSpPr>
        <p:spPr>
          <a:xfrm>
            <a:off x="3473700" y="4593700"/>
            <a:ext cx="2196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a:off x="40233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txBox="1"/>
          <p:nvPr>
            <p:ph idx="12" type="sldNum"/>
          </p:nvPr>
        </p:nvSpPr>
        <p:spPr>
          <a:xfrm>
            <a:off x="4023300" y="4593850"/>
            <a:ext cx="1097400" cy="549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ed">
  <p:cSld name="BLANK_1">
    <p:bg>
      <p:bgPr>
        <a:solidFill>
          <a:srgbClr val="BA3B21"/>
        </a:solidFill>
      </p:bgPr>
    </p:bg>
    <p:spTree>
      <p:nvGrpSpPr>
        <p:cNvPr id="91" name="Shape 91"/>
        <p:cNvGrpSpPr/>
        <p:nvPr/>
      </p:nvGrpSpPr>
      <p:grpSpPr>
        <a:xfrm>
          <a:off x="0" y="0"/>
          <a:ext cx="0" cy="0"/>
          <a:chOff x="0" y="0"/>
          <a:chExt cx="0" cy="0"/>
        </a:xfrm>
      </p:grpSpPr>
      <p:sp>
        <p:nvSpPr>
          <p:cNvPr id="92" name="Google Shape;92;p12"/>
          <p:cNvSpPr/>
          <p:nvPr/>
        </p:nvSpPr>
        <p:spPr>
          <a:xfrm>
            <a:off x="0" y="4593700"/>
            <a:ext cx="9144000" cy="549600"/>
          </a:xfrm>
          <a:prstGeom prst="rect">
            <a:avLst/>
          </a:prstGeom>
          <a:solidFill>
            <a:srgbClr val="27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93" name="Google Shape;93;p12"/>
          <p:cNvSpPr/>
          <p:nvPr/>
        </p:nvSpPr>
        <p:spPr>
          <a:xfrm>
            <a:off x="3473700" y="4593700"/>
            <a:ext cx="2196600" cy="549600"/>
          </a:xfrm>
          <a:prstGeom prst="rect">
            <a:avLst/>
          </a:prstGeom>
          <a:solidFill>
            <a:srgbClr val="4F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2"/>
          <p:cNvSpPr/>
          <p:nvPr/>
        </p:nvSpPr>
        <p:spPr>
          <a:xfrm>
            <a:off x="40233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txBox="1"/>
          <p:nvPr>
            <p:ph idx="12" type="sldNum"/>
          </p:nvPr>
        </p:nvSpPr>
        <p:spPr>
          <a:xfrm>
            <a:off x="4023300" y="4593850"/>
            <a:ext cx="1097400" cy="549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BA3B21"/>
        </a:solidFill>
      </p:bgPr>
    </p:bg>
    <p:spTree>
      <p:nvGrpSpPr>
        <p:cNvPr id="13" name="Shape 13"/>
        <p:cNvGrpSpPr/>
        <p:nvPr/>
      </p:nvGrpSpPr>
      <p:grpSpPr>
        <a:xfrm>
          <a:off x="0" y="0"/>
          <a:ext cx="0" cy="0"/>
          <a:chOff x="0" y="0"/>
          <a:chExt cx="0" cy="0"/>
        </a:xfrm>
      </p:grpSpPr>
      <p:sp>
        <p:nvSpPr>
          <p:cNvPr id="14" name="Google Shape;14;p3"/>
          <p:cNvSpPr/>
          <p:nvPr/>
        </p:nvSpPr>
        <p:spPr>
          <a:xfrm>
            <a:off x="0" y="4044100"/>
            <a:ext cx="9144000" cy="1099200"/>
          </a:xfrm>
          <a:prstGeom prst="rect">
            <a:avLst/>
          </a:prstGeom>
          <a:solidFill>
            <a:srgbClr val="27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 name="Google Shape;15;p3"/>
          <p:cNvSpPr/>
          <p:nvPr/>
        </p:nvSpPr>
        <p:spPr>
          <a:xfrm>
            <a:off x="4022400" y="4044100"/>
            <a:ext cx="1099200" cy="1099200"/>
          </a:xfrm>
          <a:prstGeom prst="rect">
            <a:avLst/>
          </a:prstGeom>
          <a:solidFill>
            <a:srgbClr val="4F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ctrTitle"/>
          </p:nvPr>
        </p:nvSpPr>
        <p:spPr>
          <a:xfrm>
            <a:off x="1735925" y="1126150"/>
            <a:ext cx="5672100" cy="1159800"/>
          </a:xfrm>
          <a:prstGeom prst="rect">
            <a:avLst/>
          </a:prstGeom>
        </p:spPr>
        <p:txBody>
          <a:bodyPr anchorCtr="0" anchor="b"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idx="1" type="subTitle"/>
          </p:nvPr>
        </p:nvSpPr>
        <p:spPr>
          <a:xfrm>
            <a:off x="1735925" y="2665541"/>
            <a:ext cx="5672100" cy="784800"/>
          </a:xfrm>
          <a:prstGeom prst="rect">
            <a:avLst/>
          </a:prstGeom>
        </p:spPr>
        <p:txBody>
          <a:bodyPr anchorCtr="0" anchor="t" bIns="91425" lIns="91425" spcFirstLastPara="1" rIns="91425" wrap="square" tIns="91425"/>
          <a:lstStyle>
            <a:lvl1pPr lvl="0" rtl="0" algn="ctr">
              <a:spcBef>
                <a:spcPts val="0"/>
              </a:spcBef>
              <a:spcAft>
                <a:spcPts val="0"/>
              </a:spcAft>
              <a:buClr>
                <a:srgbClr val="27272D"/>
              </a:buClr>
              <a:buSzPts val="1800"/>
              <a:buNone/>
              <a:defRPr sz="1800">
                <a:solidFill>
                  <a:srgbClr val="27272D"/>
                </a:solidFill>
              </a:defRPr>
            </a:lvl1pPr>
            <a:lvl2pPr lvl="1" rtl="0" algn="ctr">
              <a:spcBef>
                <a:spcPts val="0"/>
              </a:spcBef>
              <a:spcAft>
                <a:spcPts val="0"/>
              </a:spcAft>
              <a:buClr>
                <a:srgbClr val="27272D"/>
              </a:buClr>
              <a:buSzPts val="1800"/>
              <a:buNone/>
              <a:defRPr sz="1800">
                <a:solidFill>
                  <a:srgbClr val="27272D"/>
                </a:solidFill>
              </a:defRPr>
            </a:lvl2pPr>
            <a:lvl3pPr lvl="2" rtl="0" algn="ctr">
              <a:spcBef>
                <a:spcPts val="0"/>
              </a:spcBef>
              <a:spcAft>
                <a:spcPts val="0"/>
              </a:spcAft>
              <a:buClr>
                <a:srgbClr val="27272D"/>
              </a:buClr>
              <a:buSzPts val="1800"/>
              <a:buNone/>
              <a:defRPr sz="1800">
                <a:solidFill>
                  <a:srgbClr val="27272D"/>
                </a:solidFill>
              </a:defRPr>
            </a:lvl3pPr>
            <a:lvl4pPr lvl="3" rtl="0" algn="ctr">
              <a:spcBef>
                <a:spcPts val="0"/>
              </a:spcBef>
              <a:spcAft>
                <a:spcPts val="0"/>
              </a:spcAft>
              <a:buClr>
                <a:srgbClr val="27272D"/>
              </a:buClr>
              <a:buSzPts val="1800"/>
              <a:buNone/>
              <a:defRPr sz="1800">
                <a:solidFill>
                  <a:srgbClr val="27272D"/>
                </a:solidFill>
              </a:defRPr>
            </a:lvl4pPr>
            <a:lvl5pPr lvl="4" rtl="0" algn="ctr">
              <a:spcBef>
                <a:spcPts val="0"/>
              </a:spcBef>
              <a:spcAft>
                <a:spcPts val="0"/>
              </a:spcAft>
              <a:buClr>
                <a:srgbClr val="27272D"/>
              </a:buClr>
              <a:buSzPts val="1800"/>
              <a:buNone/>
              <a:defRPr sz="1800">
                <a:solidFill>
                  <a:srgbClr val="27272D"/>
                </a:solidFill>
              </a:defRPr>
            </a:lvl5pPr>
            <a:lvl6pPr lvl="5" rtl="0" algn="ctr">
              <a:spcBef>
                <a:spcPts val="0"/>
              </a:spcBef>
              <a:spcAft>
                <a:spcPts val="0"/>
              </a:spcAft>
              <a:buClr>
                <a:srgbClr val="27272D"/>
              </a:buClr>
              <a:buSzPts val="1800"/>
              <a:buNone/>
              <a:defRPr sz="1800">
                <a:solidFill>
                  <a:srgbClr val="27272D"/>
                </a:solidFill>
              </a:defRPr>
            </a:lvl6pPr>
            <a:lvl7pPr lvl="6" rtl="0" algn="ctr">
              <a:spcBef>
                <a:spcPts val="0"/>
              </a:spcBef>
              <a:spcAft>
                <a:spcPts val="0"/>
              </a:spcAft>
              <a:buClr>
                <a:srgbClr val="27272D"/>
              </a:buClr>
              <a:buSzPts val="1800"/>
              <a:buNone/>
              <a:defRPr sz="1800">
                <a:solidFill>
                  <a:srgbClr val="27272D"/>
                </a:solidFill>
              </a:defRPr>
            </a:lvl7pPr>
            <a:lvl8pPr lvl="7" rtl="0" algn="ctr">
              <a:spcBef>
                <a:spcPts val="0"/>
              </a:spcBef>
              <a:spcAft>
                <a:spcPts val="0"/>
              </a:spcAft>
              <a:buClr>
                <a:srgbClr val="27272D"/>
              </a:buClr>
              <a:buSzPts val="1800"/>
              <a:buNone/>
              <a:defRPr sz="1800">
                <a:solidFill>
                  <a:srgbClr val="27272D"/>
                </a:solidFill>
              </a:defRPr>
            </a:lvl8pPr>
            <a:lvl9pPr lvl="8" rtl="0" algn="ctr">
              <a:spcBef>
                <a:spcPts val="0"/>
              </a:spcBef>
              <a:spcAft>
                <a:spcPts val="0"/>
              </a:spcAft>
              <a:buClr>
                <a:srgbClr val="27272D"/>
              </a:buClr>
              <a:buSzPts val="1800"/>
              <a:buNone/>
              <a:defRPr sz="1800">
                <a:solidFill>
                  <a:srgbClr val="27272D"/>
                </a:solidFill>
              </a:defRPr>
            </a:lvl9pPr>
          </a:lstStyle>
          <a:p/>
        </p:txBody>
      </p:sp>
      <p:cxnSp>
        <p:nvCxnSpPr>
          <p:cNvPr id="18" name="Google Shape;18;p3"/>
          <p:cNvCxnSpPr/>
          <p:nvPr/>
        </p:nvCxnSpPr>
        <p:spPr>
          <a:xfrm>
            <a:off x="3527100" y="2474305"/>
            <a:ext cx="2089800" cy="0"/>
          </a:xfrm>
          <a:prstGeom prst="straightConnector1">
            <a:avLst/>
          </a:prstGeom>
          <a:noFill/>
          <a:ln cap="flat" cmpd="sng" w="19050">
            <a:solidFill>
              <a:srgbClr val="F55C21"/>
            </a:solidFill>
            <a:prstDash val="solid"/>
            <a:round/>
            <a:headEnd len="med" w="med" type="diamond"/>
            <a:tailEnd len="med" w="med" type="diamon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9" name="Shape 19"/>
        <p:cNvGrpSpPr/>
        <p:nvPr/>
      </p:nvGrpSpPr>
      <p:grpSpPr>
        <a:xfrm>
          <a:off x="0" y="0"/>
          <a:ext cx="0" cy="0"/>
          <a:chOff x="0" y="0"/>
          <a:chExt cx="0" cy="0"/>
        </a:xfrm>
      </p:grpSpPr>
      <p:sp>
        <p:nvSpPr>
          <p:cNvPr id="20" name="Google Shape;20;p4"/>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21" name="Google Shape;21;p4"/>
          <p:cNvSpPr/>
          <p:nvPr/>
        </p:nvSpPr>
        <p:spPr>
          <a:xfrm>
            <a:off x="3473700" y="4593700"/>
            <a:ext cx="2196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40233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3527100" y="887200"/>
            <a:ext cx="2089800" cy="0"/>
          </a:xfrm>
          <a:prstGeom prst="straightConnector1">
            <a:avLst/>
          </a:prstGeom>
          <a:noFill/>
          <a:ln cap="flat" cmpd="sng" w="19050">
            <a:solidFill>
              <a:srgbClr val="BA3B21"/>
            </a:solidFill>
            <a:prstDash val="solid"/>
            <a:round/>
            <a:headEnd len="med" w="med" type="diamond"/>
            <a:tailEnd len="med" w="med" type="diamond"/>
          </a:ln>
        </p:spPr>
      </p:cxnSp>
      <p:sp>
        <p:nvSpPr>
          <p:cNvPr id="24" name="Google Shape;24;p4"/>
          <p:cNvSpPr txBox="1"/>
          <p:nvPr>
            <p:ph idx="1" type="body"/>
          </p:nvPr>
        </p:nvSpPr>
        <p:spPr>
          <a:xfrm>
            <a:off x="1404225" y="1194150"/>
            <a:ext cx="6335400" cy="3092700"/>
          </a:xfrm>
          <a:prstGeom prst="rect">
            <a:avLst/>
          </a:prstGeom>
        </p:spPr>
        <p:txBody>
          <a:bodyPr anchorCtr="0" anchor="ctr" bIns="91425" lIns="91425" spcFirstLastPara="1" rIns="91425" wrap="square" tIns="91425"/>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25" name="Google Shape;25;p4"/>
          <p:cNvSpPr txBox="1"/>
          <p:nvPr/>
        </p:nvSpPr>
        <p:spPr>
          <a:xfrm>
            <a:off x="3593400" y="8451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800">
                <a:solidFill>
                  <a:srgbClr val="F55C21"/>
                </a:solidFill>
                <a:latin typeface="Encode Sans"/>
                <a:ea typeface="Encode Sans"/>
                <a:cs typeface="Encode Sans"/>
                <a:sym typeface="Encode Sans"/>
              </a:rPr>
              <a:t>“</a:t>
            </a:r>
            <a:endParaRPr b="1" sz="6800">
              <a:solidFill>
                <a:srgbClr val="F55C21"/>
              </a:solidFill>
              <a:latin typeface="Encode Sans"/>
              <a:ea typeface="Encode Sans"/>
              <a:cs typeface="Encode Sans"/>
              <a:sym typeface="Encode Sans"/>
            </a:endParaRPr>
          </a:p>
        </p:txBody>
      </p:sp>
      <p:sp>
        <p:nvSpPr>
          <p:cNvPr id="26" name="Google Shape;26;p4"/>
          <p:cNvSpPr txBox="1"/>
          <p:nvPr>
            <p:ph idx="12" type="sldNum"/>
          </p:nvPr>
        </p:nvSpPr>
        <p:spPr>
          <a:xfrm>
            <a:off x="4023300" y="4593850"/>
            <a:ext cx="1097400" cy="549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7" name="Shape 27"/>
        <p:cNvGrpSpPr/>
        <p:nvPr/>
      </p:nvGrpSpPr>
      <p:grpSpPr>
        <a:xfrm>
          <a:off x="0" y="0"/>
          <a:ext cx="0" cy="0"/>
          <a:chOff x="0" y="0"/>
          <a:chExt cx="0" cy="0"/>
        </a:xfrm>
      </p:grpSpPr>
      <p:grpSp>
        <p:nvGrpSpPr>
          <p:cNvPr id="28" name="Google Shape;28;p5"/>
          <p:cNvGrpSpPr/>
          <p:nvPr/>
        </p:nvGrpSpPr>
        <p:grpSpPr>
          <a:xfrm>
            <a:off x="-11050" y="887200"/>
            <a:ext cx="9155050" cy="4256100"/>
            <a:chOff x="-11050" y="887200"/>
            <a:chExt cx="9155050" cy="4256100"/>
          </a:xfrm>
        </p:grpSpPr>
        <p:cxnSp>
          <p:nvCxnSpPr>
            <p:cNvPr id="29" name="Google Shape;29;p5"/>
            <p:cNvCxnSpPr/>
            <p:nvPr/>
          </p:nvCxnSpPr>
          <p:spPr>
            <a:xfrm>
              <a:off x="-11050" y="887200"/>
              <a:ext cx="8060400" cy="0"/>
            </a:xfrm>
            <a:prstGeom prst="straightConnector1">
              <a:avLst/>
            </a:prstGeom>
            <a:noFill/>
            <a:ln cap="flat" cmpd="sng" w="19050">
              <a:solidFill>
                <a:srgbClr val="BA3B21"/>
              </a:solidFill>
              <a:prstDash val="solid"/>
              <a:round/>
              <a:headEnd len="med" w="med" type="none"/>
              <a:tailEnd len="med" w="med" type="diamond"/>
            </a:ln>
          </p:spPr>
        </p:cxnSp>
        <p:sp>
          <p:nvSpPr>
            <p:cNvPr id="30" name="Google Shape;30;p5"/>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31" name="Google Shape;31;p5"/>
            <p:cNvSpPr/>
            <p:nvPr/>
          </p:nvSpPr>
          <p:spPr>
            <a:xfrm>
              <a:off x="0" y="4593700"/>
              <a:ext cx="549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5"/>
            <p:cNvCxnSpPr/>
            <p:nvPr/>
          </p:nvCxnSpPr>
          <p:spPr>
            <a:xfrm>
              <a:off x="-11050" y="887200"/>
              <a:ext cx="552900" cy="0"/>
            </a:xfrm>
            <a:prstGeom prst="straightConnector1">
              <a:avLst/>
            </a:prstGeom>
            <a:noFill/>
            <a:ln cap="flat" cmpd="sng" w="19050">
              <a:solidFill>
                <a:srgbClr val="F55C21"/>
              </a:solidFill>
              <a:prstDash val="solid"/>
              <a:round/>
              <a:headEnd len="med" w="med" type="none"/>
              <a:tailEnd len="med" w="med" type="none"/>
            </a:ln>
          </p:spPr>
        </p:cxnSp>
      </p:grpSp>
      <p:sp>
        <p:nvSpPr>
          <p:cNvPr id="33" name="Google Shape;33;p5"/>
          <p:cNvSpPr/>
          <p:nvPr/>
        </p:nvSpPr>
        <p:spPr>
          <a:xfrm>
            <a:off x="80466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549600" y="361375"/>
            <a:ext cx="7497000" cy="549600"/>
          </a:xfrm>
          <a:prstGeom prst="rect">
            <a:avLst/>
          </a:prstGeom>
        </p:spPr>
        <p:txBody>
          <a:bodyPr anchorCtr="0" anchor="b"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5" name="Google Shape;35;p5"/>
          <p:cNvSpPr txBox="1"/>
          <p:nvPr>
            <p:ph idx="1" type="body"/>
          </p:nvPr>
        </p:nvSpPr>
        <p:spPr>
          <a:xfrm>
            <a:off x="549600" y="1200150"/>
            <a:ext cx="7497000" cy="2946300"/>
          </a:xfrm>
          <a:prstGeom prst="rect">
            <a:avLst/>
          </a:prstGeom>
        </p:spPr>
        <p:txBody>
          <a:bodyPr anchorCtr="0" anchor="t" bIns="91425" lIns="91425" spcFirstLastPara="1" rIns="91425" wrap="square" tIns="91425"/>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36" name="Google Shape;36;p5"/>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hort + 1 column + image">
  <p:cSld name="TITLE_AND_BODY_1">
    <p:spTree>
      <p:nvGrpSpPr>
        <p:cNvPr id="37" name="Shape 37"/>
        <p:cNvGrpSpPr/>
        <p:nvPr/>
      </p:nvGrpSpPr>
      <p:grpSpPr>
        <a:xfrm>
          <a:off x="0" y="0"/>
          <a:ext cx="0" cy="0"/>
          <a:chOff x="0" y="0"/>
          <a:chExt cx="0" cy="0"/>
        </a:xfrm>
      </p:grpSpPr>
      <p:grpSp>
        <p:nvGrpSpPr>
          <p:cNvPr id="38" name="Google Shape;38;p6"/>
          <p:cNvGrpSpPr/>
          <p:nvPr/>
        </p:nvGrpSpPr>
        <p:grpSpPr>
          <a:xfrm>
            <a:off x="-11050" y="887200"/>
            <a:ext cx="9155050" cy="4256100"/>
            <a:chOff x="-11050" y="887200"/>
            <a:chExt cx="9155050" cy="4256100"/>
          </a:xfrm>
        </p:grpSpPr>
        <p:cxnSp>
          <p:nvCxnSpPr>
            <p:cNvPr id="39" name="Google Shape;39;p6"/>
            <p:cNvCxnSpPr/>
            <p:nvPr/>
          </p:nvCxnSpPr>
          <p:spPr>
            <a:xfrm>
              <a:off x="-11050" y="887200"/>
              <a:ext cx="4312200" cy="0"/>
            </a:xfrm>
            <a:prstGeom prst="straightConnector1">
              <a:avLst/>
            </a:prstGeom>
            <a:noFill/>
            <a:ln cap="flat" cmpd="sng" w="19050">
              <a:solidFill>
                <a:srgbClr val="BA3B21"/>
              </a:solidFill>
              <a:prstDash val="solid"/>
              <a:round/>
              <a:headEnd len="med" w="med" type="none"/>
              <a:tailEnd len="med" w="med" type="diamond"/>
            </a:ln>
          </p:spPr>
        </p:cxnSp>
        <p:sp>
          <p:nvSpPr>
            <p:cNvPr id="40" name="Google Shape;40;p6"/>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1" name="Google Shape;41;p6"/>
            <p:cNvSpPr/>
            <p:nvPr/>
          </p:nvSpPr>
          <p:spPr>
            <a:xfrm>
              <a:off x="0" y="4593700"/>
              <a:ext cx="549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6"/>
            <p:cNvCxnSpPr/>
            <p:nvPr/>
          </p:nvCxnSpPr>
          <p:spPr>
            <a:xfrm>
              <a:off x="-11050" y="887200"/>
              <a:ext cx="552900" cy="0"/>
            </a:xfrm>
            <a:prstGeom prst="straightConnector1">
              <a:avLst/>
            </a:prstGeom>
            <a:noFill/>
            <a:ln cap="flat" cmpd="sng" w="19050">
              <a:solidFill>
                <a:srgbClr val="F55C21"/>
              </a:solidFill>
              <a:prstDash val="solid"/>
              <a:round/>
              <a:headEnd len="med" w="med" type="none"/>
              <a:tailEnd len="med" w="med" type="none"/>
            </a:ln>
          </p:spPr>
        </p:cxnSp>
      </p:grpSp>
      <p:sp>
        <p:nvSpPr>
          <p:cNvPr id="43" name="Google Shape;43;p6"/>
          <p:cNvSpPr/>
          <p:nvPr/>
        </p:nvSpPr>
        <p:spPr>
          <a:xfrm>
            <a:off x="80466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549600" y="361375"/>
            <a:ext cx="3740400" cy="549600"/>
          </a:xfrm>
          <a:prstGeom prst="rect">
            <a:avLst/>
          </a:prstGeom>
        </p:spPr>
        <p:txBody>
          <a:bodyPr anchorCtr="0" anchor="b"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45" name="Google Shape;45;p6"/>
          <p:cNvSpPr txBox="1"/>
          <p:nvPr>
            <p:ph idx="1" type="body"/>
          </p:nvPr>
        </p:nvSpPr>
        <p:spPr>
          <a:xfrm>
            <a:off x="549600" y="1200150"/>
            <a:ext cx="3740400" cy="2946300"/>
          </a:xfrm>
          <a:prstGeom prst="rect">
            <a:avLst/>
          </a:prstGeom>
        </p:spPr>
        <p:txBody>
          <a:bodyPr anchorCtr="0" anchor="t" bIns="91425" lIns="91425" spcFirstLastPara="1" rIns="91425" wrap="square" tIns="91425"/>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46" name="Google Shape;46;p6"/>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47" name="Shape 47"/>
        <p:cNvGrpSpPr/>
        <p:nvPr/>
      </p:nvGrpSpPr>
      <p:grpSpPr>
        <a:xfrm>
          <a:off x="0" y="0"/>
          <a:ext cx="0" cy="0"/>
          <a:chOff x="0" y="0"/>
          <a:chExt cx="0" cy="0"/>
        </a:xfrm>
      </p:grpSpPr>
      <p:grpSp>
        <p:nvGrpSpPr>
          <p:cNvPr id="48" name="Google Shape;48;p7"/>
          <p:cNvGrpSpPr/>
          <p:nvPr/>
        </p:nvGrpSpPr>
        <p:grpSpPr>
          <a:xfrm>
            <a:off x="-11050" y="887200"/>
            <a:ext cx="9155050" cy="4256100"/>
            <a:chOff x="-11050" y="887200"/>
            <a:chExt cx="9155050" cy="4256100"/>
          </a:xfrm>
        </p:grpSpPr>
        <p:cxnSp>
          <p:nvCxnSpPr>
            <p:cNvPr id="49" name="Google Shape;49;p7"/>
            <p:cNvCxnSpPr/>
            <p:nvPr/>
          </p:nvCxnSpPr>
          <p:spPr>
            <a:xfrm>
              <a:off x="-11050" y="887200"/>
              <a:ext cx="8060400" cy="0"/>
            </a:xfrm>
            <a:prstGeom prst="straightConnector1">
              <a:avLst/>
            </a:prstGeom>
            <a:noFill/>
            <a:ln cap="flat" cmpd="sng" w="19050">
              <a:solidFill>
                <a:srgbClr val="BA3B21"/>
              </a:solidFill>
              <a:prstDash val="solid"/>
              <a:round/>
              <a:headEnd len="med" w="med" type="none"/>
              <a:tailEnd len="med" w="med" type="diamond"/>
            </a:ln>
          </p:spPr>
        </p:cxnSp>
        <p:sp>
          <p:nvSpPr>
            <p:cNvPr id="50" name="Google Shape;50;p7"/>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51" name="Google Shape;51;p7"/>
            <p:cNvSpPr/>
            <p:nvPr/>
          </p:nvSpPr>
          <p:spPr>
            <a:xfrm>
              <a:off x="0" y="4593700"/>
              <a:ext cx="549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 name="Google Shape;52;p7"/>
            <p:cNvCxnSpPr/>
            <p:nvPr/>
          </p:nvCxnSpPr>
          <p:spPr>
            <a:xfrm>
              <a:off x="-11050" y="887200"/>
              <a:ext cx="552900" cy="0"/>
            </a:xfrm>
            <a:prstGeom prst="straightConnector1">
              <a:avLst/>
            </a:prstGeom>
            <a:noFill/>
            <a:ln cap="flat" cmpd="sng" w="19050">
              <a:solidFill>
                <a:srgbClr val="F55C21"/>
              </a:solidFill>
              <a:prstDash val="solid"/>
              <a:round/>
              <a:headEnd len="med" w="med" type="none"/>
              <a:tailEnd len="med" w="med" type="none"/>
            </a:ln>
          </p:spPr>
        </p:cxnSp>
      </p:grpSp>
      <p:sp>
        <p:nvSpPr>
          <p:cNvPr id="53" name="Google Shape;53;p7"/>
          <p:cNvSpPr/>
          <p:nvPr/>
        </p:nvSpPr>
        <p:spPr>
          <a:xfrm>
            <a:off x="80466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txBox="1"/>
          <p:nvPr>
            <p:ph type="title"/>
          </p:nvPr>
        </p:nvSpPr>
        <p:spPr>
          <a:xfrm>
            <a:off x="549600" y="361375"/>
            <a:ext cx="7497000" cy="549600"/>
          </a:xfrm>
          <a:prstGeom prst="rect">
            <a:avLst/>
          </a:prstGeom>
        </p:spPr>
        <p:txBody>
          <a:bodyPr anchorCtr="0" anchor="b"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55" name="Google Shape;55;p7"/>
          <p:cNvSpPr txBox="1"/>
          <p:nvPr>
            <p:ph idx="1" type="body"/>
          </p:nvPr>
        </p:nvSpPr>
        <p:spPr>
          <a:xfrm>
            <a:off x="549600" y="1200150"/>
            <a:ext cx="3639000" cy="3108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6" name="Google Shape;56;p7"/>
          <p:cNvSpPr txBox="1"/>
          <p:nvPr>
            <p:ph idx="2" type="body"/>
          </p:nvPr>
        </p:nvSpPr>
        <p:spPr>
          <a:xfrm>
            <a:off x="4407604" y="1200150"/>
            <a:ext cx="3639000" cy="3108300"/>
          </a:xfrm>
          <a:prstGeom prst="rect">
            <a:avLst/>
          </a:prstGeom>
        </p:spPr>
        <p:txBody>
          <a:bodyPr anchorCtr="0" anchor="t" bIns="91425" lIns="91425" spcFirstLastPara="1" rIns="91425" wrap="square" tIns="91425"/>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57" name="Google Shape;57;p7"/>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58" name="Shape 58"/>
        <p:cNvGrpSpPr/>
        <p:nvPr/>
      </p:nvGrpSpPr>
      <p:grpSpPr>
        <a:xfrm>
          <a:off x="0" y="0"/>
          <a:ext cx="0" cy="0"/>
          <a:chOff x="0" y="0"/>
          <a:chExt cx="0" cy="0"/>
        </a:xfrm>
      </p:grpSpPr>
      <p:grpSp>
        <p:nvGrpSpPr>
          <p:cNvPr id="59" name="Google Shape;59;p8"/>
          <p:cNvGrpSpPr/>
          <p:nvPr/>
        </p:nvGrpSpPr>
        <p:grpSpPr>
          <a:xfrm>
            <a:off x="-11050" y="887200"/>
            <a:ext cx="9155050" cy="4256100"/>
            <a:chOff x="-11050" y="887200"/>
            <a:chExt cx="9155050" cy="4256100"/>
          </a:xfrm>
        </p:grpSpPr>
        <p:cxnSp>
          <p:nvCxnSpPr>
            <p:cNvPr id="60" name="Google Shape;60;p8"/>
            <p:cNvCxnSpPr/>
            <p:nvPr/>
          </p:nvCxnSpPr>
          <p:spPr>
            <a:xfrm>
              <a:off x="-11050" y="887200"/>
              <a:ext cx="8060400" cy="0"/>
            </a:xfrm>
            <a:prstGeom prst="straightConnector1">
              <a:avLst/>
            </a:prstGeom>
            <a:noFill/>
            <a:ln cap="flat" cmpd="sng" w="19050">
              <a:solidFill>
                <a:srgbClr val="BA3B21"/>
              </a:solidFill>
              <a:prstDash val="solid"/>
              <a:round/>
              <a:headEnd len="med" w="med" type="none"/>
              <a:tailEnd len="med" w="med" type="diamond"/>
            </a:ln>
          </p:spPr>
        </p:cxnSp>
        <p:sp>
          <p:nvSpPr>
            <p:cNvPr id="61" name="Google Shape;61;p8"/>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2" name="Google Shape;62;p8"/>
            <p:cNvSpPr/>
            <p:nvPr/>
          </p:nvSpPr>
          <p:spPr>
            <a:xfrm>
              <a:off x="0" y="4593700"/>
              <a:ext cx="549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8"/>
            <p:cNvCxnSpPr/>
            <p:nvPr/>
          </p:nvCxnSpPr>
          <p:spPr>
            <a:xfrm>
              <a:off x="-11050" y="887200"/>
              <a:ext cx="552900" cy="0"/>
            </a:xfrm>
            <a:prstGeom prst="straightConnector1">
              <a:avLst/>
            </a:prstGeom>
            <a:noFill/>
            <a:ln cap="flat" cmpd="sng" w="19050">
              <a:solidFill>
                <a:srgbClr val="F55C21"/>
              </a:solidFill>
              <a:prstDash val="solid"/>
              <a:round/>
              <a:headEnd len="med" w="med" type="none"/>
              <a:tailEnd len="med" w="med" type="none"/>
            </a:ln>
          </p:spPr>
        </p:cxnSp>
      </p:grpSp>
      <p:sp>
        <p:nvSpPr>
          <p:cNvPr id="64" name="Google Shape;64;p8"/>
          <p:cNvSpPr/>
          <p:nvPr/>
        </p:nvSpPr>
        <p:spPr>
          <a:xfrm>
            <a:off x="80466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txBox="1"/>
          <p:nvPr>
            <p:ph type="title"/>
          </p:nvPr>
        </p:nvSpPr>
        <p:spPr>
          <a:xfrm>
            <a:off x="549600" y="361375"/>
            <a:ext cx="7497000" cy="549600"/>
          </a:xfrm>
          <a:prstGeom prst="rect">
            <a:avLst/>
          </a:prstGeom>
        </p:spPr>
        <p:txBody>
          <a:bodyPr anchorCtr="0" anchor="b" bIns="91425" lIns="91425" spcFirstLastPara="1" rIns="91425" wrap="square" tIns="91425"/>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66" name="Google Shape;66;p8"/>
          <p:cNvSpPr txBox="1"/>
          <p:nvPr>
            <p:ph idx="1" type="body"/>
          </p:nvPr>
        </p:nvSpPr>
        <p:spPr>
          <a:xfrm>
            <a:off x="549600" y="1200150"/>
            <a:ext cx="2416500" cy="3080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67" name="Google Shape;67;p8"/>
          <p:cNvSpPr txBox="1"/>
          <p:nvPr>
            <p:ph idx="2" type="body"/>
          </p:nvPr>
        </p:nvSpPr>
        <p:spPr>
          <a:xfrm>
            <a:off x="3089850" y="1200150"/>
            <a:ext cx="2416500" cy="3080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68" name="Google Shape;68;p8"/>
          <p:cNvSpPr txBox="1"/>
          <p:nvPr>
            <p:ph idx="3" type="body"/>
          </p:nvPr>
        </p:nvSpPr>
        <p:spPr>
          <a:xfrm>
            <a:off x="5630099" y="1200150"/>
            <a:ext cx="2416500" cy="30807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69" name="Google Shape;69;p8"/>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grpSp>
        <p:nvGrpSpPr>
          <p:cNvPr id="71" name="Google Shape;71;p9"/>
          <p:cNvGrpSpPr/>
          <p:nvPr/>
        </p:nvGrpSpPr>
        <p:grpSpPr>
          <a:xfrm>
            <a:off x="-11050" y="887200"/>
            <a:ext cx="9155050" cy="4256100"/>
            <a:chOff x="-11050" y="887200"/>
            <a:chExt cx="9155050" cy="4256100"/>
          </a:xfrm>
        </p:grpSpPr>
        <p:cxnSp>
          <p:nvCxnSpPr>
            <p:cNvPr id="72" name="Google Shape;72;p9"/>
            <p:cNvCxnSpPr/>
            <p:nvPr/>
          </p:nvCxnSpPr>
          <p:spPr>
            <a:xfrm>
              <a:off x="-11050" y="887200"/>
              <a:ext cx="8060400" cy="0"/>
            </a:xfrm>
            <a:prstGeom prst="straightConnector1">
              <a:avLst/>
            </a:prstGeom>
            <a:noFill/>
            <a:ln cap="flat" cmpd="sng" w="19050">
              <a:solidFill>
                <a:srgbClr val="BA3B21"/>
              </a:solidFill>
              <a:prstDash val="solid"/>
              <a:round/>
              <a:headEnd len="med" w="med" type="none"/>
              <a:tailEnd len="med" w="med" type="diamond"/>
            </a:ln>
          </p:spPr>
        </p:cxnSp>
        <p:sp>
          <p:nvSpPr>
            <p:cNvPr id="73" name="Google Shape;73;p9"/>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4" name="Google Shape;74;p9"/>
            <p:cNvSpPr/>
            <p:nvPr/>
          </p:nvSpPr>
          <p:spPr>
            <a:xfrm>
              <a:off x="0" y="4593700"/>
              <a:ext cx="549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9"/>
            <p:cNvCxnSpPr/>
            <p:nvPr/>
          </p:nvCxnSpPr>
          <p:spPr>
            <a:xfrm>
              <a:off x="-11050" y="887200"/>
              <a:ext cx="552900" cy="0"/>
            </a:xfrm>
            <a:prstGeom prst="straightConnector1">
              <a:avLst/>
            </a:prstGeom>
            <a:noFill/>
            <a:ln cap="flat" cmpd="sng" w="19050">
              <a:solidFill>
                <a:srgbClr val="F55C21"/>
              </a:solidFill>
              <a:prstDash val="solid"/>
              <a:round/>
              <a:headEnd len="med" w="med" type="none"/>
              <a:tailEnd len="med" w="med" type="none"/>
            </a:ln>
          </p:spPr>
        </p:cxnSp>
      </p:grpSp>
      <p:sp>
        <p:nvSpPr>
          <p:cNvPr id="76" name="Google Shape;76;p9"/>
          <p:cNvSpPr/>
          <p:nvPr/>
        </p:nvSpPr>
        <p:spPr>
          <a:xfrm>
            <a:off x="80466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txBox="1"/>
          <p:nvPr>
            <p:ph type="title"/>
          </p:nvPr>
        </p:nvSpPr>
        <p:spPr>
          <a:xfrm>
            <a:off x="549600" y="361375"/>
            <a:ext cx="7497000" cy="549600"/>
          </a:xfrm>
          <a:prstGeom prst="rect">
            <a:avLst/>
          </a:prstGeom>
        </p:spPr>
        <p:txBody>
          <a:bodyPr anchorCtr="0" anchor="b" bIns="91425" lIns="91425" spcFirstLastPara="1" rIns="91425" wrap="square" tIns="91425"/>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78" name="Google Shape;78;p9"/>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9" name="Shape 79"/>
        <p:cNvGrpSpPr/>
        <p:nvPr/>
      </p:nvGrpSpPr>
      <p:grpSpPr>
        <a:xfrm>
          <a:off x="0" y="0"/>
          <a:ext cx="0" cy="0"/>
          <a:chOff x="0" y="0"/>
          <a:chExt cx="0" cy="0"/>
        </a:xfrm>
      </p:grpSpPr>
      <p:sp>
        <p:nvSpPr>
          <p:cNvPr id="80" name="Google Shape;80;p10"/>
          <p:cNvSpPr/>
          <p:nvPr/>
        </p:nvSpPr>
        <p:spPr>
          <a:xfrm>
            <a:off x="0" y="4593700"/>
            <a:ext cx="9144000" cy="549600"/>
          </a:xfrm>
          <a:prstGeom prst="rect">
            <a:avLst/>
          </a:prstGeom>
          <a:solidFill>
            <a:srgbClr val="BA3B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81" name="Google Shape;81;p10"/>
          <p:cNvSpPr/>
          <p:nvPr/>
        </p:nvSpPr>
        <p:spPr>
          <a:xfrm>
            <a:off x="3473700" y="4593700"/>
            <a:ext cx="2196600" cy="549600"/>
          </a:xfrm>
          <a:prstGeom prst="rect">
            <a:avLst/>
          </a:prstGeom>
          <a:solidFill>
            <a:srgbClr val="F55C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0"/>
          <p:cNvSpPr/>
          <p:nvPr/>
        </p:nvSpPr>
        <p:spPr>
          <a:xfrm>
            <a:off x="4023300" y="4593700"/>
            <a:ext cx="1097400" cy="549600"/>
          </a:xfrm>
          <a:prstGeom prst="rect">
            <a:avLst/>
          </a:prstGeom>
          <a:solidFill>
            <a:srgbClr val="D4D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0"/>
          <p:cNvSpPr txBox="1"/>
          <p:nvPr>
            <p:ph idx="1" type="body"/>
          </p:nvPr>
        </p:nvSpPr>
        <p:spPr>
          <a:xfrm>
            <a:off x="457200" y="0"/>
            <a:ext cx="8229600" cy="887100"/>
          </a:xfrm>
          <a:prstGeom prst="rect">
            <a:avLst/>
          </a:prstGeom>
        </p:spPr>
        <p:txBody>
          <a:bodyPr anchorCtr="0" anchor="ctr"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84" name="Google Shape;84;p10"/>
          <p:cNvSpPr txBox="1"/>
          <p:nvPr>
            <p:ph idx="12" type="sldNum"/>
          </p:nvPr>
        </p:nvSpPr>
        <p:spPr>
          <a:xfrm>
            <a:off x="4023300" y="4593850"/>
            <a:ext cx="1097400" cy="549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cxnSp>
        <p:nvCxnSpPr>
          <p:cNvPr id="85" name="Google Shape;85;p10"/>
          <p:cNvCxnSpPr/>
          <p:nvPr/>
        </p:nvCxnSpPr>
        <p:spPr>
          <a:xfrm>
            <a:off x="3527100" y="887200"/>
            <a:ext cx="2089800" cy="0"/>
          </a:xfrm>
          <a:prstGeom prst="straightConnector1">
            <a:avLst/>
          </a:prstGeom>
          <a:noFill/>
          <a:ln cap="flat" cmpd="sng" w="19050">
            <a:solidFill>
              <a:srgbClr val="BA3B21"/>
            </a:solidFill>
            <a:prstDash val="solid"/>
            <a:round/>
            <a:headEnd len="med" w="med" type="diamond"/>
            <a:tailEnd len="med" w="med" type="diamond"/>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27272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9600" y="361375"/>
            <a:ext cx="7497000" cy="549600"/>
          </a:xfrm>
          <a:prstGeom prst="rect">
            <a:avLst/>
          </a:prstGeom>
          <a:noFill/>
          <a:ln>
            <a:noFill/>
          </a:ln>
        </p:spPr>
        <p:txBody>
          <a:bodyPr anchorCtr="0" anchor="b" bIns="91425" lIns="91425" spcFirstLastPara="1" rIns="91425" wrap="square" tIns="91425"/>
          <a:lstStyle>
            <a:lvl1pPr lvl="0">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1pPr>
            <a:lvl2pPr lvl="1">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2pPr>
            <a:lvl3pPr lvl="2">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3pPr>
            <a:lvl4pPr lvl="3">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4pPr>
            <a:lvl5pPr lvl="4">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5pPr>
            <a:lvl6pPr lvl="5">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6pPr>
            <a:lvl7pPr lvl="6">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7pPr>
            <a:lvl8pPr lvl="7">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8pPr>
            <a:lvl9pPr lvl="8">
              <a:spcBef>
                <a:spcPts val="0"/>
              </a:spcBef>
              <a:spcAft>
                <a:spcPts val="0"/>
              </a:spcAft>
              <a:buClr>
                <a:srgbClr val="FFFFFF"/>
              </a:buClr>
              <a:buSzPts val="1800"/>
              <a:buFont typeface="Encode Sans"/>
              <a:buNone/>
              <a:defRPr b="1" sz="1800">
                <a:solidFill>
                  <a:srgbClr val="FFFFFF"/>
                </a:solidFill>
                <a:latin typeface="Encode Sans"/>
                <a:ea typeface="Encode Sans"/>
                <a:cs typeface="Encode Sans"/>
                <a:sym typeface="Encode Sans"/>
              </a:defRPr>
            </a:lvl9pPr>
          </a:lstStyle>
          <a:p/>
        </p:txBody>
      </p:sp>
      <p:sp>
        <p:nvSpPr>
          <p:cNvPr id="7" name="Google Shape;7;p1"/>
          <p:cNvSpPr txBox="1"/>
          <p:nvPr>
            <p:ph idx="1" type="body"/>
          </p:nvPr>
        </p:nvSpPr>
        <p:spPr>
          <a:xfrm>
            <a:off x="549600" y="1200150"/>
            <a:ext cx="7497000" cy="2946300"/>
          </a:xfrm>
          <a:prstGeom prst="rect">
            <a:avLst/>
          </a:prstGeom>
          <a:noFill/>
          <a:ln>
            <a:noFill/>
          </a:ln>
        </p:spPr>
        <p:txBody>
          <a:bodyPr anchorCtr="0" anchor="t" bIns="91425" lIns="91425" spcFirstLastPara="1" rIns="91425" wrap="square" tIns="91425"/>
          <a:lstStyle>
            <a:lvl1pPr indent="-381000" lvl="0" marL="457200">
              <a:lnSpc>
                <a:spcPct val="115000"/>
              </a:lnSpc>
              <a:spcBef>
                <a:spcPts val="600"/>
              </a:spcBef>
              <a:spcAft>
                <a:spcPts val="0"/>
              </a:spcAft>
              <a:buClr>
                <a:srgbClr val="F55C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1pPr>
            <a:lvl2pPr indent="-381000" lvl="1" marL="9144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2pPr>
            <a:lvl3pPr indent="-381000" lvl="2" marL="13716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3pPr>
            <a:lvl4pPr indent="-381000" lvl="3" marL="18288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4pPr>
            <a:lvl5pPr indent="-381000" lvl="4" marL="2286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5pPr>
            <a:lvl6pPr indent="-381000" lvl="5" marL="27432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6pPr>
            <a:lvl7pPr indent="-381000" lvl="6" marL="32004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7pPr>
            <a:lvl8pPr indent="-381000" lvl="7" marL="36576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8pPr>
            <a:lvl9pPr indent="-381000" lvl="8" marL="41148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9pPr>
          </a:lstStyle>
          <a:p/>
        </p:txBody>
      </p:sp>
      <p:sp>
        <p:nvSpPr>
          <p:cNvPr id="8" name="Google Shape;8;p1"/>
          <p:cNvSpPr txBox="1"/>
          <p:nvPr>
            <p:ph idx="12" type="sldNum"/>
          </p:nvPr>
        </p:nvSpPr>
        <p:spPr>
          <a:xfrm>
            <a:off x="8046650" y="4593850"/>
            <a:ext cx="1097400" cy="549600"/>
          </a:xfrm>
          <a:prstGeom prst="rect">
            <a:avLst/>
          </a:prstGeom>
          <a:noFill/>
          <a:ln>
            <a:noFill/>
          </a:ln>
        </p:spPr>
        <p:txBody>
          <a:bodyPr anchorCtr="0" anchor="ctr" bIns="91425" lIns="91425" spcFirstLastPara="1" rIns="91425" wrap="square" tIns="91425">
            <a:noAutofit/>
          </a:bodyPr>
          <a:lstStyle>
            <a:lvl1pPr lvl="0" algn="ctr">
              <a:buNone/>
              <a:defRPr b="1" sz="1300">
                <a:solidFill>
                  <a:srgbClr val="27272D"/>
                </a:solidFill>
                <a:latin typeface="Encode Sans"/>
                <a:ea typeface="Encode Sans"/>
                <a:cs typeface="Encode Sans"/>
                <a:sym typeface="Encode Sans"/>
              </a:defRPr>
            </a:lvl1pPr>
            <a:lvl2pPr lvl="1" algn="ctr">
              <a:buNone/>
              <a:defRPr b="1" sz="1300">
                <a:solidFill>
                  <a:srgbClr val="27272D"/>
                </a:solidFill>
                <a:latin typeface="Encode Sans"/>
                <a:ea typeface="Encode Sans"/>
                <a:cs typeface="Encode Sans"/>
                <a:sym typeface="Encode Sans"/>
              </a:defRPr>
            </a:lvl2pPr>
            <a:lvl3pPr lvl="2" algn="ctr">
              <a:buNone/>
              <a:defRPr b="1" sz="1300">
                <a:solidFill>
                  <a:srgbClr val="27272D"/>
                </a:solidFill>
                <a:latin typeface="Encode Sans"/>
                <a:ea typeface="Encode Sans"/>
                <a:cs typeface="Encode Sans"/>
                <a:sym typeface="Encode Sans"/>
              </a:defRPr>
            </a:lvl3pPr>
            <a:lvl4pPr lvl="3" algn="ctr">
              <a:buNone/>
              <a:defRPr b="1" sz="1300">
                <a:solidFill>
                  <a:srgbClr val="27272D"/>
                </a:solidFill>
                <a:latin typeface="Encode Sans"/>
                <a:ea typeface="Encode Sans"/>
                <a:cs typeface="Encode Sans"/>
                <a:sym typeface="Encode Sans"/>
              </a:defRPr>
            </a:lvl4pPr>
            <a:lvl5pPr lvl="4" algn="ctr">
              <a:buNone/>
              <a:defRPr b="1" sz="1300">
                <a:solidFill>
                  <a:srgbClr val="27272D"/>
                </a:solidFill>
                <a:latin typeface="Encode Sans"/>
                <a:ea typeface="Encode Sans"/>
                <a:cs typeface="Encode Sans"/>
                <a:sym typeface="Encode Sans"/>
              </a:defRPr>
            </a:lvl5pPr>
            <a:lvl6pPr lvl="5" algn="ctr">
              <a:buNone/>
              <a:defRPr b="1" sz="1300">
                <a:solidFill>
                  <a:srgbClr val="27272D"/>
                </a:solidFill>
                <a:latin typeface="Encode Sans"/>
                <a:ea typeface="Encode Sans"/>
                <a:cs typeface="Encode Sans"/>
                <a:sym typeface="Encode Sans"/>
              </a:defRPr>
            </a:lvl6pPr>
            <a:lvl7pPr lvl="6" algn="ctr">
              <a:buNone/>
              <a:defRPr b="1" sz="1300">
                <a:solidFill>
                  <a:srgbClr val="27272D"/>
                </a:solidFill>
                <a:latin typeface="Encode Sans"/>
                <a:ea typeface="Encode Sans"/>
                <a:cs typeface="Encode Sans"/>
                <a:sym typeface="Encode Sans"/>
              </a:defRPr>
            </a:lvl7pPr>
            <a:lvl8pPr lvl="7" algn="ctr">
              <a:buNone/>
              <a:defRPr b="1" sz="1300">
                <a:solidFill>
                  <a:srgbClr val="27272D"/>
                </a:solidFill>
                <a:latin typeface="Encode Sans"/>
                <a:ea typeface="Encode Sans"/>
                <a:cs typeface="Encode Sans"/>
                <a:sym typeface="Encode Sans"/>
              </a:defRPr>
            </a:lvl8pPr>
            <a:lvl9pPr lvl="8" algn="ctr">
              <a:buNone/>
              <a:defRPr b="1" sz="1300">
                <a:solidFill>
                  <a:srgbClr val="27272D"/>
                </a:solidFill>
                <a:latin typeface="Encode Sans"/>
                <a:ea typeface="Encode Sans"/>
                <a:cs typeface="Encode Sans"/>
                <a:sym typeface="Encode Sans"/>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0.png"/><Relationship Id="rId4" Type="http://schemas.openxmlformats.org/officeDocument/2006/relationships/image" Target="../media/image4.jpg"/><Relationship Id="rId9"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1.jpg"/><Relationship Id="rId7" Type="http://schemas.openxmlformats.org/officeDocument/2006/relationships/image" Target="../media/image2.jpg"/><Relationship Id="rId8"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 Id="rId3" Type="http://schemas.openxmlformats.org/officeDocument/2006/relationships/hyperlink" Target="https://flutter.dev/" TargetMode="External"/><Relationship Id="rId4" Type="http://schemas.openxmlformats.org/officeDocument/2006/relationships/hyperlink" Target="https://docs.flutter.io/" TargetMode="External"/><Relationship Id="rId5" Type="http://schemas.openxmlformats.org/officeDocument/2006/relationships/hyperlink" Target="https://www.dartlang.org/" TargetMode="External"/><Relationship Id="rId6" Type="http://schemas.openxmlformats.org/officeDocument/2006/relationships/hyperlink" Target="https://flutter.dev/docs/development/platform-integration/platform-channels" TargetMode="External"/><Relationship Id="rId7" Type="http://schemas.openxmlformats.org/officeDocument/2006/relationships/hyperlink" Target="https://hackernoon.com/flutter-pros-and-cons-for-seamless-cross-platform-development-c81bde5a4083" TargetMode="External"/><Relationship Id="rId8" Type="http://schemas.openxmlformats.org/officeDocument/2006/relationships/hyperlink" Target="https://en.wikipedia.org/wiki/Flutter_(softwar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 Id="rId3" Type="http://schemas.openxmlformats.org/officeDocument/2006/relationships/hyperlink" Target="https://github.com/flutter/engine" TargetMode="External"/><Relationship Id="rId4" Type="http://schemas.openxmlformats.org/officeDocument/2006/relationships/hyperlink" Target="https://medium.com/flutter-community/the-layer-cake-widgets-elements-renderobjects-7644c3142401" TargetMode="External"/><Relationship Id="rId5" Type="http://schemas.openxmlformats.org/officeDocument/2006/relationships/hyperlink" Target="https://flutter.github.io/devtools/inspector" TargetMode="External"/><Relationship Id="rId6" Type="http://schemas.openxmlformats.org/officeDocument/2006/relationships/hyperlink" Target="https://skia.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3"/>
          <p:cNvSpPr txBox="1"/>
          <p:nvPr>
            <p:ph type="ctrTitle"/>
          </p:nvPr>
        </p:nvSpPr>
        <p:spPr>
          <a:xfrm>
            <a:off x="1735925" y="1126150"/>
            <a:ext cx="56721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FLUTTER</a:t>
            </a:r>
            <a:endParaRPr sz="4800"/>
          </a:p>
        </p:txBody>
      </p:sp>
      <p:sp>
        <p:nvSpPr>
          <p:cNvPr id="101" name="Google Shape;101;p13"/>
          <p:cNvSpPr txBox="1"/>
          <p:nvPr>
            <p:ph idx="1" type="subTitle"/>
          </p:nvPr>
        </p:nvSpPr>
        <p:spPr>
          <a:xfrm>
            <a:off x="1735925" y="2665541"/>
            <a:ext cx="5672100" cy="7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Approfondimento del framework cross-platform</a:t>
            </a:r>
            <a:endParaRPr/>
          </a:p>
        </p:txBody>
      </p:sp>
      <p:pic>
        <p:nvPicPr>
          <p:cNvPr descr="Risultati immagini per flutter" id="102" name="Google Shape;102;p13"/>
          <p:cNvPicPr preferRelativeResize="0"/>
          <p:nvPr/>
        </p:nvPicPr>
        <p:blipFill>
          <a:blip r:embed="rId3">
            <a:alphaModFix/>
          </a:blip>
          <a:stretch>
            <a:fillRect/>
          </a:stretch>
        </p:blipFill>
        <p:spPr>
          <a:xfrm>
            <a:off x="4179600" y="4197975"/>
            <a:ext cx="784763" cy="78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 e CONTRO</a:t>
            </a:r>
            <a:endParaRPr/>
          </a:p>
        </p:txBody>
      </p:sp>
      <p:sp>
        <p:nvSpPr>
          <p:cNvPr id="173" name="Google Shape;173;p22"/>
          <p:cNvSpPr txBox="1"/>
          <p:nvPr>
            <p:ph idx="1" type="body"/>
          </p:nvPr>
        </p:nvSpPr>
        <p:spPr>
          <a:xfrm>
            <a:off x="549600" y="1135850"/>
            <a:ext cx="3639000" cy="3108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Free e open-source</a:t>
            </a:r>
            <a:endParaRPr/>
          </a:p>
          <a:p>
            <a:pPr indent="-355600" lvl="0" marL="457200" rtl="0" algn="l">
              <a:spcBef>
                <a:spcPts val="0"/>
              </a:spcBef>
              <a:spcAft>
                <a:spcPts val="0"/>
              </a:spcAft>
              <a:buSzPts val="2000"/>
              <a:buChar char="▪"/>
            </a:pPr>
            <a:r>
              <a:rPr lang="en">
                <a:solidFill>
                  <a:schemeClr val="lt1"/>
                </a:solidFill>
              </a:rPr>
              <a:t>Singola codebase</a:t>
            </a:r>
            <a:endParaRPr>
              <a:solidFill>
                <a:schemeClr val="lt1"/>
              </a:solidFill>
            </a:endParaRPr>
          </a:p>
          <a:p>
            <a:pPr indent="-355600" lvl="0" marL="457200" rtl="0" algn="l">
              <a:spcBef>
                <a:spcPts val="0"/>
              </a:spcBef>
              <a:spcAft>
                <a:spcPts val="0"/>
              </a:spcAft>
              <a:buClr>
                <a:srgbClr val="F55C21"/>
              </a:buClr>
              <a:buSzPts val="2000"/>
              <a:buChar char="▪"/>
            </a:pPr>
            <a:r>
              <a:rPr lang="en">
                <a:solidFill>
                  <a:srgbClr val="FFFFFF"/>
                </a:solidFill>
              </a:rPr>
              <a:t>Facile setup</a:t>
            </a:r>
            <a:endParaRPr>
              <a:solidFill>
                <a:srgbClr val="FFFFFF"/>
              </a:solidFill>
            </a:endParaRPr>
          </a:p>
          <a:p>
            <a:pPr indent="-355600" lvl="0" marL="457200" rtl="0" algn="l">
              <a:spcBef>
                <a:spcPts val="0"/>
              </a:spcBef>
              <a:spcAft>
                <a:spcPts val="0"/>
              </a:spcAft>
              <a:buSzPts val="2000"/>
              <a:buChar char="▪"/>
            </a:pPr>
            <a:r>
              <a:rPr lang="en"/>
              <a:t>Hot reload</a:t>
            </a:r>
            <a:endParaRPr/>
          </a:p>
          <a:p>
            <a:pPr indent="-355600" lvl="0" marL="457200" rtl="0" algn="l">
              <a:spcBef>
                <a:spcPts val="0"/>
              </a:spcBef>
              <a:spcAft>
                <a:spcPts val="0"/>
              </a:spcAft>
              <a:buSzPts val="2000"/>
              <a:buChar char="▪"/>
            </a:pPr>
            <a:r>
              <a:rPr lang="en"/>
              <a:t>Widgets</a:t>
            </a:r>
            <a:endParaRPr/>
          </a:p>
          <a:p>
            <a:pPr indent="-355600" lvl="0" marL="457200" rtl="0" algn="l">
              <a:spcBef>
                <a:spcPts val="0"/>
              </a:spcBef>
              <a:spcAft>
                <a:spcPts val="0"/>
              </a:spcAft>
              <a:buSzPts val="2000"/>
              <a:buChar char="▪"/>
            </a:pPr>
            <a:r>
              <a:rPr lang="en"/>
              <a:t>Performance native</a:t>
            </a:r>
            <a:endParaRPr/>
          </a:p>
          <a:p>
            <a:pPr indent="-355600" lvl="0" marL="457200" rtl="0" algn="l">
              <a:spcBef>
                <a:spcPts val="0"/>
              </a:spcBef>
              <a:spcAft>
                <a:spcPts val="0"/>
              </a:spcAft>
              <a:buSzPts val="2000"/>
              <a:buChar char="▪"/>
            </a:pPr>
            <a:r>
              <a:rPr lang="en"/>
              <a:t>Plugins per IDE</a:t>
            </a:r>
            <a:endParaRPr/>
          </a:p>
          <a:p>
            <a:pPr indent="-355600" lvl="0" marL="457200" rtl="0" algn="l">
              <a:spcBef>
                <a:spcPts val="0"/>
              </a:spcBef>
              <a:spcAft>
                <a:spcPts val="0"/>
              </a:spcAft>
              <a:buSzPts val="2000"/>
              <a:buChar char="▪"/>
            </a:pPr>
            <a:r>
              <a:rPr lang="en"/>
              <a:t>Documentazione</a:t>
            </a:r>
            <a:endParaRPr/>
          </a:p>
        </p:txBody>
      </p:sp>
      <p:sp>
        <p:nvSpPr>
          <p:cNvPr id="174" name="Google Shape;174;p22"/>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175" name="Google Shape;175;p22"/>
          <p:cNvSpPr txBox="1"/>
          <p:nvPr>
            <p:ph idx="2" type="body"/>
          </p:nvPr>
        </p:nvSpPr>
        <p:spPr>
          <a:xfrm>
            <a:off x="4407604" y="1135850"/>
            <a:ext cx="3639000" cy="3108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Disponibile solo per mobile</a:t>
            </a:r>
            <a:endParaRPr/>
          </a:p>
          <a:p>
            <a:pPr indent="-355600" lvl="0" marL="457200" rtl="0" algn="l">
              <a:spcBef>
                <a:spcPts val="0"/>
              </a:spcBef>
              <a:spcAft>
                <a:spcPts val="0"/>
              </a:spcAft>
              <a:buSzPts val="2000"/>
              <a:buChar char="▪"/>
            </a:pPr>
            <a:r>
              <a:rPr lang="en"/>
              <a:t>Scarsità di librerie</a:t>
            </a:r>
            <a:endParaRPr/>
          </a:p>
          <a:p>
            <a:pPr indent="-355600" lvl="0" marL="457200" rtl="0" algn="l">
              <a:spcBef>
                <a:spcPts val="0"/>
              </a:spcBef>
              <a:spcAft>
                <a:spcPts val="0"/>
              </a:spcAft>
              <a:buSzPts val="2000"/>
              <a:buChar char="▪"/>
            </a:pPr>
            <a:r>
              <a:rPr lang="en"/>
              <a:t>Difficile creare animazioni</a:t>
            </a:r>
            <a:endParaRPr/>
          </a:p>
          <a:p>
            <a:pPr indent="-355600" lvl="0" marL="457200" rtl="0" algn="l">
              <a:spcBef>
                <a:spcPts val="0"/>
              </a:spcBef>
              <a:spcAft>
                <a:spcPts val="0"/>
              </a:spcAft>
              <a:buSzPts val="2000"/>
              <a:buChar char="▪"/>
            </a:pPr>
            <a:r>
              <a:rPr lang="en"/>
              <a:t>Conoscenza di Dart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PRINCIPI GUIDA DI FLUTTER</a:t>
            </a:r>
            <a:endParaRPr/>
          </a:p>
        </p:txBody>
      </p:sp>
      <p:sp>
        <p:nvSpPr>
          <p:cNvPr id="181" name="Google Shape;181;p23"/>
          <p:cNvSpPr txBox="1"/>
          <p:nvPr>
            <p:ph idx="1" type="body"/>
          </p:nvPr>
        </p:nvSpPr>
        <p:spPr>
          <a:xfrm>
            <a:off x="549600" y="1859550"/>
            <a:ext cx="7497000" cy="1424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Controllo</a:t>
            </a:r>
            <a:endParaRPr/>
          </a:p>
          <a:p>
            <a:pPr indent="-381000" lvl="0" marL="457200" rtl="0" algn="l">
              <a:spcBef>
                <a:spcPts val="0"/>
              </a:spcBef>
              <a:spcAft>
                <a:spcPts val="0"/>
              </a:spcAft>
              <a:buSzPts val="2400"/>
              <a:buChar char="▪"/>
            </a:pPr>
            <a:r>
              <a:rPr lang="en"/>
              <a:t>Performance</a:t>
            </a:r>
            <a:endParaRPr/>
          </a:p>
          <a:p>
            <a:pPr indent="-381000" lvl="0" marL="457200" rtl="0" algn="l">
              <a:spcBef>
                <a:spcPts val="0"/>
              </a:spcBef>
              <a:spcAft>
                <a:spcPts val="0"/>
              </a:spcAft>
              <a:buSzPts val="2400"/>
              <a:buChar char="▪"/>
            </a:pPr>
            <a:r>
              <a:rPr lang="en"/>
              <a:t>Fedeltà</a:t>
            </a:r>
            <a:endParaRPr/>
          </a:p>
        </p:txBody>
      </p:sp>
      <p:sp>
        <p:nvSpPr>
          <p:cNvPr id="182" name="Google Shape;182;p23"/>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ACCESSIBILITÀ</a:t>
            </a:r>
            <a:endParaRPr/>
          </a:p>
        </p:txBody>
      </p:sp>
      <p:sp>
        <p:nvSpPr>
          <p:cNvPr id="188" name="Google Shape;188;p24"/>
          <p:cNvSpPr txBox="1"/>
          <p:nvPr>
            <p:ph idx="1" type="body"/>
          </p:nvPr>
        </p:nvSpPr>
        <p:spPr>
          <a:xfrm>
            <a:off x="549600" y="1200150"/>
            <a:ext cx="7497000" cy="294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Componenti di supporto all’accessibilità:</a:t>
            </a:r>
            <a:endParaRPr/>
          </a:p>
          <a:p>
            <a:pPr indent="0" lvl="0" marL="0" rtl="0" algn="l">
              <a:lnSpc>
                <a:spcPct val="100000"/>
              </a:lnSpc>
              <a:spcBef>
                <a:spcPts val="600"/>
              </a:spcBef>
              <a:spcAft>
                <a:spcPts val="0"/>
              </a:spcAft>
              <a:buNone/>
            </a:pPr>
            <a:r>
              <a:t/>
            </a:r>
            <a:endParaRPr sz="1000"/>
          </a:p>
          <a:p>
            <a:pPr indent="-381000" lvl="0" marL="457200" rtl="0" algn="l">
              <a:spcBef>
                <a:spcPts val="600"/>
              </a:spcBef>
              <a:spcAft>
                <a:spcPts val="0"/>
              </a:spcAft>
              <a:buSzPts val="2400"/>
              <a:buChar char="▪"/>
            </a:pPr>
            <a:r>
              <a:rPr lang="en"/>
              <a:t>Font grandi</a:t>
            </a:r>
            <a:endParaRPr/>
          </a:p>
          <a:p>
            <a:pPr indent="-381000" lvl="0" marL="457200" rtl="0" algn="l">
              <a:spcBef>
                <a:spcPts val="0"/>
              </a:spcBef>
              <a:spcAft>
                <a:spcPts val="0"/>
              </a:spcAft>
              <a:buSzPts val="2400"/>
              <a:buChar char="▪"/>
            </a:pPr>
            <a:r>
              <a:rPr lang="en"/>
              <a:t>Screen reader</a:t>
            </a:r>
            <a:endParaRPr/>
          </a:p>
          <a:p>
            <a:pPr indent="-381000" lvl="0" marL="457200" rtl="0" algn="l">
              <a:spcBef>
                <a:spcPts val="0"/>
              </a:spcBef>
              <a:spcAft>
                <a:spcPts val="0"/>
              </a:spcAft>
              <a:buSzPts val="2400"/>
              <a:buChar char="▪"/>
            </a:pPr>
            <a:r>
              <a:rPr lang="en"/>
              <a:t>Contrasto sufficiente</a:t>
            </a:r>
            <a:endParaRPr/>
          </a:p>
        </p:txBody>
      </p:sp>
      <p:sp>
        <p:nvSpPr>
          <p:cNvPr id="189" name="Google Shape;189;p24"/>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descr="Risultati immagini per accessibility mobile" id="190" name="Google Shape;190;p24"/>
          <p:cNvPicPr preferRelativeResize="0"/>
          <p:nvPr/>
        </p:nvPicPr>
        <p:blipFill>
          <a:blip r:embed="rId3">
            <a:alphaModFix/>
          </a:blip>
          <a:stretch>
            <a:fillRect/>
          </a:stretch>
        </p:blipFill>
        <p:spPr>
          <a:xfrm>
            <a:off x="5371000" y="2636050"/>
            <a:ext cx="2675601" cy="151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COMMUNITY</a:t>
            </a:r>
            <a:endParaRPr/>
          </a:p>
        </p:txBody>
      </p:sp>
      <p:sp>
        <p:nvSpPr>
          <p:cNvPr id="196" name="Google Shape;196;p25"/>
          <p:cNvSpPr txBox="1"/>
          <p:nvPr>
            <p:ph idx="1" type="body"/>
          </p:nvPr>
        </p:nvSpPr>
        <p:spPr>
          <a:xfrm>
            <a:off x="549600" y="1200150"/>
            <a:ext cx="3639000" cy="3108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Github</a:t>
            </a:r>
            <a:endParaRPr/>
          </a:p>
          <a:p>
            <a:pPr indent="-355600" lvl="0" marL="457200" rtl="0" algn="l">
              <a:spcBef>
                <a:spcPts val="0"/>
              </a:spcBef>
              <a:spcAft>
                <a:spcPts val="0"/>
              </a:spcAft>
              <a:buSzPts val="2000"/>
              <a:buChar char="▪"/>
            </a:pPr>
            <a:r>
              <a:rPr lang="en"/>
              <a:t>Stack Overflow</a:t>
            </a:r>
            <a:endParaRPr/>
          </a:p>
          <a:p>
            <a:pPr indent="-355600" lvl="0" marL="457200" rtl="0" algn="l">
              <a:spcBef>
                <a:spcPts val="0"/>
              </a:spcBef>
              <a:spcAft>
                <a:spcPts val="0"/>
              </a:spcAft>
              <a:buSzPts val="2000"/>
              <a:buChar char="▪"/>
            </a:pPr>
            <a:r>
              <a:rPr lang="en"/>
              <a:t>Google groups</a:t>
            </a:r>
            <a:endParaRPr/>
          </a:p>
          <a:p>
            <a:pPr indent="-355600" lvl="0" marL="457200" rtl="0" algn="l">
              <a:spcBef>
                <a:spcPts val="0"/>
              </a:spcBef>
              <a:spcAft>
                <a:spcPts val="0"/>
              </a:spcAft>
              <a:buSzPts val="2000"/>
              <a:buChar char="▪"/>
            </a:pPr>
            <a:r>
              <a:rPr lang="en"/>
              <a:t>Youtube</a:t>
            </a:r>
            <a:endParaRPr/>
          </a:p>
          <a:p>
            <a:pPr indent="-355600" lvl="0" marL="457200" rtl="0" algn="l">
              <a:spcBef>
                <a:spcPts val="0"/>
              </a:spcBef>
              <a:spcAft>
                <a:spcPts val="0"/>
              </a:spcAft>
              <a:buSzPts val="2000"/>
              <a:buChar char="▪"/>
            </a:pPr>
            <a:r>
              <a:rPr lang="en"/>
              <a:t>Slack </a:t>
            </a:r>
            <a:endParaRPr/>
          </a:p>
          <a:p>
            <a:pPr indent="-355600" lvl="0" marL="457200" rtl="0" algn="l">
              <a:spcBef>
                <a:spcPts val="0"/>
              </a:spcBef>
              <a:spcAft>
                <a:spcPts val="0"/>
              </a:spcAft>
              <a:buSzPts val="2000"/>
              <a:buChar char="▪"/>
            </a:pPr>
            <a:r>
              <a:rPr lang="en"/>
              <a:t>Twitter</a:t>
            </a:r>
            <a:endParaRPr/>
          </a:p>
          <a:p>
            <a:pPr indent="-355600" lvl="0" marL="457200" rtl="0" algn="l">
              <a:spcBef>
                <a:spcPts val="0"/>
              </a:spcBef>
              <a:spcAft>
                <a:spcPts val="0"/>
              </a:spcAft>
              <a:buSzPts val="2000"/>
              <a:buChar char="▪"/>
            </a:pPr>
            <a:r>
              <a:rPr lang="en"/>
              <a:t>Medium</a:t>
            </a:r>
            <a:endParaRPr/>
          </a:p>
          <a:p>
            <a:pPr indent="-355600" lvl="0" marL="457200" rtl="0" algn="l">
              <a:spcBef>
                <a:spcPts val="0"/>
              </a:spcBef>
              <a:spcAft>
                <a:spcPts val="0"/>
              </a:spcAft>
              <a:buSzPts val="2000"/>
              <a:buChar char="▪"/>
            </a:pPr>
            <a:r>
              <a:rPr lang="en"/>
              <a:t>Meetup</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97" name="Google Shape;197;p25"/>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198" name="Google Shape;198;p25"/>
          <p:cNvSpPr txBox="1"/>
          <p:nvPr>
            <p:ph idx="2" type="body"/>
          </p:nvPr>
        </p:nvSpPr>
        <p:spPr>
          <a:xfrm>
            <a:off x="4407604" y="1200150"/>
            <a:ext cx="3639000" cy="310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Sul sito ufficiale sono presenti:</a:t>
            </a:r>
            <a:endParaRPr/>
          </a:p>
          <a:p>
            <a:pPr indent="-355600" lvl="0" marL="457200" rtl="0" algn="l">
              <a:spcBef>
                <a:spcPts val="600"/>
              </a:spcBef>
              <a:spcAft>
                <a:spcPts val="0"/>
              </a:spcAft>
              <a:buSzPts val="2000"/>
              <a:buChar char="▪"/>
            </a:pPr>
            <a:r>
              <a:rPr lang="en"/>
              <a:t>Cookbook</a:t>
            </a:r>
            <a:endParaRPr/>
          </a:p>
          <a:p>
            <a:pPr indent="-355600" lvl="0" marL="457200" rtl="0" algn="l">
              <a:spcBef>
                <a:spcPts val="0"/>
              </a:spcBef>
              <a:spcAft>
                <a:spcPts val="0"/>
              </a:spcAft>
              <a:buSzPts val="2000"/>
              <a:buChar char="▪"/>
            </a:pPr>
            <a:r>
              <a:rPr lang="en"/>
              <a:t>Codelabs</a:t>
            </a:r>
            <a:endParaRPr/>
          </a:p>
          <a:p>
            <a:pPr indent="-355600" lvl="0" marL="457200" rtl="0" algn="l">
              <a:spcBef>
                <a:spcPts val="0"/>
              </a:spcBef>
              <a:spcAft>
                <a:spcPts val="0"/>
              </a:spcAft>
              <a:buSzPts val="2000"/>
              <a:buChar char="▪"/>
            </a:pPr>
            <a:r>
              <a:rPr lang="en"/>
              <a:t>Tutorial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6"/>
          <p:cNvSpPr txBox="1"/>
          <p:nvPr>
            <p:ph idx="4294967295" type="ctrTitle"/>
          </p:nvPr>
        </p:nvSpPr>
        <p:spPr>
          <a:xfrm>
            <a:off x="3482550" y="2127900"/>
            <a:ext cx="2178900" cy="88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DART</a:t>
            </a:r>
            <a:endParaRPr sz="4800"/>
          </a:p>
        </p:txBody>
      </p:sp>
      <p:sp>
        <p:nvSpPr>
          <p:cNvPr id="204" name="Google Shape;204;p26"/>
          <p:cNvSpPr txBox="1"/>
          <p:nvPr>
            <p:ph idx="12" type="sldNum"/>
          </p:nvPr>
        </p:nvSpPr>
        <p:spPr>
          <a:xfrm>
            <a:off x="40233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IL LINGUAGGIO DART</a:t>
            </a:r>
            <a:endParaRPr/>
          </a:p>
        </p:txBody>
      </p:sp>
      <p:sp>
        <p:nvSpPr>
          <p:cNvPr id="210" name="Google Shape;210;p27"/>
          <p:cNvSpPr txBox="1"/>
          <p:nvPr>
            <p:ph idx="1" type="body"/>
          </p:nvPr>
        </p:nvSpPr>
        <p:spPr>
          <a:xfrm>
            <a:off x="549600" y="1200150"/>
            <a:ext cx="5001900" cy="294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FFFFFF"/>
                </a:solidFill>
              </a:rPr>
              <a:t>È</a:t>
            </a:r>
            <a:r>
              <a:rPr lang="en">
                <a:latin typeface="Encode Sans Light"/>
                <a:ea typeface="Encode Sans Light"/>
                <a:cs typeface="Encode Sans Light"/>
                <a:sym typeface="Encode Sans Light"/>
              </a:rPr>
              <a:t> </a:t>
            </a:r>
            <a:r>
              <a:rPr lang="en"/>
              <a:t>un linguaggio di programmazione, orientato agli oggetti, usato per costruire applicazioni web, server, desktop e mobile, sviluppato da Google (inizialmente il suo nome era Dash)</a:t>
            </a:r>
            <a:endParaRPr/>
          </a:p>
        </p:txBody>
      </p:sp>
      <p:sp>
        <p:nvSpPr>
          <p:cNvPr id="211" name="Google Shape;211;p27"/>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descr="Dart-logo.png" id="212" name="Google Shape;212;p27"/>
          <p:cNvPicPr preferRelativeResize="0"/>
          <p:nvPr/>
        </p:nvPicPr>
        <p:blipFill>
          <a:blip r:embed="rId3">
            <a:alphaModFix/>
          </a:blip>
          <a:stretch>
            <a:fillRect/>
          </a:stretch>
        </p:blipFill>
        <p:spPr>
          <a:xfrm>
            <a:off x="5691125" y="1530300"/>
            <a:ext cx="2286000" cy="2286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DART - TIPI SUPPORTATI</a:t>
            </a:r>
            <a:endParaRPr/>
          </a:p>
        </p:txBody>
      </p:sp>
      <p:sp>
        <p:nvSpPr>
          <p:cNvPr id="218" name="Google Shape;218;p28"/>
          <p:cNvSpPr txBox="1"/>
          <p:nvPr>
            <p:ph idx="1" type="body"/>
          </p:nvPr>
        </p:nvSpPr>
        <p:spPr>
          <a:xfrm>
            <a:off x="549600" y="942363"/>
            <a:ext cx="7497000" cy="36201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rgbClr val="F55C21"/>
              </a:buClr>
              <a:buSzPts val="1700"/>
              <a:buChar char="▪"/>
            </a:pPr>
            <a:r>
              <a:rPr lang="en" sz="1700">
                <a:solidFill>
                  <a:srgbClr val="FFFFFF"/>
                </a:solidFill>
              </a:rPr>
              <a:t>Numeri (int o double, sottotipi di num)</a:t>
            </a:r>
            <a:endParaRPr sz="1700">
              <a:solidFill>
                <a:srgbClr val="F55C21"/>
              </a:solidFill>
            </a:endParaRPr>
          </a:p>
          <a:p>
            <a:pPr indent="-336550" lvl="0" marL="457200" rtl="0" algn="l">
              <a:spcBef>
                <a:spcPts val="0"/>
              </a:spcBef>
              <a:spcAft>
                <a:spcPts val="0"/>
              </a:spcAft>
              <a:buClr>
                <a:srgbClr val="F55C21"/>
              </a:buClr>
              <a:buSzPts val="1700"/>
              <a:buChar char="▪"/>
            </a:pPr>
            <a:r>
              <a:rPr lang="en" sz="1700">
                <a:solidFill>
                  <a:srgbClr val="FFFFFF"/>
                </a:solidFill>
              </a:rPr>
              <a:t>Stringhe (</a:t>
            </a:r>
            <a:r>
              <a:rPr lang="en" sz="1700"/>
              <a:t>St</a:t>
            </a:r>
            <a:r>
              <a:rPr lang="en" sz="1700">
                <a:solidFill>
                  <a:srgbClr val="FFFFFF"/>
                </a:solidFill>
              </a:rPr>
              <a:t>ring)</a:t>
            </a:r>
            <a:endParaRPr sz="1700">
              <a:solidFill>
                <a:srgbClr val="F55C21"/>
              </a:solidFill>
            </a:endParaRPr>
          </a:p>
          <a:p>
            <a:pPr indent="-336550" lvl="0" marL="457200" rtl="0" algn="l">
              <a:spcBef>
                <a:spcPts val="0"/>
              </a:spcBef>
              <a:spcAft>
                <a:spcPts val="0"/>
              </a:spcAft>
              <a:buClr>
                <a:srgbClr val="F55C21"/>
              </a:buClr>
              <a:buSzPts val="1700"/>
              <a:buChar char="▪"/>
            </a:pPr>
            <a:r>
              <a:rPr lang="en" sz="1700">
                <a:solidFill>
                  <a:srgbClr val="FFFFFF"/>
                </a:solidFill>
              </a:rPr>
              <a:t>Booleani (bool)</a:t>
            </a:r>
            <a:endParaRPr sz="1700">
              <a:solidFill>
                <a:srgbClr val="FFFFFF"/>
              </a:solidFill>
            </a:endParaRPr>
          </a:p>
          <a:p>
            <a:pPr indent="-336550" lvl="0" marL="457200" rtl="0" algn="l">
              <a:spcBef>
                <a:spcPts val="0"/>
              </a:spcBef>
              <a:spcAft>
                <a:spcPts val="0"/>
              </a:spcAft>
              <a:buSzPts val="1700"/>
              <a:buChar char="▪"/>
            </a:pPr>
            <a:r>
              <a:rPr lang="en" sz="1700"/>
              <a:t>enum</a:t>
            </a:r>
            <a:endParaRPr sz="1700"/>
          </a:p>
          <a:p>
            <a:pPr indent="-336550" lvl="0" marL="457200" rtl="0" algn="l">
              <a:spcBef>
                <a:spcPts val="0"/>
              </a:spcBef>
              <a:spcAft>
                <a:spcPts val="0"/>
              </a:spcAft>
              <a:buClr>
                <a:srgbClr val="F55C21"/>
              </a:buClr>
              <a:buSzPts val="1700"/>
              <a:buChar char="▪"/>
            </a:pPr>
            <a:r>
              <a:rPr lang="en" sz="1700">
                <a:solidFill>
                  <a:srgbClr val="FFFFFF"/>
                </a:solidFill>
              </a:rPr>
              <a:t>List</a:t>
            </a:r>
            <a:endParaRPr sz="1700">
              <a:solidFill>
                <a:srgbClr val="F55C21"/>
              </a:solidFill>
            </a:endParaRPr>
          </a:p>
          <a:p>
            <a:pPr indent="-336550" lvl="0" marL="457200" rtl="0" algn="l">
              <a:spcBef>
                <a:spcPts val="0"/>
              </a:spcBef>
              <a:spcAft>
                <a:spcPts val="0"/>
              </a:spcAft>
              <a:buClr>
                <a:srgbClr val="F55C21"/>
              </a:buClr>
              <a:buSzPts val="1700"/>
              <a:buChar char="▪"/>
            </a:pPr>
            <a:r>
              <a:rPr lang="en" sz="1700">
                <a:solidFill>
                  <a:srgbClr val="FFFFFF"/>
                </a:solidFill>
              </a:rPr>
              <a:t>Sets</a:t>
            </a:r>
            <a:endParaRPr sz="1700">
              <a:solidFill>
                <a:srgbClr val="F55C21"/>
              </a:solidFill>
            </a:endParaRPr>
          </a:p>
          <a:p>
            <a:pPr indent="-336550" lvl="0" marL="457200" rtl="0" algn="l">
              <a:spcBef>
                <a:spcPts val="0"/>
              </a:spcBef>
              <a:spcAft>
                <a:spcPts val="0"/>
              </a:spcAft>
              <a:buClr>
                <a:srgbClr val="F55C21"/>
              </a:buClr>
              <a:buSzPts val="1700"/>
              <a:buChar char="▪"/>
            </a:pPr>
            <a:r>
              <a:rPr lang="en" sz="1700">
                <a:solidFill>
                  <a:srgbClr val="FFFFFF"/>
                </a:solidFill>
              </a:rPr>
              <a:t>Maps</a:t>
            </a:r>
            <a:endParaRPr sz="1700">
              <a:solidFill>
                <a:srgbClr val="F55C21"/>
              </a:solidFill>
            </a:endParaRPr>
          </a:p>
          <a:p>
            <a:pPr indent="-336550" lvl="0" marL="457200" rtl="0" algn="l">
              <a:spcBef>
                <a:spcPts val="0"/>
              </a:spcBef>
              <a:spcAft>
                <a:spcPts val="0"/>
              </a:spcAft>
              <a:buClr>
                <a:srgbClr val="F55C21"/>
              </a:buClr>
              <a:buSzPts val="1700"/>
              <a:buChar char="▪"/>
            </a:pPr>
            <a:r>
              <a:rPr lang="en" sz="1700">
                <a:solidFill>
                  <a:srgbClr val="FFFFFF"/>
                </a:solidFill>
              </a:rPr>
              <a:t>Runes (per esprimere i caratteri Unicode in una stringa)</a:t>
            </a:r>
            <a:endParaRPr sz="1700">
              <a:solidFill>
                <a:srgbClr val="F55C21"/>
              </a:solidFill>
            </a:endParaRPr>
          </a:p>
          <a:p>
            <a:pPr indent="-336550" lvl="0" marL="457200" rtl="0" algn="l">
              <a:spcBef>
                <a:spcPts val="0"/>
              </a:spcBef>
              <a:spcAft>
                <a:spcPts val="0"/>
              </a:spcAft>
              <a:buClr>
                <a:srgbClr val="F55C21"/>
              </a:buClr>
              <a:buSzPts val="1700"/>
              <a:buChar char="▪"/>
            </a:pPr>
            <a:r>
              <a:rPr lang="en" sz="1700">
                <a:solidFill>
                  <a:srgbClr val="FFFFFF"/>
                </a:solidFill>
              </a:rPr>
              <a:t>Symbols</a:t>
            </a:r>
            <a:endParaRPr sz="1700">
              <a:solidFill>
                <a:srgbClr val="FFFFFF"/>
              </a:solidFill>
            </a:endParaRPr>
          </a:p>
          <a:p>
            <a:pPr indent="-336550" lvl="0" marL="457200" rtl="0" algn="l">
              <a:spcBef>
                <a:spcPts val="0"/>
              </a:spcBef>
              <a:spcAft>
                <a:spcPts val="0"/>
              </a:spcAft>
              <a:buSzPts val="1700"/>
              <a:buChar char="▪"/>
            </a:pPr>
            <a:r>
              <a:rPr lang="en" sz="1700"/>
              <a:t>dynamic</a:t>
            </a:r>
            <a:endParaRPr sz="1700"/>
          </a:p>
          <a:p>
            <a:pPr indent="-336550" lvl="0" marL="457200" rtl="0" algn="l">
              <a:spcBef>
                <a:spcPts val="0"/>
              </a:spcBef>
              <a:spcAft>
                <a:spcPts val="0"/>
              </a:spcAft>
              <a:buSzPts val="1700"/>
              <a:buChar char="▪"/>
            </a:pPr>
            <a:r>
              <a:rPr lang="en" sz="1700"/>
              <a:t>Generics (es: List&lt;tipo&gt; o List&lt;dynamic&gt;)</a:t>
            </a:r>
            <a:endParaRPr sz="1700"/>
          </a:p>
        </p:txBody>
      </p:sp>
      <p:sp>
        <p:nvSpPr>
          <p:cNvPr id="219" name="Google Shape;219;p28"/>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VARIABILI</a:t>
            </a:r>
            <a:endParaRPr/>
          </a:p>
        </p:txBody>
      </p:sp>
      <p:sp>
        <p:nvSpPr>
          <p:cNvPr id="225" name="Google Shape;225;p29"/>
          <p:cNvSpPr txBox="1"/>
          <p:nvPr>
            <p:ph idx="1" type="body"/>
          </p:nvPr>
        </p:nvSpPr>
        <p:spPr>
          <a:xfrm>
            <a:off x="549600" y="1200150"/>
            <a:ext cx="7497000" cy="294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lt1"/>
                </a:solidFill>
              </a:rPr>
              <a:t>Ogni variabile in Dart si riferisce ad un oggetto e memorizza un riferimento</a:t>
            </a:r>
            <a:endParaRPr sz="1800">
              <a:solidFill>
                <a:schemeClr val="lt1"/>
              </a:solidFill>
            </a:endParaRPr>
          </a:p>
          <a:p>
            <a:pPr indent="0" lvl="0" marL="0" rtl="0" algn="l">
              <a:spcBef>
                <a:spcPts val="600"/>
              </a:spcBef>
              <a:spcAft>
                <a:spcPts val="0"/>
              </a:spcAft>
              <a:buNone/>
            </a:pPr>
            <a:r>
              <a:rPr lang="en">
                <a:solidFill>
                  <a:schemeClr val="lt1"/>
                </a:solidFill>
              </a:rPr>
              <a:t>		</a:t>
            </a:r>
            <a:r>
              <a:rPr lang="en" sz="1800">
                <a:solidFill>
                  <a:srgbClr val="1FBAAC"/>
                </a:solidFill>
                <a:highlight>
                  <a:srgbClr val="EEEEEE"/>
                </a:highlight>
                <a:latin typeface="Courier New"/>
                <a:ea typeface="Courier New"/>
                <a:cs typeface="Courier New"/>
                <a:sym typeface="Courier New"/>
              </a:rPr>
              <a:t>var</a:t>
            </a:r>
            <a:r>
              <a:rPr lang="en" sz="1800">
                <a:solidFill>
                  <a:srgbClr val="222222"/>
                </a:solidFill>
                <a:highlight>
                  <a:srgbClr val="EEEEEE"/>
                </a:highlight>
                <a:latin typeface="Courier New"/>
                <a:ea typeface="Courier New"/>
                <a:cs typeface="Courier New"/>
                <a:sym typeface="Courier New"/>
              </a:rPr>
              <a:t> name = </a:t>
            </a:r>
            <a:r>
              <a:rPr lang="en" sz="1800">
                <a:solidFill>
                  <a:srgbClr val="1B87C9"/>
                </a:solidFill>
                <a:highlight>
                  <a:srgbClr val="EEEEEE"/>
                </a:highlight>
                <a:latin typeface="Courier New"/>
                <a:ea typeface="Courier New"/>
                <a:cs typeface="Courier New"/>
                <a:sym typeface="Courier New"/>
              </a:rPr>
              <a:t>'Bob'</a:t>
            </a:r>
            <a:r>
              <a:rPr lang="en" sz="1800">
                <a:solidFill>
                  <a:srgbClr val="222222"/>
                </a:solidFill>
                <a:highlight>
                  <a:srgbClr val="EEEEEE"/>
                </a:highlight>
                <a:latin typeface="Courier New"/>
                <a:ea typeface="Courier New"/>
                <a:cs typeface="Courier New"/>
                <a:sym typeface="Courier New"/>
              </a:rPr>
              <a:t>; 	</a:t>
            </a:r>
            <a:r>
              <a:rPr lang="en" sz="1800">
                <a:solidFill>
                  <a:srgbClr val="660066"/>
                </a:solidFill>
                <a:highlight>
                  <a:srgbClr val="EEEEEE"/>
                </a:highlight>
                <a:latin typeface="Courier New"/>
                <a:ea typeface="Courier New"/>
                <a:cs typeface="Courier New"/>
                <a:sym typeface="Courier New"/>
              </a:rPr>
              <a:t>String</a:t>
            </a:r>
            <a:r>
              <a:rPr lang="en" sz="1800">
                <a:solidFill>
                  <a:srgbClr val="222222"/>
                </a:solidFill>
                <a:highlight>
                  <a:srgbClr val="EEEEEE"/>
                </a:highlight>
                <a:latin typeface="Courier New"/>
                <a:ea typeface="Courier New"/>
                <a:cs typeface="Courier New"/>
                <a:sym typeface="Courier New"/>
              </a:rPr>
              <a:t> name = </a:t>
            </a:r>
            <a:r>
              <a:rPr lang="en" sz="1800">
                <a:solidFill>
                  <a:srgbClr val="1B87C9"/>
                </a:solidFill>
                <a:highlight>
                  <a:srgbClr val="EEEEEE"/>
                </a:highlight>
                <a:latin typeface="Courier New"/>
                <a:ea typeface="Courier New"/>
                <a:cs typeface="Courier New"/>
                <a:sym typeface="Courier New"/>
              </a:rPr>
              <a:t>'Bob'</a:t>
            </a:r>
            <a:r>
              <a:rPr lang="en" sz="1800">
                <a:solidFill>
                  <a:srgbClr val="222222"/>
                </a:solidFill>
                <a:highlight>
                  <a:srgbClr val="EEEEEE"/>
                </a:highlight>
                <a:latin typeface="Courier New"/>
                <a:ea typeface="Courier New"/>
                <a:cs typeface="Courier New"/>
                <a:sym typeface="Courier New"/>
              </a:rPr>
              <a:t>;</a:t>
            </a:r>
            <a:endParaRPr sz="1800">
              <a:solidFill>
                <a:srgbClr val="222222"/>
              </a:solidFill>
              <a:highlight>
                <a:srgbClr val="EEEEEE"/>
              </a:highlight>
              <a:latin typeface="Courier New"/>
              <a:ea typeface="Courier New"/>
              <a:cs typeface="Courier New"/>
              <a:sym typeface="Courier New"/>
            </a:endParaRPr>
          </a:p>
          <a:p>
            <a:pPr indent="0" lvl="0" marL="0" rtl="0" algn="l">
              <a:spcBef>
                <a:spcPts val="600"/>
              </a:spcBef>
              <a:spcAft>
                <a:spcPts val="0"/>
              </a:spcAft>
              <a:buNone/>
            </a:pPr>
            <a:r>
              <a:t/>
            </a:r>
            <a:endParaRPr sz="1800">
              <a:solidFill>
                <a:srgbClr val="222222"/>
              </a:solidFill>
              <a:highlight>
                <a:srgbClr val="EEEEEE"/>
              </a:highlight>
              <a:latin typeface="Courier New"/>
              <a:ea typeface="Courier New"/>
              <a:cs typeface="Courier New"/>
              <a:sym typeface="Courier New"/>
            </a:endParaRPr>
          </a:p>
          <a:p>
            <a:pPr indent="0" lvl="0" marL="0" rtl="0" algn="l">
              <a:lnSpc>
                <a:spcPct val="150000"/>
              </a:lnSpc>
              <a:spcBef>
                <a:spcPts val="600"/>
              </a:spcBef>
              <a:spcAft>
                <a:spcPts val="0"/>
              </a:spcAft>
              <a:buNone/>
            </a:pPr>
            <a:r>
              <a:rPr lang="en" sz="1800">
                <a:solidFill>
                  <a:schemeClr val="lt1"/>
                </a:solidFill>
              </a:rPr>
              <a:t>Le variabili non inizializzate hanno null come valore di default									</a:t>
            </a:r>
            <a:r>
              <a:rPr lang="en" sz="1800">
                <a:solidFill>
                  <a:srgbClr val="660066"/>
                </a:solidFill>
                <a:highlight>
                  <a:srgbClr val="EEEEEE"/>
                </a:highlight>
                <a:latin typeface="Courier New"/>
                <a:ea typeface="Courier New"/>
                <a:cs typeface="Courier New"/>
                <a:sym typeface="Courier New"/>
              </a:rPr>
              <a:t>int</a:t>
            </a:r>
            <a:r>
              <a:rPr lang="en" sz="1800">
                <a:solidFill>
                  <a:srgbClr val="222222"/>
                </a:solidFill>
                <a:highlight>
                  <a:srgbClr val="EEEEEE"/>
                </a:highlight>
                <a:latin typeface="Courier New"/>
                <a:ea typeface="Courier New"/>
                <a:cs typeface="Courier New"/>
                <a:sym typeface="Courier New"/>
              </a:rPr>
              <a:t> lineCount;</a:t>
            </a:r>
            <a:endParaRPr sz="1800">
              <a:solidFill>
                <a:srgbClr val="222222"/>
              </a:solidFill>
              <a:highlight>
                <a:srgbClr val="EEEEEE"/>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800">
                <a:solidFill>
                  <a:schemeClr val="lt1"/>
                </a:solidFill>
              </a:rPr>
              <a:t>Gli identificatori possono iniziare con lettere o _ e il nome può contenere entrambi e le cifre</a:t>
            </a:r>
            <a:endParaRPr>
              <a:solidFill>
                <a:schemeClr val="lt1"/>
              </a:solidFill>
            </a:endParaRPr>
          </a:p>
        </p:txBody>
      </p:sp>
      <p:sp>
        <p:nvSpPr>
          <p:cNvPr id="226" name="Google Shape;226;p29"/>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COSTANTI</a:t>
            </a:r>
            <a:endParaRPr/>
          </a:p>
        </p:txBody>
      </p:sp>
      <p:sp>
        <p:nvSpPr>
          <p:cNvPr id="232" name="Google Shape;232;p30"/>
          <p:cNvSpPr txBox="1"/>
          <p:nvPr>
            <p:ph idx="1" type="body"/>
          </p:nvPr>
        </p:nvSpPr>
        <p:spPr>
          <a:xfrm>
            <a:off x="549600" y="1200150"/>
            <a:ext cx="7497000" cy="339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E’ possibile usare final o const per dichiarare costanti</a:t>
            </a:r>
            <a:endParaRPr sz="1800"/>
          </a:p>
          <a:p>
            <a:pPr indent="0" lvl="0" marL="0" rtl="0" algn="l">
              <a:spcBef>
                <a:spcPts val="600"/>
              </a:spcBef>
              <a:spcAft>
                <a:spcPts val="0"/>
              </a:spcAft>
              <a:buNone/>
            </a:pPr>
            <a:r>
              <a:rPr lang="en" sz="1800">
                <a:solidFill>
                  <a:srgbClr val="1FBAAC"/>
                </a:solidFill>
                <a:highlight>
                  <a:srgbClr val="EEEEEE"/>
                </a:highlight>
                <a:latin typeface="Courier New"/>
                <a:ea typeface="Courier New"/>
                <a:cs typeface="Courier New"/>
                <a:sym typeface="Courier New"/>
              </a:rPr>
              <a:t>final</a:t>
            </a:r>
            <a:r>
              <a:rPr lang="en" sz="1800">
                <a:solidFill>
                  <a:srgbClr val="222222"/>
                </a:solidFill>
                <a:highlight>
                  <a:srgbClr val="EEEEEE"/>
                </a:highlight>
                <a:latin typeface="Courier New"/>
                <a:ea typeface="Courier New"/>
                <a:cs typeface="Courier New"/>
                <a:sym typeface="Courier New"/>
              </a:rPr>
              <a:t> name = </a:t>
            </a:r>
            <a:r>
              <a:rPr lang="en" sz="1800">
                <a:solidFill>
                  <a:srgbClr val="1B87C9"/>
                </a:solidFill>
                <a:highlight>
                  <a:srgbClr val="EEEEEE"/>
                </a:highlight>
                <a:latin typeface="Courier New"/>
                <a:ea typeface="Courier New"/>
                <a:cs typeface="Courier New"/>
                <a:sym typeface="Courier New"/>
              </a:rPr>
              <a:t>'Bob'</a:t>
            </a:r>
            <a:r>
              <a:rPr lang="en" sz="1800">
                <a:solidFill>
                  <a:srgbClr val="222222"/>
                </a:solidFill>
                <a:highlight>
                  <a:srgbClr val="EEEEEE"/>
                </a:highlight>
                <a:latin typeface="Courier New"/>
                <a:ea typeface="Courier New"/>
                <a:cs typeface="Courier New"/>
                <a:sym typeface="Courier New"/>
              </a:rPr>
              <a:t>; </a:t>
            </a:r>
            <a:r>
              <a:rPr lang="en" sz="1800">
                <a:solidFill>
                  <a:srgbClr val="999999"/>
                </a:solidFill>
                <a:highlight>
                  <a:srgbClr val="EEEEEE"/>
                </a:highlight>
                <a:latin typeface="Courier New"/>
                <a:ea typeface="Courier New"/>
                <a:cs typeface="Courier New"/>
                <a:sym typeface="Courier New"/>
              </a:rPr>
              <a:t>// tipo inferito dal compilatore</a:t>
            </a:r>
            <a:endParaRPr sz="1800">
              <a:solidFill>
                <a:srgbClr val="222222"/>
              </a:solidFill>
              <a:highlight>
                <a:srgbClr val="EEEEEE"/>
              </a:highlight>
              <a:latin typeface="Courier New"/>
              <a:ea typeface="Courier New"/>
              <a:cs typeface="Courier New"/>
              <a:sym typeface="Courier New"/>
            </a:endParaRPr>
          </a:p>
          <a:p>
            <a:pPr indent="0" lvl="0" marL="0" marR="190500" rtl="0" algn="l">
              <a:spcBef>
                <a:spcPts val="0"/>
              </a:spcBef>
              <a:spcAft>
                <a:spcPts val="0"/>
              </a:spcAft>
              <a:buNone/>
            </a:pPr>
            <a:r>
              <a:rPr lang="en" sz="1800">
                <a:solidFill>
                  <a:srgbClr val="1FBAAC"/>
                </a:solidFill>
                <a:highlight>
                  <a:srgbClr val="EEEEEE"/>
                </a:highlight>
                <a:latin typeface="Courier New"/>
                <a:ea typeface="Courier New"/>
                <a:cs typeface="Courier New"/>
                <a:sym typeface="Courier New"/>
              </a:rPr>
              <a:t>final</a:t>
            </a:r>
            <a:r>
              <a:rPr lang="en" sz="1800">
                <a:solidFill>
                  <a:srgbClr val="222222"/>
                </a:solidFill>
                <a:highlight>
                  <a:srgbClr val="EEEEEE"/>
                </a:highlight>
                <a:latin typeface="Courier New"/>
                <a:ea typeface="Courier New"/>
                <a:cs typeface="Courier New"/>
                <a:sym typeface="Courier New"/>
              </a:rPr>
              <a:t> </a:t>
            </a:r>
            <a:r>
              <a:rPr lang="en" sz="1800">
                <a:solidFill>
                  <a:srgbClr val="660066"/>
                </a:solidFill>
                <a:highlight>
                  <a:srgbClr val="EEEEEE"/>
                </a:highlight>
                <a:latin typeface="Courier New"/>
                <a:ea typeface="Courier New"/>
                <a:cs typeface="Courier New"/>
                <a:sym typeface="Courier New"/>
              </a:rPr>
              <a:t>String</a:t>
            </a:r>
            <a:r>
              <a:rPr lang="en" sz="1800">
                <a:solidFill>
                  <a:srgbClr val="222222"/>
                </a:solidFill>
                <a:highlight>
                  <a:srgbClr val="EEEEEE"/>
                </a:highlight>
                <a:latin typeface="Courier New"/>
                <a:ea typeface="Courier New"/>
                <a:cs typeface="Courier New"/>
                <a:sym typeface="Courier New"/>
              </a:rPr>
              <a:t> nickname = </a:t>
            </a:r>
            <a:r>
              <a:rPr lang="en" sz="1800">
                <a:solidFill>
                  <a:srgbClr val="1B87C9"/>
                </a:solidFill>
                <a:highlight>
                  <a:srgbClr val="EEEEEE"/>
                </a:highlight>
                <a:latin typeface="Courier New"/>
                <a:ea typeface="Courier New"/>
                <a:cs typeface="Courier New"/>
                <a:sym typeface="Courier New"/>
              </a:rPr>
              <a:t>'Bobby'</a:t>
            </a:r>
            <a:r>
              <a:rPr lang="en" sz="1800">
                <a:solidFill>
                  <a:srgbClr val="222222"/>
                </a:solidFill>
                <a:highlight>
                  <a:srgbClr val="EEEEEE"/>
                </a:highlight>
                <a:latin typeface="Courier New"/>
                <a:ea typeface="Courier New"/>
                <a:cs typeface="Courier New"/>
                <a:sym typeface="Courier New"/>
              </a:rPr>
              <a:t>;</a:t>
            </a:r>
            <a:endParaRPr sz="1800">
              <a:solidFill>
                <a:srgbClr val="222222"/>
              </a:solidFill>
              <a:highlight>
                <a:srgbClr val="EEEEEE"/>
              </a:highlight>
              <a:latin typeface="Courier New"/>
              <a:ea typeface="Courier New"/>
              <a:cs typeface="Courier New"/>
              <a:sym typeface="Courier New"/>
            </a:endParaRPr>
          </a:p>
          <a:p>
            <a:pPr indent="0" lvl="0" marL="0" marR="190500" rtl="0" algn="l">
              <a:spcBef>
                <a:spcPts val="0"/>
              </a:spcBef>
              <a:spcAft>
                <a:spcPts val="0"/>
              </a:spcAft>
              <a:buClr>
                <a:schemeClr val="dk1"/>
              </a:buClr>
              <a:buSzPts val="1100"/>
              <a:buFont typeface="Arial"/>
              <a:buNone/>
            </a:pPr>
            <a:r>
              <a:t/>
            </a:r>
            <a:endParaRPr sz="1800">
              <a:solidFill>
                <a:srgbClr val="222222"/>
              </a:solidFill>
              <a:highlight>
                <a:srgbClr val="EEEEEE"/>
              </a:highlight>
              <a:latin typeface="Courier New"/>
              <a:ea typeface="Courier New"/>
              <a:cs typeface="Courier New"/>
              <a:sym typeface="Courier New"/>
            </a:endParaRPr>
          </a:p>
          <a:p>
            <a:pPr indent="0" lvl="0" marL="0" rtl="0" algn="l">
              <a:spcBef>
                <a:spcPts val="600"/>
              </a:spcBef>
              <a:spcAft>
                <a:spcPts val="0"/>
              </a:spcAft>
              <a:buNone/>
            </a:pPr>
            <a:r>
              <a:rPr lang="en" sz="1800"/>
              <a:t>Le variabili di istanza possono essere solo final</a:t>
            </a:r>
            <a:endParaRPr sz="1800"/>
          </a:p>
          <a:p>
            <a:pPr indent="0" lvl="0" marL="0" rtl="0" algn="l">
              <a:spcBef>
                <a:spcPts val="600"/>
              </a:spcBef>
              <a:spcAft>
                <a:spcPts val="0"/>
              </a:spcAft>
              <a:buNone/>
            </a:pPr>
            <a:r>
              <a:rPr lang="en" sz="1800"/>
              <a:t>La keyword const si può utilizzare anche per i valori</a:t>
            </a:r>
            <a:endParaRPr sz="1800">
              <a:solidFill>
                <a:srgbClr val="222222"/>
              </a:solidFill>
              <a:highlight>
                <a:srgbClr val="EEEEEE"/>
              </a:highlight>
              <a:latin typeface="Courier New"/>
              <a:ea typeface="Courier New"/>
              <a:cs typeface="Courier New"/>
              <a:sym typeface="Courier New"/>
            </a:endParaRPr>
          </a:p>
          <a:p>
            <a:pPr indent="0" lvl="0" marL="0" rtl="0" algn="l">
              <a:spcBef>
                <a:spcPts val="600"/>
              </a:spcBef>
              <a:spcAft>
                <a:spcPts val="0"/>
              </a:spcAft>
              <a:buNone/>
            </a:pPr>
            <a:r>
              <a:rPr lang="en" sz="1800">
                <a:solidFill>
                  <a:srgbClr val="1FBAAC"/>
                </a:solidFill>
                <a:highlight>
                  <a:srgbClr val="EEEEEE"/>
                </a:highlight>
                <a:latin typeface="Courier New"/>
                <a:ea typeface="Courier New"/>
                <a:cs typeface="Courier New"/>
                <a:sym typeface="Courier New"/>
              </a:rPr>
              <a:t>final</a:t>
            </a:r>
            <a:r>
              <a:rPr lang="en" sz="1800">
                <a:solidFill>
                  <a:srgbClr val="222222"/>
                </a:solidFill>
                <a:highlight>
                  <a:srgbClr val="EEEEEE"/>
                </a:highlight>
                <a:latin typeface="Courier New"/>
                <a:ea typeface="Courier New"/>
                <a:cs typeface="Courier New"/>
                <a:sym typeface="Courier New"/>
              </a:rPr>
              <a:t> bar = </a:t>
            </a:r>
            <a:r>
              <a:rPr lang="en" sz="1800">
                <a:solidFill>
                  <a:srgbClr val="1FBAAC"/>
                </a:solidFill>
                <a:highlight>
                  <a:srgbClr val="EEEEEE"/>
                </a:highlight>
                <a:latin typeface="Courier New"/>
                <a:ea typeface="Courier New"/>
                <a:cs typeface="Courier New"/>
                <a:sym typeface="Courier New"/>
              </a:rPr>
              <a:t>const</a:t>
            </a:r>
            <a:r>
              <a:rPr lang="en" sz="1800">
                <a:solidFill>
                  <a:srgbClr val="222222"/>
                </a:solidFill>
                <a:highlight>
                  <a:srgbClr val="EEEEEE"/>
                </a:highlight>
                <a:latin typeface="Courier New"/>
                <a:ea typeface="Courier New"/>
                <a:cs typeface="Courier New"/>
                <a:sym typeface="Courier New"/>
              </a:rPr>
              <a:t> [];</a:t>
            </a:r>
            <a:endParaRPr sz="1800">
              <a:solidFill>
                <a:srgbClr val="222222"/>
              </a:solidFill>
              <a:highlight>
                <a:srgbClr val="EEEEEE"/>
              </a:highlight>
              <a:latin typeface="Courier New"/>
              <a:ea typeface="Courier New"/>
              <a:cs typeface="Courier New"/>
              <a:sym typeface="Courier New"/>
            </a:endParaRPr>
          </a:p>
          <a:p>
            <a:pPr indent="0" lvl="0" marL="0" marR="190500" rtl="0" algn="l">
              <a:spcBef>
                <a:spcPts val="0"/>
              </a:spcBef>
              <a:spcAft>
                <a:spcPts val="0"/>
              </a:spcAft>
              <a:buClr>
                <a:schemeClr val="dk1"/>
              </a:buClr>
              <a:buSzPts val="1100"/>
              <a:buFont typeface="Arial"/>
              <a:buNone/>
            </a:pPr>
            <a:r>
              <a:rPr lang="en" sz="1800">
                <a:solidFill>
                  <a:srgbClr val="1FBAAC"/>
                </a:solidFill>
                <a:highlight>
                  <a:srgbClr val="EEEEEE"/>
                </a:highlight>
                <a:latin typeface="Courier New"/>
                <a:ea typeface="Courier New"/>
                <a:cs typeface="Courier New"/>
                <a:sym typeface="Courier New"/>
              </a:rPr>
              <a:t>const</a:t>
            </a:r>
            <a:r>
              <a:rPr lang="en" sz="1800">
                <a:solidFill>
                  <a:srgbClr val="222222"/>
                </a:solidFill>
                <a:highlight>
                  <a:srgbClr val="EEEEEE"/>
                </a:highlight>
                <a:latin typeface="Courier New"/>
                <a:ea typeface="Courier New"/>
                <a:cs typeface="Courier New"/>
                <a:sym typeface="Courier New"/>
              </a:rPr>
              <a:t> baz = []; </a:t>
            </a:r>
            <a:r>
              <a:rPr lang="en" sz="1800">
                <a:solidFill>
                  <a:srgbClr val="999999"/>
                </a:solidFill>
                <a:highlight>
                  <a:srgbClr val="EEEEEE"/>
                </a:highlight>
                <a:latin typeface="Courier New"/>
                <a:ea typeface="Courier New"/>
                <a:cs typeface="Courier New"/>
                <a:sym typeface="Courier New"/>
              </a:rPr>
              <a:t>// equivalente a `const []`</a:t>
            </a:r>
            <a:endParaRPr sz="1800">
              <a:solidFill>
                <a:srgbClr val="999999"/>
              </a:solidFill>
              <a:highlight>
                <a:srgbClr val="EEEEEE"/>
              </a:highlight>
              <a:latin typeface="Courier New"/>
              <a:ea typeface="Courier New"/>
              <a:cs typeface="Courier New"/>
              <a:sym typeface="Courier New"/>
            </a:endParaRPr>
          </a:p>
          <a:p>
            <a:pPr indent="0" lvl="0" marL="0" rtl="0" algn="l">
              <a:spcBef>
                <a:spcPts val="600"/>
              </a:spcBef>
              <a:spcAft>
                <a:spcPts val="0"/>
              </a:spcAft>
              <a:buNone/>
            </a:pPr>
            <a:r>
              <a:t/>
            </a:r>
            <a:endParaRPr sz="1800"/>
          </a:p>
        </p:txBody>
      </p:sp>
      <p:sp>
        <p:nvSpPr>
          <p:cNvPr id="233" name="Google Shape;233;p30"/>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LIBRERIE E VISIBILIT</a:t>
            </a:r>
            <a:r>
              <a:rPr lang="en">
                <a:solidFill>
                  <a:schemeClr val="lt1"/>
                </a:solidFill>
              </a:rPr>
              <a:t>À</a:t>
            </a:r>
            <a:r>
              <a:rPr lang="en"/>
              <a:t> - 1</a:t>
            </a:r>
            <a:endParaRPr/>
          </a:p>
        </p:txBody>
      </p:sp>
      <p:sp>
        <p:nvSpPr>
          <p:cNvPr id="239" name="Google Shape;239;p31"/>
          <p:cNvSpPr txBox="1"/>
          <p:nvPr>
            <p:ph idx="1" type="body"/>
          </p:nvPr>
        </p:nvSpPr>
        <p:spPr>
          <a:xfrm>
            <a:off x="549600" y="1200150"/>
            <a:ext cx="8191200" cy="294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Ogni Dart app è una libreria</a:t>
            </a:r>
            <a:endParaRPr/>
          </a:p>
          <a:p>
            <a:pPr indent="0" lvl="0" marL="0" rtl="0" algn="l">
              <a:lnSpc>
                <a:spcPct val="100000"/>
              </a:lnSpc>
              <a:spcBef>
                <a:spcPts val="600"/>
              </a:spcBef>
              <a:spcAft>
                <a:spcPts val="0"/>
              </a:spcAft>
              <a:buNone/>
            </a:pPr>
            <a:r>
              <a:t/>
            </a:r>
            <a:endParaRPr/>
          </a:p>
          <a:p>
            <a:pPr indent="0" lvl="0" marL="0" rtl="0" algn="l">
              <a:spcBef>
                <a:spcPts val="600"/>
              </a:spcBef>
              <a:spcAft>
                <a:spcPts val="0"/>
              </a:spcAft>
              <a:buNone/>
            </a:pPr>
            <a:r>
              <a:rPr lang="en"/>
              <a:t>E’ possibile utilizzare librerie per dare modularità al codice 				</a:t>
            </a:r>
            <a:r>
              <a:rPr lang="en" sz="1800">
                <a:solidFill>
                  <a:srgbClr val="1FBAAC"/>
                </a:solidFill>
                <a:highlight>
                  <a:srgbClr val="EEEEEE"/>
                </a:highlight>
                <a:latin typeface="Courier New"/>
                <a:ea typeface="Courier New"/>
                <a:cs typeface="Courier New"/>
                <a:sym typeface="Courier New"/>
              </a:rPr>
              <a:t>import</a:t>
            </a:r>
            <a:r>
              <a:rPr lang="en" sz="1800">
                <a:solidFill>
                  <a:srgbClr val="222222"/>
                </a:solidFill>
                <a:highlight>
                  <a:srgbClr val="EEEEEE"/>
                </a:highlight>
                <a:latin typeface="Courier New"/>
                <a:ea typeface="Courier New"/>
                <a:cs typeface="Courier New"/>
                <a:sym typeface="Courier New"/>
              </a:rPr>
              <a:t> </a:t>
            </a:r>
            <a:r>
              <a:rPr lang="en" sz="1800">
                <a:solidFill>
                  <a:srgbClr val="1B87C9"/>
                </a:solidFill>
                <a:highlight>
                  <a:srgbClr val="EEEEEE"/>
                </a:highlight>
                <a:latin typeface="Courier New"/>
                <a:ea typeface="Courier New"/>
                <a:cs typeface="Courier New"/>
                <a:sym typeface="Courier New"/>
              </a:rPr>
              <a:t>'dart:html'</a:t>
            </a:r>
            <a:r>
              <a:rPr lang="en" sz="1800">
                <a:solidFill>
                  <a:srgbClr val="222222"/>
                </a:solidFill>
                <a:highlight>
                  <a:srgbClr val="EEEEEE"/>
                </a:highlight>
                <a:latin typeface="Courier New"/>
                <a:ea typeface="Courier New"/>
                <a:cs typeface="Courier New"/>
                <a:sym typeface="Courier New"/>
              </a:rPr>
              <a:t>;</a:t>
            </a:r>
            <a:endParaRPr/>
          </a:p>
          <a:p>
            <a:pPr indent="0" lvl="0" marL="0" rtl="0" algn="l">
              <a:lnSpc>
                <a:spcPct val="100000"/>
              </a:lnSpc>
              <a:spcBef>
                <a:spcPts val="600"/>
              </a:spcBef>
              <a:spcAft>
                <a:spcPts val="0"/>
              </a:spcAft>
              <a:buNone/>
            </a:pPr>
            <a:r>
              <a:t/>
            </a:r>
            <a:endParaRPr/>
          </a:p>
          <a:p>
            <a:pPr indent="0" lvl="0" marL="0" rtl="0" algn="l">
              <a:spcBef>
                <a:spcPts val="600"/>
              </a:spcBef>
              <a:spcAft>
                <a:spcPts val="0"/>
              </a:spcAft>
              <a:buNone/>
            </a:pPr>
            <a:r>
              <a:rPr lang="en"/>
              <a:t>Possibilità di </a:t>
            </a:r>
            <a:r>
              <a:rPr lang="en">
                <a:solidFill>
                  <a:srgbClr val="F55C21"/>
                </a:solidFill>
              </a:rPr>
              <a:t>l</a:t>
            </a:r>
            <a:r>
              <a:rPr lang="en">
                <a:solidFill>
                  <a:srgbClr val="F55C21"/>
                </a:solidFill>
              </a:rPr>
              <a:t>azy loading</a:t>
            </a:r>
            <a:r>
              <a:rPr lang="en"/>
              <a:t> delle librerie</a:t>
            </a:r>
            <a:endParaRPr/>
          </a:p>
          <a:p>
            <a:pPr indent="0" lvl="0" marL="0" marR="190500" rtl="0" algn="l">
              <a:spcBef>
                <a:spcPts val="0"/>
              </a:spcBef>
              <a:spcAft>
                <a:spcPts val="0"/>
              </a:spcAft>
              <a:buClr>
                <a:schemeClr val="dk1"/>
              </a:buClr>
              <a:buSzPts val="1100"/>
              <a:buFont typeface="Arial"/>
              <a:buNone/>
            </a:pPr>
            <a:r>
              <a:rPr lang="en" sz="1800">
                <a:solidFill>
                  <a:srgbClr val="1FBAAC"/>
                </a:solidFill>
                <a:highlight>
                  <a:srgbClr val="EEEEEE"/>
                </a:highlight>
                <a:latin typeface="Courier New"/>
                <a:ea typeface="Courier New"/>
                <a:cs typeface="Courier New"/>
                <a:sym typeface="Courier New"/>
              </a:rPr>
              <a:t>import</a:t>
            </a:r>
            <a:r>
              <a:rPr lang="en" sz="1800">
                <a:solidFill>
                  <a:srgbClr val="222222"/>
                </a:solidFill>
                <a:highlight>
                  <a:srgbClr val="EEEEEE"/>
                </a:highlight>
                <a:latin typeface="Courier New"/>
                <a:ea typeface="Courier New"/>
                <a:cs typeface="Courier New"/>
                <a:sym typeface="Courier New"/>
              </a:rPr>
              <a:t> </a:t>
            </a:r>
            <a:r>
              <a:rPr lang="en" sz="1800">
                <a:solidFill>
                  <a:srgbClr val="1B87C9"/>
                </a:solidFill>
                <a:highlight>
                  <a:srgbClr val="EEEEEE"/>
                </a:highlight>
                <a:latin typeface="Courier New"/>
                <a:ea typeface="Courier New"/>
                <a:cs typeface="Courier New"/>
                <a:sym typeface="Courier New"/>
              </a:rPr>
              <a:t>'package:greetings/hello.dart'</a:t>
            </a:r>
            <a:r>
              <a:rPr lang="en" sz="1800">
                <a:solidFill>
                  <a:srgbClr val="222222"/>
                </a:solidFill>
                <a:highlight>
                  <a:srgbClr val="EEEEEE"/>
                </a:highlight>
                <a:latin typeface="Courier New"/>
                <a:ea typeface="Courier New"/>
                <a:cs typeface="Courier New"/>
                <a:sym typeface="Courier New"/>
              </a:rPr>
              <a:t> deferred </a:t>
            </a:r>
            <a:r>
              <a:rPr lang="en" sz="1800">
                <a:solidFill>
                  <a:srgbClr val="1FBAAC"/>
                </a:solidFill>
                <a:highlight>
                  <a:srgbClr val="EEEEEE"/>
                </a:highlight>
                <a:latin typeface="Courier New"/>
                <a:ea typeface="Courier New"/>
                <a:cs typeface="Courier New"/>
                <a:sym typeface="Courier New"/>
              </a:rPr>
              <a:t>as</a:t>
            </a:r>
            <a:r>
              <a:rPr lang="en" sz="1800">
                <a:solidFill>
                  <a:srgbClr val="222222"/>
                </a:solidFill>
                <a:highlight>
                  <a:srgbClr val="EEEEEE"/>
                </a:highlight>
                <a:latin typeface="Courier New"/>
                <a:ea typeface="Courier New"/>
                <a:cs typeface="Courier New"/>
                <a:sym typeface="Courier New"/>
              </a:rPr>
              <a:t> hello;</a:t>
            </a:r>
            <a:endParaRPr sz="1800">
              <a:solidFill>
                <a:srgbClr val="222222"/>
              </a:solidFill>
              <a:highlight>
                <a:srgbClr val="EEEEEE"/>
              </a:highlight>
              <a:latin typeface="Courier New"/>
              <a:ea typeface="Courier New"/>
              <a:cs typeface="Courier New"/>
              <a:sym typeface="Courier New"/>
            </a:endParaRPr>
          </a:p>
          <a:p>
            <a:pPr indent="0" lvl="0" marL="0" rtl="0" algn="l">
              <a:spcBef>
                <a:spcPts val="600"/>
              </a:spcBef>
              <a:spcAft>
                <a:spcPts val="0"/>
              </a:spcAft>
              <a:buNone/>
            </a:pPr>
            <a:r>
              <a:t/>
            </a:r>
            <a:endParaRPr/>
          </a:p>
        </p:txBody>
      </p:sp>
      <p:sp>
        <p:nvSpPr>
          <p:cNvPr id="240" name="Google Shape;240;p31"/>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4"/>
          <p:cNvSpPr txBox="1"/>
          <p:nvPr>
            <p:ph idx="4294967295" type="ctrTitle"/>
          </p:nvPr>
        </p:nvSpPr>
        <p:spPr>
          <a:xfrm>
            <a:off x="762000" y="440350"/>
            <a:ext cx="4373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rgbClr val="F55C21"/>
                </a:solidFill>
              </a:rPr>
              <a:t>Storia</a:t>
            </a:r>
            <a:endParaRPr sz="6000">
              <a:solidFill>
                <a:srgbClr val="F55C21"/>
              </a:solidFill>
            </a:endParaRPr>
          </a:p>
        </p:txBody>
      </p:sp>
      <p:sp>
        <p:nvSpPr>
          <p:cNvPr id="108" name="Google Shape;108;p14"/>
          <p:cNvSpPr txBox="1"/>
          <p:nvPr>
            <p:ph idx="4294967295" type="subTitle"/>
          </p:nvPr>
        </p:nvSpPr>
        <p:spPr>
          <a:xfrm>
            <a:off x="762000" y="1639975"/>
            <a:ext cx="4373700" cy="315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La prima versione fu “Sky” presentata nel 2015</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Flutter 1.0 fu rilasciato il 4 dicembre 2018</a:t>
            </a:r>
            <a:endParaRPr/>
          </a:p>
          <a:p>
            <a:pPr indent="0" lvl="0" marL="0" rtl="0" algn="l">
              <a:spcBef>
                <a:spcPts val="600"/>
              </a:spcBef>
              <a:spcAft>
                <a:spcPts val="0"/>
              </a:spcAft>
              <a:buClr>
                <a:schemeClr val="dk1"/>
              </a:buClr>
              <a:buSzPts val="1100"/>
              <a:buFont typeface="Arial"/>
              <a:buNone/>
            </a:pPr>
            <a:r>
              <a:t/>
            </a:r>
            <a:endParaRPr>
              <a:solidFill>
                <a:srgbClr val="FFFFFF"/>
              </a:solidFill>
            </a:endParaRPr>
          </a:p>
        </p:txBody>
      </p:sp>
      <p:pic>
        <p:nvPicPr>
          <p:cNvPr descr="photo-1434030216411-0b793f4b4173.jpg" id="109" name="Google Shape;109;p14"/>
          <p:cNvPicPr preferRelativeResize="0"/>
          <p:nvPr/>
        </p:nvPicPr>
        <p:blipFill rotWithShape="1">
          <a:blip r:embed="rId3">
            <a:alphaModFix/>
          </a:blip>
          <a:srcRect b="0" l="14210" r="10084" t="0"/>
          <a:stretch/>
        </p:blipFill>
        <p:spPr>
          <a:xfrm>
            <a:off x="5666175" y="0"/>
            <a:ext cx="3477825" cy="4593850"/>
          </a:xfrm>
          <a:prstGeom prst="rect">
            <a:avLst/>
          </a:prstGeom>
          <a:noFill/>
          <a:ln>
            <a:noFill/>
          </a:ln>
        </p:spPr>
      </p:pic>
      <p:sp>
        <p:nvSpPr>
          <p:cNvPr id="110" name="Google Shape;110;p14"/>
          <p:cNvSpPr txBox="1"/>
          <p:nvPr>
            <p:ph idx="12" type="sldNum"/>
          </p:nvPr>
        </p:nvSpPr>
        <p:spPr>
          <a:xfrm>
            <a:off x="40233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descr="Risultati immagini per flutter live" id="111" name="Google Shape;111;p14"/>
          <p:cNvPicPr preferRelativeResize="0"/>
          <p:nvPr/>
        </p:nvPicPr>
        <p:blipFill rotWithShape="1">
          <a:blip r:embed="rId4">
            <a:alphaModFix/>
          </a:blip>
          <a:srcRect b="10674" l="61965" r="0" t="0"/>
          <a:stretch/>
        </p:blipFill>
        <p:spPr>
          <a:xfrm>
            <a:off x="5666175" y="0"/>
            <a:ext cx="3477826" cy="4593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LIBRERIE E VISIBILIT</a:t>
            </a:r>
            <a:r>
              <a:rPr lang="en">
                <a:solidFill>
                  <a:schemeClr val="lt1"/>
                </a:solidFill>
              </a:rPr>
              <a:t>À</a:t>
            </a:r>
            <a:r>
              <a:rPr lang="en"/>
              <a:t> - 2</a:t>
            </a:r>
            <a:endParaRPr/>
          </a:p>
        </p:txBody>
      </p:sp>
      <p:sp>
        <p:nvSpPr>
          <p:cNvPr id="246" name="Google Shape;246;p32"/>
          <p:cNvSpPr txBox="1"/>
          <p:nvPr>
            <p:ph idx="1" type="body"/>
          </p:nvPr>
        </p:nvSpPr>
        <p:spPr>
          <a:xfrm>
            <a:off x="549600" y="1200150"/>
            <a:ext cx="7497000" cy="294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Keyword </a:t>
            </a:r>
            <a:r>
              <a:rPr lang="en">
                <a:solidFill>
                  <a:srgbClr val="F55C21"/>
                </a:solidFill>
              </a:rPr>
              <a:t>show </a:t>
            </a:r>
            <a:r>
              <a:rPr lang="en"/>
              <a:t>e </a:t>
            </a:r>
            <a:r>
              <a:rPr lang="en">
                <a:solidFill>
                  <a:srgbClr val="F55C21"/>
                </a:solidFill>
              </a:rPr>
              <a:t>hide</a:t>
            </a:r>
            <a:r>
              <a:rPr lang="en">
                <a:solidFill>
                  <a:srgbClr val="FFFFFF"/>
                </a:solidFill>
              </a:rPr>
              <a:t>:</a:t>
            </a:r>
            <a:endParaRPr sz="1800">
              <a:solidFill>
                <a:srgbClr val="FFFFFF"/>
              </a:solidFill>
              <a:highlight>
                <a:srgbClr val="EEEEEE"/>
              </a:highlight>
              <a:latin typeface="Courier New"/>
              <a:ea typeface="Courier New"/>
              <a:cs typeface="Courier New"/>
              <a:sym typeface="Courier New"/>
            </a:endParaRPr>
          </a:p>
          <a:p>
            <a:pPr indent="0" lvl="0" marL="457200" rtl="0" algn="l">
              <a:spcBef>
                <a:spcPts val="600"/>
              </a:spcBef>
              <a:spcAft>
                <a:spcPts val="0"/>
              </a:spcAft>
              <a:buNone/>
            </a:pPr>
            <a:r>
              <a:rPr lang="en" sz="1800">
                <a:solidFill>
                  <a:srgbClr val="1FBAAC"/>
                </a:solidFill>
                <a:highlight>
                  <a:srgbClr val="EEEEEE"/>
                </a:highlight>
                <a:latin typeface="Courier New"/>
                <a:ea typeface="Courier New"/>
                <a:cs typeface="Courier New"/>
                <a:sym typeface="Courier New"/>
              </a:rPr>
              <a:t>import</a:t>
            </a:r>
            <a:r>
              <a:rPr lang="en" sz="1800">
                <a:solidFill>
                  <a:srgbClr val="222222"/>
                </a:solidFill>
                <a:highlight>
                  <a:srgbClr val="EEEEEE"/>
                </a:highlight>
                <a:latin typeface="Courier New"/>
                <a:ea typeface="Courier New"/>
                <a:cs typeface="Courier New"/>
                <a:sym typeface="Courier New"/>
              </a:rPr>
              <a:t> </a:t>
            </a:r>
            <a:r>
              <a:rPr lang="en" sz="1800">
                <a:solidFill>
                  <a:srgbClr val="1B87C9"/>
                </a:solidFill>
                <a:highlight>
                  <a:srgbClr val="EEEEEE"/>
                </a:highlight>
                <a:latin typeface="Courier New"/>
                <a:ea typeface="Courier New"/>
                <a:cs typeface="Courier New"/>
                <a:sym typeface="Courier New"/>
              </a:rPr>
              <a:t>'package:lib1/lib1.dart'</a:t>
            </a:r>
            <a:r>
              <a:rPr lang="en" sz="1800">
                <a:solidFill>
                  <a:srgbClr val="222222"/>
                </a:solidFill>
                <a:highlight>
                  <a:srgbClr val="EEEEEE"/>
                </a:highlight>
                <a:latin typeface="Courier New"/>
                <a:ea typeface="Courier New"/>
                <a:cs typeface="Courier New"/>
                <a:sym typeface="Courier New"/>
              </a:rPr>
              <a:t> </a:t>
            </a:r>
            <a:r>
              <a:rPr lang="en" sz="1800">
                <a:solidFill>
                  <a:srgbClr val="1FBAAC"/>
                </a:solidFill>
                <a:highlight>
                  <a:srgbClr val="EEEEEE"/>
                </a:highlight>
                <a:latin typeface="Courier New"/>
                <a:ea typeface="Courier New"/>
                <a:cs typeface="Courier New"/>
                <a:sym typeface="Courier New"/>
              </a:rPr>
              <a:t>show</a:t>
            </a:r>
            <a:r>
              <a:rPr lang="en" sz="1800">
                <a:solidFill>
                  <a:srgbClr val="222222"/>
                </a:solidFill>
                <a:highlight>
                  <a:srgbClr val="EEEEEE"/>
                </a:highlight>
                <a:latin typeface="Courier New"/>
                <a:ea typeface="Courier New"/>
                <a:cs typeface="Courier New"/>
                <a:sym typeface="Courier New"/>
              </a:rPr>
              <a:t> foo;</a:t>
            </a:r>
            <a:endParaRPr sz="1800">
              <a:solidFill>
                <a:srgbClr val="222222"/>
              </a:solidFill>
              <a:highlight>
                <a:srgbClr val="EEEEEE"/>
              </a:highlight>
              <a:latin typeface="Courier New"/>
              <a:ea typeface="Courier New"/>
              <a:cs typeface="Courier New"/>
              <a:sym typeface="Courier New"/>
            </a:endParaRPr>
          </a:p>
          <a:p>
            <a:pPr indent="0" lvl="0" marL="457200" marR="190500" rtl="0" algn="l">
              <a:spcBef>
                <a:spcPts val="0"/>
              </a:spcBef>
              <a:spcAft>
                <a:spcPts val="0"/>
              </a:spcAft>
              <a:buNone/>
            </a:pPr>
            <a:r>
              <a:rPr lang="en" sz="1800">
                <a:solidFill>
                  <a:srgbClr val="1FBAAC"/>
                </a:solidFill>
                <a:highlight>
                  <a:srgbClr val="EEEEEE"/>
                </a:highlight>
                <a:latin typeface="Courier New"/>
                <a:ea typeface="Courier New"/>
                <a:cs typeface="Courier New"/>
                <a:sym typeface="Courier New"/>
              </a:rPr>
              <a:t>import</a:t>
            </a:r>
            <a:r>
              <a:rPr lang="en" sz="1800">
                <a:solidFill>
                  <a:srgbClr val="222222"/>
                </a:solidFill>
                <a:highlight>
                  <a:srgbClr val="EEEEEE"/>
                </a:highlight>
                <a:latin typeface="Courier New"/>
                <a:ea typeface="Courier New"/>
                <a:cs typeface="Courier New"/>
                <a:sym typeface="Courier New"/>
              </a:rPr>
              <a:t> </a:t>
            </a:r>
            <a:r>
              <a:rPr lang="en" sz="1800">
                <a:solidFill>
                  <a:srgbClr val="1B87C9"/>
                </a:solidFill>
                <a:highlight>
                  <a:srgbClr val="EEEEEE"/>
                </a:highlight>
                <a:latin typeface="Courier New"/>
                <a:ea typeface="Courier New"/>
                <a:cs typeface="Courier New"/>
                <a:sym typeface="Courier New"/>
              </a:rPr>
              <a:t>'package:lib2/lib2.dart'</a:t>
            </a:r>
            <a:r>
              <a:rPr lang="en" sz="1800">
                <a:solidFill>
                  <a:srgbClr val="222222"/>
                </a:solidFill>
                <a:highlight>
                  <a:srgbClr val="EEEEEE"/>
                </a:highlight>
                <a:latin typeface="Courier New"/>
                <a:ea typeface="Courier New"/>
                <a:cs typeface="Courier New"/>
                <a:sym typeface="Courier New"/>
              </a:rPr>
              <a:t> </a:t>
            </a:r>
            <a:r>
              <a:rPr lang="en" sz="1800">
                <a:solidFill>
                  <a:srgbClr val="1FBAAC"/>
                </a:solidFill>
                <a:highlight>
                  <a:srgbClr val="EEEEEE"/>
                </a:highlight>
                <a:latin typeface="Courier New"/>
                <a:ea typeface="Courier New"/>
                <a:cs typeface="Courier New"/>
                <a:sym typeface="Courier New"/>
              </a:rPr>
              <a:t>hide</a:t>
            </a:r>
            <a:r>
              <a:rPr lang="en" sz="1800">
                <a:solidFill>
                  <a:srgbClr val="222222"/>
                </a:solidFill>
                <a:highlight>
                  <a:srgbClr val="EEEEEE"/>
                </a:highlight>
                <a:latin typeface="Courier New"/>
                <a:ea typeface="Courier New"/>
                <a:cs typeface="Courier New"/>
                <a:sym typeface="Courier New"/>
              </a:rPr>
              <a:t> foo;</a:t>
            </a:r>
            <a:endParaRPr sz="1800">
              <a:solidFill>
                <a:srgbClr val="222222"/>
              </a:solidFill>
              <a:highlight>
                <a:srgbClr val="EEEEEE"/>
              </a:highlight>
              <a:latin typeface="Courier New"/>
              <a:ea typeface="Courier New"/>
              <a:cs typeface="Courier New"/>
              <a:sym typeface="Courier New"/>
            </a:endParaRPr>
          </a:p>
          <a:p>
            <a:pPr indent="0" lvl="0" marL="457200" marR="190500" rtl="0" algn="l">
              <a:spcBef>
                <a:spcPts val="0"/>
              </a:spcBef>
              <a:spcAft>
                <a:spcPts val="0"/>
              </a:spcAft>
              <a:buNone/>
            </a:pPr>
            <a:r>
              <a:t/>
            </a:r>
            <a:endParaRPr sz="1800">
              <a:solidFill>
                <a:srgbClr val="222222"/>
              </a:solidFill>
              <a:highlight>
                <a:srgbClr val="EEEEEE"/>
              </a:highlight>
              <a:latin typeface="Courier New"/>
              <a:ea typeface="Courier New"/>
              <a:cs typeface="Courier New"/>
              <a:sym typeface="Courier New"/>
            </a:endParaRPr>
          </a:p>
          <a:p>
            <a:pPr indent="0" lvl="0" marL="0" rtl="0" algn="l">
              <a:spcBef>
                <a:spcPts val="600"/>
              </a:spcBef>
              <a:spcAft>
                <a:spcPts val="0"/>
              </a:spcAft>
              <a:buNone/>
            </a:pPr>
            <a:r>
              <a:rPr lang="en"/>
              <a:t>Gli identificatori che iniziano con _ sono visibili solo all’interno della libreria</a:t>
            </a:r>
            <a:endParaRPr/>
          </a:p>
          <a:p>
            <a:pPr indent="0" lvl="0" marL="0" rtl="0" algn="l">
              <a:spcBef>
                <a:spcPts val="600"/>
              </a:spcBef>
              <a:spcAft>
                <a:spcPts val="0"/>
              </a:spcAft>
              <a:buNone/>
            </a:pPr>
            <a:r>
              <a:t/>
            </a:r>
            <a:endParaRPr/>
          </a:p>
        </p:txBody>
      </p:sp>
      <p:sp>
        <p:nvSpPr>
          <p:cNvPr id="247" name="Google Shape;247;p32"/>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STATEMENT PER IL CONTROLLO DI FLUSSO</a:t>
            </a:r>
            <a:endParaRPr/>
          </a:p>
        </p:txBody>
      </p:sp>
      <p:sp>
        <p:nvSpPr>
          <p:cNvPr id="253" name="Google Shape;253;p33"/>
          <p:cNvSpPr txBox="1"/>
          <p:nvPr>
            <p:ph idx="1" type="body"/>
          </p:nvPr>
        </p:nvSpPr>
        <p:spPr>
          <a:xfrm>
            <a:off x="549600" y="1200150"/>
            <a:ext cx="2416500" cy="30807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if (isRaining()) {</a:t>
            </a:r>
            <a:endParaRPr sz="1400">
              <a:solidFill>
                <a:srgbClr val="FFFFFF"/>
              </a:solidFill>
              <a:highlight>
                <a:srgbClr val="27272D"/>
              </a:highlight>
              <a:latin typeface="Courier New"/>
              <a:ea typeface="Courier New"/>
              <a:cs typeface="Courier New"/>
              <a:sym typeface="Courier New"/>
            </a:endParaRPr>
          </a:p>
          <a:p>
            <a:pPr indent="457200" lvl="0" marL="0" rtl="0" algn="l">
              <a:lnSpc>
                <a:spcPct val="100000"/>
              </a:lnSpc>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a:t>
            </a:r>
            <a:endParaRPr sz="1400">
              <a:solidFill>
                <a:srgbClr val="FFFFFF"/>
              </a:solidFill>
              <a:highlight>
                <a:srgbClr val="27272D"/>
              </a:highlight>
              <a:latin typeface="Courier New"/>
              <a:ea typeface="Courier New"/>
              <a:cs typeface="Courier New"/>
              <a:sym typeface="Courier New"/>
            </a:endParaRPr>
          </a:p>
          <a:p>
            <a:pPr indent="0" lvl="0" marL="0" rtl="0" algn="l">
              <a:lnSpc>
                <a:spcPct val="100000"/>
              </a:lnSpc>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 else if (isSnowing()) {</a:t>
            </a:r>
            <a:endParaRPr sz="1400">
              <a:solidFill>
                <a:srgbClr val="FFFFFF"/>
              </a:solidFill>
              <a:highlight>
                <a:srgbClr val="27272D"/>
              </a:highlight>
              <a:latin typeface="Courier New"/>
              <a:ea typeface="Courier New"/>
              <a:cs typeface="Courier New"/>
              <a:sym typeface="Courier New"/>
            </a:endParaRPr>
          </a:p>
          <a:p>
            <a:pPr indent="457200" lvl="0" marL="0" rtl="0" algn="l">
              <a:lnSpc>
                <a:spcPct val="100000"/>
              </a:lnSpc>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a:t>
            </a:r>
            <a:endParaRPr sz="1400">
              <a:solidFill>
                <a:srgbClr val="FFFFFF"/>
              </a:solidFill>
              <a:highlight>
                <a:srgbClr val="27272D"/>
              </a:highlight>
              <a:latin typeface="Courier New"/>
              <a:ea typeface="Courier New"/>
              <a:cs typeface="Courier New"/>
              <a:sym typeface="Courier New"/>
            </a:endParaRPr>
          </a:p>
          <a:p>
            <a:pPr indent="0" lvl="0" marL="0" rtl="0" algn="l">
              <a:lnSpc>
                <a:spcPct val="100000"/>
              </a:lnSpc>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 else {</a:t>
            </a:r>
            <a:endParaRPr sz="1400">
              <a:solidFill>
                <a:srgbClr val="FFFFFF"/>
              </a:solidFill>
              <a:highlight>
                <a:srgbClr val="27272D"/>
              </a:highlight>
              <a:latin typeface="Courier New"/>
              <a:ea typeface="Courier New"/>
              <a:cs typeface="Courier New"/>
              <a:sym typeface="Courier New"/>
            </a:endParaRPr>
          </a:p>
          <a:p>
            <a:pPr indent="0" lvl="0" marL="0" rtl="0" algn="l">
              <a:lnSpc>
                <a:spcPct val="100000"/>
              </a:lnSpc>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  	...</a:t>
            </a:r>
            <a:endParaRPr sz="1400">
              <a:solidFill>
                <a:srgbClr val="FFFFFF"/>
              </a:solidFill>
              <a:highlight>
                <a:srgbClr val="27272D"/>
              </a:highlight>
              <a:latin typeface="Courier New"/>
              <a:ea typeface="Courier New"/>
              <a:cs typeface="Courier New"/>
              <a:sym typeface="Courier New"/>
            </a:endParaRPr>
          </a:p>
          <a:p>
            <a:pPr indent="0" lvl="0" marL="0" marR="190500" rtl="0" algn="l">
              <a:lnSpc>
                <a:spcPct val="100000"/>
              </a:lnSpc>
              <a:spcBef>
                <a:spcPts val="0"/>
              </a:spcBef>
              <a:spcAft>
                <a:spcPts val="0"/>
              </a:spcAft>
              <a:buNone/>
            </a:pPr>
            <a:r>
              <a:rPr lang="en" sz="1400">
                <a:solidFill>
                  <a:srgbClr val="FFFFFF"/>
                </a:solidFill>
                <a:highlight>
                  <a:srgbClr val="27272D"/>
                </a:highlight>
                <a:latin typeface="Courier New"/>
                <a:ea typeface="Courier New"/>
                <a:cs typeface="Courier New"/>
                <a:sym typeface="Courier New"/>
              </a:rPr>
              <a:t>}</a:t>
            </a:r>
            <a:endParaRPr sz="1400">
              <a:solidFill>
                <a:srgbClr val="FFFFFF"/>
              </a:solidFill>
              <a:highlight>
                <a:srgbClr val="27272D"/>
              </a:highlight>
            </a:endParaRPr>
          </a:p>
        </p:txBody>
      </p:sp>
      <p:sp>
        <p:nvSpPr>
          <p:cNvPr id="254" name="Google Shape;254;p33"/>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255" name="Google Shape;255;p33"/>
          <p:cNvSpPr txBox="1"/>
          <p:nvPr>
            <p:ph idx="2" type="body"/>
          </p:nvPr>
        </p:nvSpPr>
        <p:spPr>
          <a:xfrm>
            <a:off x="2907700" y="1200150"/>
            <a:ext cx="2953800" cy="3080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for (var i=0; i&lt;5; i++) {</a:t>
            </a:r>
            <a:endParaRPr sz="1400">
              <a:solidFill>
                <a:srgbClr val="FFFFFF"/>
              </a:solidFill>
              <a:highlight>
                <a:srgbClr val="27272D"/>
              </a:highlight>
              <a:latin typeface="Courier New"/>
              <a:ea typeface="Courier New"/>
              <a:cs typeface="Courier New"/>
              <a:sym typeface="Courier New"/>
            </a:endParaRPr>
          </a:p>
          <a:p>
            <a:pPr indent="45720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print(i)</a:t>
            </a:r>
            <a:endParaRPr sz="1400">
              <a:solidFill>
                <a:srgbClr val="FFFFFF"/>
              </a:solidFill>
              <a:highlight>
                <a:srgbClr val="27272D"/>
              </a:highlight>
              <a:latin typeface="Courier New"/>
              <a:ea typeface="Courier New"/>
              <a:cs typeface="Courier New"/>
              <a:sym typeface="Courier New"/>
            </a:endParaRPr>
          </a:p>
          <a:p>
            <a:pPr indent="0" lvl="0" marL="0" marR="190500" rtl="0" algn="l">
              <a:spcBef>
                <a:spcPts val="0"/>
              </a:spcBef>
              <a:spcAft>
                <a:spcPts val="0"/>
              </a:spcAft>
              <a:buNone/>
            </a:pPr>
            <a:r>
              <a:rPr lang="en" sz="1400">
                <a:solidFill>
                  <a:srgbClr val="FFFFFF"/>
                </a:solidFill>
                <a:highlight>
                  <a:srgbClr val="27272D"/>
                </a:highlight>
                <a:latin typeface="Courier New"/>
                <a:ea typeface="Courier New"/>
                <a:cs typeface="Courier New"/>
                <a:sym typeface="Courier New"/>
              </a:rPr>
              <a:t>}</a:t>
            </a:r>
            <a:endParaRPr sz="1400">
              <a:solidFill>
                <a:srgbClr val="FFFFFF"/>
              </a:solidFill>
              <a:highlight>
                <a:srgbClr val="27272D"/>
              </a:highlight>
              <a:latin typeface="Courier New"/>
              <a:ea typeface="Courier New"/>
              <a:cs typeface="Courier New"/>
              <a:sym typeface="Courier New"/>
            </a:endParaRPr>
          </a:p>
          <a:p>
            <a:pPr indent="0" lvl="0" marL="0" marR="190500" rtl="0" algn="l">
              <a:spcBef>
                <a:spcPts val="0"/>
              </a:spcBef>
              <a:spcAft>
                <a:spcPts val="0"/>
              </a:spcAft>
              <a:buNone/>
            </a:pPr>
            <a:r>
              <a:t/>
            </a:r>
            <a:endParaRPr sz="1400">
              <a:solidFill>
                <a:srgbClr val="FFFFFF"/>
              </a:solidFill>
              <a:highlight>
                <a:srgbClr val="27272D"/>
              </a:highlight>
              <a:latin typeface="Courier New"/>
              <a:ea typeface="Courier New"/>
              <a:cs typeface="Courier New"/>
              <a:sym typeface="Courier New"/>
            </a:endParaRPr>
          </a:p>
          <a:p>
            <a:pPr indent="0" lvl="0" marL="0" marR="190500" rtl="0" algn="l">
              <a:spcBef>
                <a:spcPts val="0"/>
              </a:spcBef>
              <a:spcAft>
                <a:spcPts val="0"/>
              </a:spcAft>
              <a:buNone/>
            </a:pPr>
            <a:r>
              <a:rPr lang="en" sz="1400">
                <a:solidFill>
                  <a:srgbClr val="FFFFFF"/>
                </a:solidFill>
                <a:highlight>
                  <a:srgbClr val="27272D"/>
                </a:highlight>
                <a:latin typeface="Courier New"/>
                <a:ea typeface="Courier New"/>
                <a:cs typeface="Courier New"/>
                <a:sym typeface="Courier New"/>
              </a:rPr>
              <a:t>while (!isDone()) {</a:t>
            </a:r>
            <a:endParaRPr sz="1400">
              <a:solidFill>
                <a:srgbClr val="FFFFFF"/>
              </a:solidFill>
              <a:highlight>
                <a:srgbClr val="27272D"/>
              </a:highlight>
              <a:latin typeface="Courier New"/>
              <a:ea typeface="Courier New"/>
              <a:cs typeface="Courier New"/>
              <a:sym typeface="Courier New"/>
            </a:endParaRPr>
          </a:p>
          <a:p>
            <a:pPr indent="457200" lvl="0" marL="0" marR="190500" rtl="0" algn="l">
              <a:spcBef>
                <a:spcPts val="0"/>
              </a:spcBef>
              <a:spcAft>
                <a:spcPts val="0"/>
              </a:spcAft>
              <a:buNone/>
            </a:pPr>
            <a:r>
              <a:rPr lang="en" sz="1400">
                <a:solidFill>
                  <a:srgbClr val="FFFFFF"/>
                </a:solidFill>
                <a:highlight>
                  <a:srgbClr val="27272D"/>
                </a:highlight>
                <a:latin typeface="Courier New"/>
                <a:ea typeface="Courier New"/>
                <a:cs typeface="Courier New"/>
                <a:sym typeface="Courier New"/>
              </a:rPr>
              <a:t>doSomething();</a:t>
            </a:r>
            <a:endParaRPr sz="1400">
              <a:solidFill>
                <a:srgbClr val="FFFFFF"/>
              </a:solidFill>
              <a:highlight>
                <a:srgbClr val="27272D"/>
              </a:highlight>
              <a:latin typeface="Courier New"/>
              <a:ea typeface="Courier New"/>
              <a:cs typeface="Courier New"/>
              <a:sym typeface="Courier New"/>
            </a:endParaRPr>
          </a:p>
          <a:p>
            <a:pPr indent="0" lvl="0" marL="0" marR="190500" rtl="0" algn="l">
              <a:spcBef>
                <a:spcPts val="0"/>
              </a:spcBef>
              <a:spcAft>
                <a:spcPts val="0"/>
              </a:spcAft>
              <a:buNone/>
            </a:pPr>
            <a:r>
              <a:rPr lang="en" sz="1400">
                <a:solidFill>
                  <a:srgbClr val="FFFFFF"/>
                </a:solidFill>
                <a:highlight>
                  <a:srgbClr val="27272D"/>
                </a:highlight>
                <a:latin typeface="Courier New"/>
                <a:ea typeface="Courier New"/>
                <a:cs typeface="Courier New"/>
                <a:sym typeface="Courier New"/>
              </a:rPr>
              <a:t>}</a:t>
            </a:r>
            <a:endParaRPr sz="1400">
              <a:solidFill>
                <a:srgbClr val="FFFFFF"/>
              </a:solidFill>
              <a:highlight>
                <a:srgbClr val="27272D"/>
              </a:highlight>
              <a:latin typeface="Courier New"/>
              <a:ea typeface="Courier New"/>
              <a:cs typeface="Courier New"/>
              <a:sym typeface="Courier New"/>
            </a:endParaRPr>
          </a:p>
          <a:p>
            <a:pPr indent="0" lvl="0" marL="0" marR="190500" rtl="0" algn="l">
              <a:spcBef>
                <a:spcPts val="0"/>
              </a:spcBef>
              <a:spcAft>
                <a:spcPts val="0"/>
              </a:spcAft>
              <a:buNone/>
            </a:pPr>
            <a:r>
              <a:t/>
            </a:r>
            <a:endParaRPr sz="1400">
              <a:solidFill>
                <a:srgbClr val="FFFFFF"/>
              </a:solidFill>
              <a:highlight>
                <a:srgbClr val="27272D"/>
              </a:highlight>
              <a:latin typeface="Courier New"/>
              <a:ea typeface="Courier New"/>
              <a:cs typeface="Courier New"/>
              <a:sym typeface="Courier New"/>
            </a:endParaRPr>
          </a:p>
          <a:p>
            <a:pPr indent="0" lvl="0" marL="0" marR="190500" rtl="0" algn="l">
              <a:spcBef>
                <a:spcPts val="0"/>
              </a:spcBef>
              <a:spcAft>
                <a:spcPts val="0"/>
              </a:spcAft>
              <a:buNone/>
            </a:pPr>
            <a:r>
              <a:rPr lang="en" sz="1400">
                <a:solidFill>
                  <a:srgbClr val="FFFFFF"/>
                </a:solidFill>
                <a:highlight>
                  <a:srgbClr val="27272D"/>
                </a:highlight>
                <a:latin typeface="Courier New"/>
                <a:ea typeface="Courier New"/>
                <a:cs typeface="Courier New"/>
                <a:sym typeface="Courier New"/>
              </a:rPr>
              <a:t>do {</a:t>
            </a:r>
            <a:endParaRPr sz="1400">
              <a:solidFill>
                <a:srgbClr val="FFFFFF"/>
              </a:solidFill>
              <a:highlight>
                <a:srgbClr val="27272D"/>
              </a:highlight>
              <a:latin typeface="Courier New"/>
              <a:ea typeface="Courier New"/>
              <a:cs typeface="Courier New"/>
              <a:sym typeface="Courier New"/>
            </a:endParaRPr>
          </a:p>
          <a:p>
            <a:pPr indent="457200" lvl="0" marL="0" marR="190500" rtl="0" algn="l">
              <a:spcBef>
                <a:spcPts val="0"/>
              </a:spcBef>
              <a:spcAft>
                <a:spcPts val="0"/>
              </a:spcAft>
              <a:buNone/>
            </a:pPr>
            <a:r>
              <a:rPr lang="en" sz="1400">
                <a:solidFill>
                  <a:srgbClr val="FFFFFF"/>
                </a:solidFill>
                <a:highlight>
                  <a:srgbClr val="27272D"/>
                </a:highlight>
                <a:latin typeface="Courier New"/>
                <a:ea typeface="Courier New"/>
                <a:cs typeface="Courier New"/>
                <a:sym typeface="Courier New"/>
              </a:rPr>
              <a:t>printLine();</a:t>
            </a:r>
            <a:endParaRPr sz="1400">
              <a:solidFill>
                <a:srgbClr val="FFFFFF"/>
              </a:solidFill>
              <a:highlight>
                <a:srgbClr val="27272D"/>
              </a:highlight>
              <a:latin typeface="Courier New"/>
              <a:ea typeface="Courier New"/>
              <a:cs typeface="Courier New"/>
              <a:sym typeface="Courier New"/>
            </a:endParaRPr>
          </a:p>
          <a:p>
            <a:pPr indent="0" lvl="0" marL="0" marR="190500" rtl="0" algn="l">
              <a:spcBef>
                <a:spcPts val="0"/>
              </a:spcBef>
              <a:spcAft>
                <a:spcPts val="0"/>
              </a:spcAft>
              <a:buNone/>
            </a:pPr>
            <a:r>
              <a:rPr lang="en" sz="1400">
                <a:solidFill>
                  <a:srgbClr val="FFFFFF"/>
                </a:solidFill>
                <a:highlight>
                  <a:srgbClr val="27272D"/>
                </a:highlight>
                <a:latin typeface="Courier New"/>
                <a:ea typeface="Courier New"/>
                <a:cs typeface="Courier New"/>
                <a:sym typeface="Courier New"/>
              </a:rPr>
              <a:t>} while(!atEndOfPage());</a:t>
            </a:r>
            <a:endParaRPr>
              <a:highlight>
                <a:srgbClr val="27272D"/>
              </a:highlight>
            </a:endParaRPr>
          </a:p>
        </p:txBody>
      </p:sp>
      <p:sp>
        <p:nvSpPr>
          <p:cNvPr id="256" name="Google Shape;256;p33"/>
          <p:cNvSpPr txBox="1"/>
          <p:nvPr>
            <p:ph idx="3" type="body"/>
          </p:nvPr>
        </p:nvSpPr>
        <p:spPr>
          <a:xfrm>
            <a:off x="6043649" y="1212050"/>
            <a:ext cx="2416500" cy="3080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switch(expression) {</a:t>
            </a:r>
            <a:endParaRPr sz="1400">
              <a:solidFill>
                <a:srgbClr val="FFFFFF"/>
              </a:solidFill>
              <a:highlight>
                <a:srgbClr val="27272D"/>
              </a:highlight>
              <a:latin typeface="Courier New"/>
              <a:ea typeface="Courier New"/>
              <a:cs typeface="Courier New"/>
              <a:sym typeface="Courier New"/>
            </a:endParaRPr>
          </a:p>
          <a:p>
            <a:pPr indent="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  case 'A':</a:t>
            </a:r>
            <a:endParaRPr sz="1400">
              <a:solidFill>
                <a:srgbClr val="FFFFFF"/>
              </a:solidFill>
              <a:highlight>
                <a:srgbClr val="27272D"/>
              </a:highlight>
              <a:latin typeface="Courier New"/>
              <a:ea typeface="Courier New"/>
              <a:cs typeface="Courier New"/>
              <a:sym typeface="Courier New"/>
            </a:endParaRPr>
          </a:p>
          <a:p>
            <a:pPr indent="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    </a:t>
            </a:r>
            <a:r>
              <a:rPr lang="en" sz="1400">
                <a:solidFill>
                  <a:srgbClr val="FFFFFF"/>
                </a:solidFill>
                <a:highlight>
                  <a:srgbClr val="27272D"/>
                </a:highlight>
                <a:latin typeface="Courier New"/>
                <a:ea typeface="Courier New"/>
                <a:cs typeface="Courier New"/>
                <a:sym typeface="Courier New"/>
              </a:rPr>
              <a:t>...</a:t>
            </a:r>
            <a:endParaRPr sz="1400">
              <a:solidFill>
                <a:srgbClr val="FFFFFF"/>
              </a:solidFill>
              <a:highlight>
                <a:srgbClr val="27272D"/>
              </a:highlight>
              <a:latin typeface="Courier New"/>
              <a:ea typeface="Courier New"/>
              <a:cs typeface="Courier New"/>
              <a:sym typeface="Courier New"/>
            </a:endParaRPr>
          </a:p>
          <a:p>
            <a:pPr indent="45720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break;</a:t>
            </a:r>
            <a:endParaRPr sz="1400">
              <a:solidFill>
                <a:srgbClr val="FFFFFF"/>
              </a:solidFill>
              <a:highlight>
                <a:srgbClr val="27272D"/>
              </a:highlight>
              <a:latin typeface="Courier New"/>
              <a:ea typeface="Courier New"/>
              <a:cs typeface="Courier New"/>
              <a:sym typeface="Courier New"/>
            </a:endParaRPr>
          </a:p>
          <a:p>
            <a:pPr indent="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  case </a:t>
            </a:r>
            <a:r>
              <a:rPr lang="en" sz="1400">
                <a:solidFill>
                  <a:srgbClr val="FFFFFF"/>
                </a:solidFill>
                <a:highlight>
                  <a:srgbClr val="27272D"/>
                </a:highlight>
                <a:latin typeface="Courier New"/>
                <a:ea typeface="Courier New"/>
                <a:cs typeface="Courier New"/>
                <a:sym typeface="Courier New"/>
              </a:rPr>
              <a:t>'B'</a:t>
            </a:r>
            <a:r>
              <a:rPr lang="en" sz="1400">
                <a:solidFill>
                  <a:srgbClr val="FFFFFF"/>
                </a:solidFill>
                <a:highlight>
                  <a:srgbClr val="27272D"/>
                </a:highlight>
                <a:latin typeface="Courier New"/>
                <a:ea typeface="Courier New"/>
                <a:cs typeface="Courier New"/>
                <a:sym typeface="Courier New"/>
              </a:rPr>
              <a:t>:</a:t>
            </a:r>
            <a:endParaRPr sz="1400">
              <a:solidFill>
                <a:srgbClr val="FFFFFF"/>
              </a:solidFill>
              <a:highlight>
                <a:srgbClr val="27272D"/>
              </a:highlight>
              <a:latin typeface="Courier New"/>
              <a:ea typeface="Courier New"/>
              <a:cs typeface="Courier New"/>
              <a:sym typeface="Courier New"/>
            </a:endParaRPr>
          </a:p>
          <a:p>
            <a:pPr indent="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	...</a:t>
            </a:r>
            <a:endParaRPr sz="1400">
              <a:solidFill>
                <a:srgbClr val="FFFFFF"/>
              </a:solidFill>
              <a:highlight>
                <a:srgbClr val="27272D"/>
              </a:highlight>
              <a:latin typeface="Courier New"/>
              <a:ea typeface="Courier New"/>
              <a:cs typeface="Courier New"/>
              <a:sym typeface="Courier New"/>
            </a:endParaRPr>
          </a:p>
          <a:p>
            <a:pPr indent="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    break;</a:t>
            </a:r>
            <a:endParaRPr sz="1400">
              <a:solidFill>
                <a:srgbClr val="FFFFFF"/>
              </a:solidFill>
              <a:highlight>
                <a:srgbClr val="27272D"/>
              </a:highlight>
              <a:latin typeface="Courier New"/>
              <a:ea typeface="Courier New"/>
              <a:cs typeface="Courier New"/>
              <a:sym typeface="Courier New"/>
            </a:endParaRPr>
          </a:p>
          <a:p>
            <a:pPr indent="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  </a:t>
            </a:r>
            <a:r>
              <a:rPr lang="en" sz="1400">
                <a:solidFill>
                  <a:srgbClr val="FFFFFF"/>
                </a:solidFill>
                <a:highlight>
                  <a:srgbClr val="27272D"/>
                </a:highlight>
                <a:latin typeface="Courier New"/>
                <a:ea typeface="Courier New"/>
                <a:cs typeface="Courier New"/>
                <a:sym typeface="Courier New"/>
              </a:rPr>
              <a:t>d</a:t>
            </a:r>
            <a:r>
              <a:rPr lang="en" sz="1400">
                <a:solidFill>
                  <a:srgbClr val="FFFFFF"/>
                </a:solidFill>
                <a:highlight>
                  <a:srgbClr val="27272D"/>
                </a:highlight>
                <a:latin typeface="Courier New"/>
                <a:ea typeface="Courier New"/>
                <a:cs typeface="Courier New"/>
                <a:sym typeface="Courier New"/>
              </a:rPr>
              <a:t>efault:</a:t>
            </a:r>
            <a:endParaRPr sz="1400">
              <a:solidFill>
                <a:srgbClr val="FFFFFF"/>
              </a:solidFill>
              <a:highlight>
                <a:srgbClr val="27272D"/>
              </a:highlight>
              <a:latin typeface="Courier New"/>
              <a:ea typeface="Courier New"/>
              <a:cs typeface="Courier New"/>
              <a:sym typeface="Courier New"/>
            </a:endParaRPr>
          </a:p>
          <a:p>
            <a:pPr indent="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	...</a:t>
            </a:r>
            <a:endParaRPr sz="1400">
              <a:solidFill>
                <a:srgbClr val="FFFFFF"/>
              </a:solidFill>
              <a:highlight>
                <a:srgbClr val="27272D"/>
              </a:highlight>
              <a:latin typeface="Courier New"/>
              <a:ea typeface="Courier New"/>
              <a:cs typeface="Courier New"/>
              <a:sym typeface="Courier New"/>
            </a:endParaRPr>
          </a:p>
          <a:p>
            <a:pPr indent="0" lvl="0" marL="190500" marR="190500" rtl="0" algn="l">
              <a:spcBef>
                <a:spcPts val="0"/>
              </a:spcBef>
              <a:spcAft>
                <a:spcPts val="0"/>
              </a:spcAft>
              <a:buClr>
                <a:schemeClr val="dk1"/>
              </a:buClr>
              <a:buSzPts val="1100"/>
              <a:buFont typeface="Arial"/>
              <a:buNone/>
            </a:pPr>
            <a:r>
              <a:rPr lang="en" sz="1400">
                <a:solidFill>
                  <a:srgbClr val="FFFFFF"/>
                </a:solidFill>
                <a:highlight>
                  <a:srgbClr val="27272D"/>
                </a:highlight>
                <a:latin typeface="Courier New"/>
                <a:ea typeface="Courier New"/>
                <a:cs typeface="Courier New"/>
                <a:sym typeface="Courier New"/>
              </a:rPr>
              <a:t>}</a:t>
            </a:r>
            <a:endParaRPr sz="1400">
              <a:solidFill>
                <a:srgbClr val="FFFFFF"/>
              </a:solidFill>
              <a:highlight>
                <a:srgbClr val="27272D"/>
              </a:highlight>
              <a:latin typeface="Courier New"/>
              <a:ea typeface="Courier New"/>
              <a:cs typeface="Courier New"/>
              <a:sym typeface="Courier New"/>
            </a:endParaRPr>
          </a:p>
          <a:p>
            <a:pPr indent="0" lvl="0" marL="0" rtl="0" algn="l">
              <a:spcBef>
                <a:spcPts val="600"/>
              </a:spcBef>
              <a:spcAft>
                <a:spcPts val="0"/>
              </a:spcAft>
              <a:buNone/>
            </a:pPr>
            <a:r>
              <a:t/>
            </a:r>
            <a:endParaRPr sz="14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ECCEZIONI</a:t>
            </a:r>
            <a:endParaRPr/>
          </a:p>
        </p:txBody>
      </p:sp>
      <p:sp>
        <p:nvSpPr>
          <p:cNvPr id="262" name="Google Shape;262;p34"/>
          <p:cNvSpPr txBox="1"/>
          <p:nvPr>
            <p:ph idx="1" type="body"/>
          </p:nvPr>
        </p:nvSpPr>
        <p:spPr>
          <a:xfrm>
            <a:off x="549600" y="1200150"/>
            <a:ext cx="7497000" cy="294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 eccezioni sono non controllate</a:t>
            </a:r>
            <a:endParaRPr/>
          </a:p>
          <a:p>
            <a:pPr indent="0" lvl="0" marL="0" rtl="0" algn="l">
              <a:lnSpc>
                <a:spcPct val="100000"/>
              </a:lnSpc>
              <a:spcBef>
                <a:spcPts val="600"/>
              </a:spcBef>
              <a:spcAft>
                <a:spcPts val="0"/>
              </a:spcAft>
              <a:buNone/>
            </a:pPr>
            <a:r>
              <a:t/>
            </a:r>
            <a:endParaRPr sz="1400"/>
          </a:p>
          <a:p>
            <a:pPr indent="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try {</a:t>
            </a:r>
            <a:endParaRPr sz="1400">
              <a:solidFill>
                <a:srgbClr val="FFFFFF"/>
              </a:solidFill>
              <a:highlight>
                <a:srgbClr val="27272D"/>
              </a:highlight>
              <a:latin typeface="Courier New"/>
              <a:ea typeface="Courier New"/>
              <a:cs typeface="Courier New"/>
              <a:sym typeface="Courier New"/>
            </a:endParaRPr>
          </a:p>
          <a:p>
            <a:pPr indent="45720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breedMoreLlamas();</a:t>
            </a:r>
            <a:endParaRPr sz="1400">
              <a:solidFill>
                <a:srgbClr val="FFFFFF"/>
              </a:solidFill>
              <a:highlight>
                <a:srgbClr val="27272D"/>
              </a:highlight>
              <a:latin typeface="Courier New"/>
              <a:ea typeface="Courier New"/>
              <a:cs typeface="Courier New"/>
              <a:sym typeface="Courier New"/>
            </a:endParaRPr>
          </a:p>
          <a:p>
            <a:pPr indent="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 on OutOfLlamasException { // un’eccezione specifica</a:t>
            </a:r>
            <a:endParaRPr sz="1400">
              <a:solidFill>
                <a:srgbClr val="FFFFFF"/>
              </a:solidFill>
              <a:highlight>
                <a:srgbClr val="27272D"/>
              </a:highlight>
              <a:latin typeface="Courier New"/>
              <a:ea typeface="Courier New"/>
              <a:cs typeface="Courier New"/>
              <a:sym typeface="Courier New"/>
            </a:endParaRPr>
          </a:p>
          <a:p>
            <a:pPr indent="45720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buyMoreLlamas();</a:t>
            </a:r>
            <a:endParaRPr sz="1400">
              <a:solidFill>
                <a:srgbClr val="FFFFFF"/>
              </a:solidFill>
              <a:highlight>
                <a:srgbClr val="27272D"/>
              </a:highlight>
              <a:latin typeface="Courier New"/>
              <a:ea typeface="Courier New"/>
              <a:cs typeface="Courier New"/>
              <a:sym typeface="Courier New"/>
            </a:endParaRPr>
          </a:p>
          <a:p>
            <a:pPr indent="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 on Exception catch (e) { // tutto ciò che è un’eccezione</a:t>
            </a:r>
            <a:endParaRPr sz="1400">
              <a:solidFill>
                <a:srgbClr val="FFFFFF"/>
              </a:solidFill>
              <a:highlight>
                <a:srgbClr val="27272D"/>
              </a:highlight>
              <a:latin typeface="Courier New"/>
              <a:ea typeface="Courier New"/>
              <a:cs typeface="Courier New"/>
              <a:sym typeface="Courier New"/>
            </a:endParaRPr>
          </a:p>
          <a:p>
            <a:pPr indent="45720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print('Unknown exception: $e');</a:t>
            </a:r>
            <a:endParaRPr sz="1400">
              <a:solidFill>
                <a:srgbClr val="FFFFFF"/>
              </a:solidFill>
              <a:highlight>
                <a:srgbClr val="27272D"/>
              </a:highlight>
              <a:latin typeface="Courier New"/>
              <a:ea typeface="Courier New"/>
              <a:cs typeface="Courier New"/>
              <a:sym typeface="Courier New"/>
            </a:endParaRPr>
          </a:p>
          <a:p>
            <a:pPr indent="0" lvl="0" marL="0" rtl="0" algn="l">
              <a:spcBef>
                <a:spcPts val="600"/>
              </a:spcBef>
              <a:spcAft>
                <a:spcPts val="0"/>
              </a:spcAft>
              <a:buNone/>
            </a:pPr>
            <a:r>
              <a:rPr lang="en" sz="1400">
                <a:solidFill>
                  <a:srgbClr val="FFFFFF"/>
                </a:solidFill>
                <a:highlight>
                  <a:srgbClr val="27272D"/>
                </a:highlight>
                <a:latin typeface="Courier New"/>
                <a:ea typeface="Courier New"/>
                <a:cs typeface="Courier New"/>
                <a:sym typeface="Courier New"/>
              </a:rPr>
              <a:t>}</a:t>
            </a:r>
            <a:endParaRPr/>
          </a:p>
        </p:txBody>
      </p:sp>
      <p:sp>
        <p:nvSpPr>
          <p:cNvPr id="263" name="Google Shape;263;p34"/>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EREDITARIET</a:t>
            </a:r>
            <a:r>
              <a:rPr lang="en">
                <a:solidFill>
                  <a:schemeClr val="lt1"/>
                </a:solidFill>
              </a:rPr>
              <a:t>À</a:t>
            </a:r>
            <a:endParaRPr/>
          </a:p>
        </p:txBody>
      </p:sp>
      <p:sp>
        <p:nvSpPr>
          <p:cNvPr id="269" name="Google Shape;269;p35"/>
          <p:cNvSpPr txBox="1"/>
          <p:nvPr>
            <p:ph idx="1" type="body"/>
          </p:nvPr>
        </p:nvSpPr>
        <p:spPr>
          <a:xfrm>
            <a:off x="549600" y="1200150"/>
            <a:ext cx="7497000" cy="146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 classi possono estendere altre classi ma una sola alla volta (</a:t>
            </a:r>
            <a:r>
              <a:rPr lang="en">
                <a:solidFill>
                  <a:srgbClr val="F55C21"/>
                </a:solidFill>
              </a:rPr>
              <a:t>single-inheritance</a:t>
            </a:r>
            <a:r>
              <a:rPr lang="en"/>
              <a:t>)</a:t>
            </a:r>
            <a:endParaRPr/>
          </a:p>
          <a:p>
            <a:pPr indent="0" lvl="0" marL="0" rtl="0" algn="l">
              <a:spcBef>
                <a:spcPts val="600"/>
              </a:spcBef>
              <a:spcAft>
                <a:spcPts val="0"/>
              </a:spcAft>
              <a:buNone/>
            </a:pPr>
            <a:r>
              <a:t/>
            </a:r>
            <a:endParaRPr sz="900"/>
          </a:p>
          <a:p>
            <a:pPr indent="0" lvl="0" marL="0" rtl="0" algn="l">
              <a:spcBef>
                <a:spcPts val="600"/>
              </a:spcBef>
              <a:spcAft>
                <a:spcPts val="0"/>
              </a:spcAft>
              <a:buNone/>
            </a:pPr>
            <a:r>
              <a:rPr lang="en"/>
              <a:t>Keywords </a:t>
            </a:r>
            <a:r>
              <a:rPr lang="en">
                <a:solidFill>
                  <a:srgbClr val="F55C21"/>
                </a:solidFill>
              </a:rPr>
              <a:t>abstract</a:t>
            </a:r>
            <a:r>
              <a:rPr lang="en"/>
              <a:t>, </a:t>
            </a:r>
            <a:r>
              <a:rPr lang="en">
                <a:solidFill>
                  <a:srgbClr val="F55C21"/>
                </a:solidFill>
              </a:rPr>
              <a:t>extends</a:t>
            </a:r>
            <a:r>
              <a:rPr lang="en">
                <a:solidFill>
                  <a:srgbClr val="FFFFFF"/>
                </a:solidFill>
              </a:rPr>
              <a:t>, </a:t>
            </a:r>
            <a:r>
              <a:rPr lang="en">
                <a:solidFill>
                  <a:srgbClr val="F55C21"/>
                </a:solidFill>
              </a:rPr>
              <a:t>implements</a:t>
            </a:r>
            <a:r>
              <a:rPr lang="en"/>
              <a:t>,</a:t>
            </a:r>
            <a:r>
              <a:rPr lang="en">
                <a:solidFill>
                  <a:srgbClr val="FFFFFF"/>
                </a:solidFill>
              </a:rPr>
              <a:t> </a:t>
            </a:r>
            <a:r>
              <a:rPr lang="en">
                <a:solidFill>
                  <a:srgbClr val="F55C21"/>
                </a:solidFill>
              </a:rPr>
              <a:t>@override</a:t>
            </a:r>
            <a:endParaRPr>
              <a:solidFill>
                <a:srgbClr val="F55C21"/>
              </a:solidFill>
            </a:endParaRPr>
          </a:p>
          <a:p>
            <a:pPr indent="0" lvl="0" marL="0" rtl="0" algn="l">
              <a:spcBef>
                <a:spcPts val="600"/>
              </a:spcBef>
              <a:spcAft>
                <a:spcPts val="0"/>
              </a:spcAft>
              <a:buNone/>
            </a:pPr>
            <a:r>
              <a:t/>
            </a:r>
            <a:endParaRPr sz="1050">
              <a:solidFill>
                <a:srgbClr val="222222"/>
              </a:solidFill>
              <a:highlight>
                <a:srgbClr val="EEEEEE"/>
              </a:highlight>
              <a:latin typeface="Courier New"/>
              <a:ea typeface="Courier New"/>
              <a:cs typeface="Courier New"/>
              <a:sym typeface="Courier New"/>
            </a:endParaRPr>
          </a:p>
          <a:p>
            <a:pPr indent="0" lvl="0" marL="0" rtl="0" algn="l">
              <a:spcBef>
                <a:spcPts val="600"/>
              </a:spcBef>
              <a:spcAft>
                <a:spcPts val="0"/>
              </a:spcAft>
              <a:buNone/>
            </a:pPr>
            <a:r>
              <a:t/>
            </a:r>
            <a:endParaRPr sz="1050">
              <a:solidFill>
                <a:srgbClr val="222222"/>
              </a:solidFill>
              <a:highlight>
                <a:srgbClr val="EEEEEE"/>
              </a:highlight>
              <a:latin typeface="Courier New"/>
              <a:ea typeface="Courier New"/>
              <a:cs typeface="Courier New"/>
              <a:sym typeface="Courier New"/>
            </a:endParaRPr>
          </a:p>
          <a:p>
            <a:pPr indent="0" lvl="0" marL="0" rtl="0" algn="l">
              <a:spcBef>
                <a:spcPts val="600"/>
              </a:spcBef>
              <a:spcAft>
                <a:spcPts val="0"/>
              </a:spcAft>
              <a:buNone/>
            </a:pPr>
            <a:r>
              <a:t/>
            </a:r>
            <a:endParaRPr>
              <a:solidFill>
                <a:srgbClr val="F55C21"/>
              </a:solidFill>
            </a:endParaRPr>
          </a:p>
        </p:txBody>
      </p:sp>
      <p:sp>
        <p:nvSpPr>
          <p:cNvPr id="270" name="Google Shape;270;p35"/>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271" name="Google Shape;271;p35"/>
          <p:cNvSpPr txBox="1"/>
          <p:nvPr>
            <p:ph idx="2" type="body"/>
          </p:nvPr>
        </p:nvSpPr>
        <p:spPr>
          <a:xfrm>
            <a:off x="549600" y="2662025"/>
            <a:ext cx="3897300" cy="16188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Clr>
                <a:srgbClr val="000000"/>
              </a:buClr>
              <a:buSzPts val="1100"/>
              <a:buFont typeface="Arial"/>
              <a:buNone/>
            </a:pPr>
            <a:r>
              <a:rPr lang="en" sz="1400">
                <a:solidFill>
                  <a:srgbClr val="FFFFFF"/>
                </a:solidFill>
                <a:highlight>
                  <a:srgbClr val="27272D"/>
                </a:highlight>
                <a:latin typeface="Courier New"/>
                <a:ea typeface="Courier New"/>
                <a:cs typeface="Courier New"/>
                <a:sym typeface="Courier New"/>
              </a:rPr>
              <a:t>class TV {</a:t>
            </a:r>
            <a:endParaRPr sz="1400">
              <a:solidFill>
                <a:srgbClr val="FFFFFF"/>
              </a:solidFill>
              <a:highlight>
                <a:srgbClr val="27272D"/>
              </a:highlight>
              <a:latin typeface="Courier New"/>
              <a:ea typeface="Courier New"/>
              <a:cs typeface="Courier New"/>
              <a:sym typeface="Courier New"/>
            </a:endParaRPr>
          </a:p>
          <a:p>
            <a:pPr indent="0" lvl="0" marL="0" rtl="0" algn="l">
              <a:lnSpc>
                <a:spcPct val="100000"/>
              </a:lnSpc>
              <a:spcBef>
                <a:spcPts val="600"/>
              </a:spcBef>
              <a:spcAft>
                <a:spcPts val="0"/>
              </a:spcAft>
              <a:buClr>
                <a:srgbClr val="000000"/>
              </a:buClr>
              <a:buSzPts val="1100"/>
              <a:buFont typeface="Arial"/>
              <a:buNone/>
            </a:pPr>
            <a:r>
              <a:rPr lang="en" sz="1400">
                <a:solidFill>
                  <a:srgbClr val="FFFFFF"/>
                </a:solidFill>
                <a:highlight>
                  <a:srgbClr val="27272D"/>
                </a:highlight>
                <a:latin typeface="Courier New"/>
                <a:ea typeface="Courier New"/>
                <a:cs typeface="Courier New"/>
                <a:sym typeface="Courier New"/>
              </a:rPr>
              <a:t>  void turnOn() {</a:t>
            </a:r>
            <a:endParaRPr sz="1400">
              <a:solidFill>
                <a:srgbClr val="FFFFFF"/>
              </a:solidFill>
              <a:highlight>
                <a:srgbClr val="27272D"/>
              </a:highlight>
              <a:latin typeface="Courier New"/>
              <a:ea typeface="Courier New"/>
              <a:cs typeface="Courier New"/>
              <a:sym typeface="Courier New"/>
            </a:endParaRPr>
          </a:p>
          <a:p>
            <a:pPr indent="0" lvl="0" marL="0" rtl="0" algn="l">
              <a:lnSpc>
                <a:spcPct val="100000"/>
              </a:lnSpc>
              <a:spcBef>
                <a:spcPts val="600"/>
              </a:spcBef>
              <a:spcAft>
                <a:spcPts val="0"/>
              </a:spcAft>
              <a:buClr>
                <a:srgbClr val="000000"/>
              </a:buClr>
              <a:buSzPts val="1100"/>
              <a:buFont typeface="Arial"/>
              <a:buNone/>
            </a:pPr>
            <a:r>
              <a:rPr lang="en" sz="1400">
                <a:solidFill>
                  <a:srgbClr val="FFFFFF"/>
                </a:solidFill>
                <a:highlight>
                  <a:srgbClr val="27272D"/>
                </a:highlight>
                <a:latin typeface="Courier New"/>
                <a:ea typeface="Courier New"/>
                <a:cs typeface="Courier New"/>
                <a:sym typeface="Courier New"/>
              </a:rPr>
              <a:t>    _illuminateDisplay();</a:t>
            </a:r>
            <a:endParaRPr sz="1400">
              <a:solidFill>
                <a:srgbClr val="FFFFFF"/>
              </a:solidFill>
              <a:highlight>
                <a:srgbClr val="27272D"/>
              </a:highlight>
              <a:latin typeface="Courier New"/>
              <a:ea typeface="Courier New"/>
              <a:cs typeface="Courier New"/>
              <a:sym typeface="Courier New"/>
            </a:endParaRPr>
          </a:p>
          <a:p>
            <a:pPr indent="0" lvl="0" marL="0" rtl="0" algn="l">
              <a:lnSpc>
                <a:spcPct val="100000"/>
              </a:lnSpc>
              <a:spcBef>
                <a:spcPts val="600"/>
              </a:spcBef>
              <a:spcAft>
                <a:spcPts val="0"/>
              </a:spcAft>
              <a:buClr>
                <a:srgbClr val="000000"/>
              </a:buClr>
              <a:buSzPts val="1100"/>
              <a:buFont typeface="Arial"/>
              <a:buNone/>
            </a:pPr>
            <a:r>
              <a:rPr lang="en" sz="1400">
                <a:solidFill>
                  <a:srgbClr val="FFFFFF"/>
                </a:solidFill>
                <a:highlight>
                  <a:srgbClr val="27272D"/>
                </a:highlight>
                <a:latin typeface="Courier New"/>
                <a:ea typeface="Courier New"/>
                <a:cs typeface="Courier New"/>
                <a:sym typeface="Courier New"/>
              </a:rPr>
              <a:t>    _activateIrSensor();</a:t>
            </a:r>
            <a:endParaRPr sz="1400">
              <a:solidFill>
                <a:srgbClr val="FFFFFF"/>
              </a:solidFill>
              <a:highlight>
                <a:srgbClr val="27272D"/>
              </a:highlight>
              <a:latin typeface="Courier New"/>
              <a:ea typeface="Courier New"/>
              <a:cs typeface="Courier New"/>
              <a:sym typeface="Courier New"/>
            </a:endParaRPr>
          </a:p>
          <a:p>
            <a:pPr indent="0" lvl="0" marL="0" rtl="0" algn="l">
              <a:lnSpc>
                <a:spcPct val="100000"/>
              </a:lnSpc>
              <a:spcBef>
                <a:spcPts val="600"/>
              </a:spcBef>
              <a:spcAft>
                <a:spcPts val="0"/>
              </a:spcAft>
              <a:buClr>
                <a:srgbClr val="000000"/>
              </a:buClr>
              <a:buSzPts val="1100"/>
              <a:buFont typeface="Arial"/>
              <a:buNone/>
            </a:pPr>
            <a:r>
              <a:rPr lang="en" sz="1400">
                <a:solidFill>
                  <a:srgbClr val="FFFFFF"/>
                </a:solidFill>
                <a:highlight>
                  <a:srgbClr val="27272D"/>
                </a:highlight>
                <a:latin typeface="Courier New"/>
                <a:ea typeface="Courier New"/>
                <a:cs typeface="Courier New"/>
                <a:sym typeface="Courier New"/>
              </a:rPr>
              <a:t>  }</a:t>
            </a:r>
            <a:endParaRPr sz="1400">
              <a:solidFill>
                <a:srgbClr val="FFFFFF"/>
              </a:solidFill>
              <a:highlight>
                <a:srgbClr val="27272D"/>
              </a:highlight>
              <a:latin typeface="Courier New"/>
              <a:ea typeface="Courier New"/>
              <a:cs typeface="Courier New"/>
              <a:sym typeface="Courier New"/>
            </a:endParaRPr>
          </a:p>
          <a:p>
            <a:pPr indent="0" lvl="0" marL="0" rtl="0" algn="l">
              <a:lnSpc>
                <a:spcPct val="100000"/>
              </a:lnSpc>
              <a:spcBef>
                <a:spcPts val="600"/>
              </a:spcBef>
              <a:spcAft>
                <a:spcPts val="0"/>
              </a:spcAft>
              <a:buClr>
                <a:srgbClr val="000000"/>
              </a:buClr>
              <a:buSzPts val="1100"/>
              <a:buFont typeface="Arial"/>
              <a:buNone/>
            </a:pPr>
            <a:r>
              <a:rPr lang="en" sz="1400">
                <a:solidFill>
                  <a:srgbClr val="FFFFFF"/>
                </a:solidFill>
                <a:highlight>
                  <a:srgbClr val="27272D"/>
                </a:highlight>
                <a:latin typeface="Courier New"/>
                <a:ea typeface="Courier New"/>
                <a:cs typeface="Courier New"/>
                <a:sym typeface="Courier New"/>
              </a:rPr>
              <a:t>}</a:t>
            </a:r>
            <a:endParaRPr sz="1400">
              <a:solidFill>
                <a:srgbClr val="FFFFFF"/>
              </a:solidFill>
              <a:highlight>
                <a:srgbClr val="27272D"/>
              </a:highlight>
              <a:latin typeface="Courier New"/>
              <a:ea typeface="Courier New"/>
              <a:cs typeface="Courier New"/>
              <a:sym typeface="Courier New"/>
            </a:endParaRPr>
          </a:p>
        </p:txBody>
      </p:sp>
      <p:sp>
        <p:nvSpPr>
          <p:cNvPr id="272" name="Google Shape;272;p35"/>
          <p:cNvSpPr txBox="1"/>
          <p:nvPr>
            <p:ph idx="3" type="body"/>
          </p:nvPr>
        </p:nvSpPr>
        <p:spPr>
          <a:xfrm>
            <a:off x="4149300" y="2662025"/>
            <a:ext cx="3897300" cy="16188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lang="en" sz="1400">
                <a:solidFill>
                  <a:srgbClr val="FFFFFF"/>
                </a:solidFill>
                <a:highlight>
                  <a:srgbClr val="27272D"/>
                </a:highlight>
                <a:latin typeface="Courier New"/>
                <a:ea typeface="Courier New"/>
                <a:cs typeface="Courier New"/>
                <a:sym typeface="Courier New"/>
              </a:rPr>
              <a:t>class SmartTV extends TV {</a:t>
            </a:r>
            <a:endParaRPr sz="1400">
              <a:solidFill>
                <a:srgbClr val="FFFFFF"/>
              </a:solidFill>
              <a:highlight>
                <a:srgbClr val="27272D"/>
              </a:highlight>
              <a:latin typeface="Courier New"/>
              <a:ea typeface="Courier New"/>
              <a:cs typeface="Courier New"/>
              <a:sym typeface="Courier New"/>
            </a:endParaRPr>
          </a:p>
          <a:p>
            <a:pPr indent="0" lvl="0" marL="0" rtl="0" algn="l">
              <a:lnSpc>
                <a:spcPct val="100000"/>
              </a:lnSpc>
              <a:spcBef>
                <a:spcPts val="600"/>
              </a:spcBef>
              <a:spcAft>
                <a:spcPts val="0"/>
              </a:spcAft>
              <a:buClr>
                <a:schemeClr val="dk1"/>
              </a:buClr>
              <a:buSzPts val="1100"/>
              <a:buFont typeface="Arial"/>
              <a:buNone/>
            </a:pPr>
            <a:r>
              <a:rPr lang="en" sz="1400">
                <a:solidFill>
                  <a:srgbClr val="FFFFFF"/>
                </a:solidFill>
                <a:highlight>
                  <a:srgbClr val="27272D"/>
                </a:highlight>
                <a:latin typeface="Courier New"/>
                <a:ea typeface="Courier New"/>
                <a:cs typeface="Courier New"/>
                <a:sym typeface="Courier New"/>
              </a:rPr>
              <a:t>  void turnOn() {</a:t>
            </a:r>
            <a:endParaRPr sz="1400">
              <a:solidFill>
                <a:srgbClr val="FFFFFF"/>
              </a:solidFill>
              <a:highlight>
                <a:srgbClr val="27272D"/>
              </a:highlight>
              <a:latin typeface="Courier New"/>
              <a:ea typeface="Courier New"/>
              <a:cs typeface="Courier New"/>
              <a:sym typeface="Courier New"/>
            </a:endParaRPr>
          </a:p>
          <a:p>
            <a:pPr indent="0" lvl="0" marL="0" rtl="0" algn="l">
              <a:lnSpc>
                <a:spcPct val="100000"/>
              </a:lnSpc>
              <a:spcBef>
                <a:spcPts val="600"/>
              </a:spcBef>
              <a:spcAft>
                <a:spcPts val="0"/>
              </a:spcAft>
              <a:buClr>
                <a:schemeClr val="dk1"/>
              </a:buClr>
              <a:buSzPts val="1100"/>
              <a:buFont typeface="Arial"/>
              <a:buNone/>
            </a:pPr>
            <a:r>
              <a:rPr lang="en" sz="1400">
                <a:solidFill>
                  <a:srgbClr val="FFFFFF"/>
                </a:solidFill>
                <a:highlight>
                  <a:srgbClr val="27272D"/>
                </a:highlight>
                <a:latin typeface="Courier New"/>
                <a:ea typeface="Courier New"/>
                <a:cs typeface="Courier New"/>
                <a:sym typeface="Courier New"/>
              </a:rPr>
              <a:t>    super.turnOn();</a:t>
            </a:r>
            <a:endParaRPr sz="1400">
              <a:solidFill>
                <a:srgbClr val="FFFFFF"/>
              </a:solidFill>
              <a:highlight>
                <a:srgbClr val="27272D"/>
              </a:highlight>
              <a:latin typeface="Courier New"/>
              <a:ea typeface="Courier New"/>
              <a:cs typeface="Courier New"/>
              <a:sym typeface="Courier New"/>
            </a:endParaRPr>
          </a:p>
          <a:p>
            <a:pPr indent="0" lvl="0" marL="0" rtl="0" algn="l">
              <a:lnSpc>
                <a:spcPct val="100000"/>
              </a:lnSpc>
              <a:spcBef>
                <a:spcPts val="600"/>
              </a:spcBef>
              <a:spcAft>
                <a:spcPts val="0"/>
              </a:spcAft>
              <a:buClr>
                <a:schemeClr val="dk1"/>
              </a:buClr>
              <a:buSzPts val="1100"/>
              <a:buFont typeface="Arial"/>
              <a:buNone/>
            </a:pPr>
            <a:r>
              <a:rPr lang="en" sz="1400">
                <a:solidFill>
                  <a:srgbClr val="FFFFFF"/>
                </a:solidFill>
                <a:highlight>
                  <a:srgbClr val="27272D"/>
                </a:highlight>
                <a:latin typeface="Courier New"/>
                <a:ea typeface="Courier New"/>
                <a:cs typeface="Courier New"/>
                <a:sym typeface="Courier New"/>
              </a:rPr>
              <a:t>    _bootNetworkInterface();</a:t>
            </a:r>
            <a:endParaRPr sz="1400">
              <a:solidFill>
                <a:srgbClr val="FFFFFF"/>
              </a:solidFill>
              <a:highlight>
                <a:srgbClr val="27272D"/>
              </a:highlight>
              <a:latin typeface="Courier New"/>
              <a:ea typeface="Courier New"/>
              <a:cs typeface="Courier New"/>
              <a:sym typeface="Courier New"/>
            </a:endParaRPr>
          </a:p>
          <a:p>
            <a:pPr indent="0" lvl="0" marL="0" rtl="0" algn="l">
              <a:lnSpc>
                <a:spcPct val="100000"/>
              </a:lnSpc>
              <a:spcBef>
                <a:spcPts val="600"/>
              </a:spcBef>
              <a:spcAft>
                <a:spcPts val="0"/>
              </a:spcAft>
              <a:buClr>
                <a:schemeClr val="dk1"/>
              </a:buClr>
              <a:buSzPts val="1100"/>
              <a:buFont typeface="Arial"/>
              <a:buNone/>
            </a:pPr>
            <a:r>
              <a:rPr lang="en" sz="1400">
                <a:solidFill>
                  <a:srgbClr val="FFFFFF"/>
                </a:solidFill>
                <a:highlight>
                  <a:srgbClr val="27272D"/>
                </a:highlight>
                <a:latin typeface="Courier New"/>
                <a:ea typeface="Courier New"/>
                <a:cs typeface="Courier New"/>
                <a:sym typeface="Courier New"/>
              </a:rPr>
              <a:t>  }</a:t>
            </a:r>
            <a:endParaRPr sz="1400">
              <a:solidFill>
                <a:srgbClr val="FFFFFF"/>
              </a:solidFill>
              <a:highlight>
                <a:srgbClr val="27272D"/>
              </a:highlight>
              <a:latin typeface="Courier New"/>
              <a:ea typeface="Courier New"/>
              <a:cs typeface="Courier New"/>
              <a:sym typeface="Courier New"/>
            </a:endParaRPr>
          </a:p>
          <a:p>
            <a:pPr indent="0" lvl="0" marL="0" rtl="0" algn="l">
              <a:lnSpc>
                <a:spcPct val="100000"/>
              </a:lnSpc>
              <a:spcBef>
                <a:spcPts val="600"/>
              </a:spcBef>
              <a:spcAft>
                <a:spcPts val="0"/>
              </a:spcAft>
              <a:buClr>
                <a:schemeClr val="dk1"/>
              </a:buClr>
              <a:buSzPts val="1100"/>
              <a:buFont typeface="Arial"/>
              <a:buNone/>
            </a:pPr>
            <a:r>
              <a:rPr lang="en" sz="1400">
                <a:solidFill>
                  <a:srgbClr val="FFFFFF"/>
                </a:solidFill>
                <a:highlight>
                  <a:srgbClr val="27272D"/>
                </a:highlight>
                <a:latin typeface="Courier New"/>
                <a:ea typeface="Courier New"/>
                <a:cs typeface="Courier New"/>
                <a:sym typeface="Courier New"/>
              </a:rPr>
              <a:t>}</a:t>
            </a:r>
            <a:endParaRPr sz="1400">
              <a:solidFill>
                <a:srgbClr val="FFFFFF"/>
              </a:solidFill>
              <a:highlight>
                <a:srgbClr val="27272D"/>
              </a:highlight>
              <a:latin typeface="Courier New"/>
              <a:ea typeface="Courier New"/>
              <a:cs typeface="Courier New"/>
              <a:sym typeface="Courier New"/>
            </a:endParaRPr>
          </a:p>
          <a:p>
            <a:pPr indent="0" lvl="0" marL="0" rtl="0" algn="l">
              <a:spcBef>
                <a:spcPts val="600"/>
              </a:spcBef>
              <a:spcAft>
                <a:spcPts val="0"/>
              </a:spcAft>
              <a:buNone/>
            </a:pPr>
            <a:r>
              <a:t/>
            </a:r>
            <a:endParaRPr sz="1400">
              <a:solidFill>
                <a:srgbClr val="FFFFFF"/>
              </a:solidFill>
              <a:highlight>
                <a:srgbClr val="27272D"/>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6"/>
          <p:cNvSpPr txBox="1"/>
          <p:nvPr>
            <p:ph idx="1" type="body"/>
          </p:nvPr>
        </p:nvSpPr>
        <p:spPr>
          <a:xfrm>
            <a:off x="549600" y="1252450"/>
            <a:ext cx="7497000" cy="17850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600"/>
              </a:spcBef>
              <a:spcAft>
                <a:spcPts val="0"/>
              </a:spcAft>
              <a:buClr>
                <a:srgbClr val="F55C21"/>
              </a:buClr>
              <a:buSzPts val="2000"/>
              <a:buFont typeface="Encode Sans"/>
              <a:buChar char="▪"/>
            </a:pPr>
            <a:r>
              <a:rPr lang="en">
                <a:latin typeface="Encode Sans"/>
                <a:ea typeface="Encode Sans"/>
                <a:cs typeface="Encode Sans"/>
                <a:sym typeface="Encode Sans"/>
              </a:rPr>
              <a:t>Il codice Dart può essere compilato in diversi modi</a:t>
            </a:r>
            <a:endParaRPr>
              <a:latin typeface="Encode Sans"/>
              <a:ea typeface="Encode Sans"/>
              <a:cs typeface="Encode Sans"/>
              <a:sym typeface="Encode Sans"/>
            </a:endParaRPr>
          </a:p>
          <a:p>
            <a:pPr indent="-355600" lvl="1" marL="914400" marR="0" rtl="0" algn="l">
              <a:lnSpc>
                <a:spcPct val="115000"/>
              </a:lnSpc>
              <a:spcBef>
                <a:spcPts val="0"/>
              </a:spcBef>
              <a:spcAft>
                <a:spcPts val="0"/>
              </a:spcAft>
              <a:buSzPts val="2000"/>
              <a:buFont typeface="Encode Sans"/>
              <a:buChar char="▫"/>
            </a:pPr>
            <a:r>
              <a:rPr lang="en">
                <a:latin typeface="Encode Sans"/>
                <a:ea typeface="Encode Sans"/>
                <a:cs typeface="Encode Sans"/>
                <a:sym typeface="Encode Sans"/>
              </a:rPr>
              <a:t>just-in-time (JIT)</a:t>
            </a:r>
            <a:endParaRPr>
              <a:latin typeface="Encode Sans"/>
              <a:ea typeface="Encode Sans"/>
              <a:cs typeface="Encode Sans"/>
              <a:sym typeface="Encode Sans"/>
            </a:endParaRPr>
          </a:p>
          <a:p>
            <a:pPr indent="-355600" lvl="1" marL="914400" marR="0" rtl="0" algn="l">
              <a:lnSpc>
                <a:spcPct val="115000"/>
              </a:lnSpc>
              <a:spcBef>
                <a:spcPts val="0"/>
              </a:spcBef>
              <a:spcAft>
                <a:spcPts val="0"/>
              </a:spcAft>
              <a:buSzPts val="2000"/>
              <a:buFont typeface="Encode Sans"/>
              <a:buChar char="▫"/>
            </a:pPr>
            <a:r>
              <a:rPr b="1" lang="en">
                <a:latin typeface="Encode Sans"/>
                <a:ea typeface="Encode Sans"/>
                <a:cs typeface="Encode Sans"/>
                <a:sym typeface="Encode Sans"/>
              </a:rPr>
              <a:t>ahead-of-time (AOT)</a:t>
            </a:r>
            <a:endParaRPr b="1">
              <a:latin typeface="Encode Sans"/>
              <a:ea typeface="Encode Sans"/>
              <a:cs typeface="Encode Sans"/>
              <a:sym typeface="Encode Sans"/>
            </a:endParaRPr>
          </a:p>
          <a:p>
            <a:pPr indent="-355600" lvl="2" marL="1371600" marR="0" rtl="0" algn="l">
              <a:lnSpc>
                <a:spcPct val="115000"/>
              </a:lnSpc>
              <a:spcBef>
                <a:spcPts val="0"/>
              </a:spcBef>
              <a:spcAft>
                <a:spcPts val="0"/>
              </a:spcAft>
              <a:buSzPts val="2000"/>
              <a:buFont typeface="Encode Sans"/>
              <a:buChar char="▫"/>
            </a:pPr>
            <a:r>
              <a:rPr lang="en">
                <a:latin typeface="Encode Sans"/>
                <a:ea typeface="Encode Sans"/>
                <a:cs typeface="Encode Sans"/>
                <a:sym typeface="Encode Sans"/>
              </a:rPr>
              <a:t>Rende il framework </a:t>
            </a:r>
            <a:r>
              <a:rPr b="1" lang="en">
                <a:latin typeface="Encode Sans"/>
                <a:ea typeface="Encode Sans"/>
                <a:cs typeface="Encode Sans"/>
                <a:sym typeface="Encode Sans"/>
              </a:rPr>
              <a:t>cross-compiled</a:t>
            </a:r>
            <a:endParaRPr b="1">
              <a:latin typeface="Encode Sans"/>
              <a:ea typeface="Encode Sans"/>
              <a:cs typeface="Encode Sans"/>
              <a:sym typeface="Encode Sans"/>
            </a:endParaRPr>
          </a:p>
        </p:txBody>
      </p:sp>
      <p:sp>
        <p:nvSpPr>
          <p:cNvPr id="278" name="Google Shape;278;p36"/>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COMPILAZIONE CODICE DART</a:t>
            </a:r>
            <a:endParaRPr/>
          </a:p>
        </p:txBody>
      </p:sp>
      <p:sp>
        <p:nvSpPr>
          <p:cNvPr id="279" name="Google Shape;279;p36"/>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7"/>
          <p:cNvSpPr txBox="1"/>
          <p:nvPr>
            <p:ph idx="4294967295" type="ctrTitle"/>
          </p:nvPr>
        </p:nvSpPr>
        <p:spPr>
          <a:xfrm>
            <a:off x="2093400" y="2127900"/>
            <a:ext cx="4957200" cy="88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ARCHITETTURA</a:t>
            </a:r>
            <a:endParaRPr sz="4800"/>
          </a:p>
        </p:txBody>
      </p:sp>
      <p:sp>
        <p:nvSpPr>
          <p:cNvPr id="285" name="Google Shape;285;p37"/>
          <p:cNvSpPr txBox="1"/>
          <p:nvPr>
            <p:ph idx="12" type="sldNum"/>
          </p:nvPr>
        </p:nvSpPr>
        <p:spPr>
          <a:xfrm>
            <a:off x="40233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COMPONENTI DEL FLUTTER SDK</a:t>
            </a:r>
            <a:endParaRPr/>
          </a:p>
        </p:txBody>
      </p:sp>
      <p:sp>
        <p:nvSpPr>
          <p:cNvPr id="291" name="Google Shape;291;p38"/>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292" name="Google Shape;292;p38"/>
          <p:cNvPicPr preferRelativeResize="0"/>
          <p:nvPr/>
        </p:nvPicPr>
        <p:blipFill>
          <a:blip r:embed="rId3">
            <a:alphaModFix/>
          </a:blip>
          <a:stretch>
            <a:fillRect/>
          </a:stretch>
        </p:blipFill>
        <p:spPr>
          <a:xfrm>
            <a:off x="1600200" y="1229725"/>
            <a:ext cx="5943600" cy="3009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9"/>
          <p:cNvSpPr txBox="1"/>
          <p:nvPr>
            <p:ph idx="1" type="body"/>
          </p:nvPr>
        </p:nvSpPr>
        <p:spPr>
          <a:xfrm>
            <a:off x="287100" y="1252450"/>
            <a:ext cx="7759500" cy="29865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600"/>
              </a:spcBef>
              <a:spcAft>
                <a:spcPts val="0"/>
              </a:spcAft>
              <a:buSzPts val="1800"/>
              <a:buFont typeface="Encode Sans"/>
              <a:buChar char="▪"/>
            </a:pPr>
            <a:r>
              <a:rPr lang="en" sz="1800">
                <a:latin typeface="Encode Sans"/>
                <a:ea typeface="Encode Sans"/>
                <a:cs typeface="Encode Sans"/>
                <a:sym typeface="Encode Sans"/>
              </a:rPr>
              <a:t>Flutter presenta un’architettura composta dai seguenti strati:</a:t>
            </a:r>
            <a:endParaRPr sz="1800">
              <a:latin typeface="Encode Sans"/>
              <a:ea typeface="Encode Sans"/>
              <a:cs typeface="Encode Sans"/>
              <a:sym typeface="Encode Sans"/>
            </a:endParaRPr>
          </a:p>
          <a:p>
            <a:pPr indent="-342900" lvl="1" marL="914400" marR="0" rtl="0" algn="l">
              <a:lnSpc>
                <a:spcPct val="115000"/>
              </a:lnSpc>
              <a:spcBef>
                <a:spcPts val="0"/>
              </a:spcBef>
              <a:spcAft>
                <a:spcPts val="0"/>
              </a:spcAft>
              <a:buSzPts val="1800"/>
              <a:buFont typeface="Encode Sans"/>
              <a:buChar char="▫"/>
            </a:pPr>
            <a:r>
              <a:rPr b="1" lang="en" sz="1800">
                <a:latin typeface="Encode Sans"/>
                <a:ea typeface="Encode Sans"/>
                <a:cs typeface="Encode Sans"/>
                <a:sym typeface="Encode Sans"/>
              </a:rPr>
              <a:t>Material e Cupertino</a:t>
            </a:r>
            <a:r>
              <a:rPr lang="en" sz="1800">
                <a:latin typeface="Encode Sans"/>
                <a:ea typeface="Encode Sans"/>
                <a:cs typeface="Encode Sans"/>
                <a:sym typeface="Encode Sans"/>
              </a:rPr>
              <a:t> : implementano widget in stile Material (Android) e Cupertino (iOS)</a:t>
            </a:r>
            <a:endParaRPr sz="1800">
              <a:latin typeface="Encode Sans"/>
              <a:ea typeface="Encode Sans"/>
              <a:cs typeface="Encode Sans"/>
              <a:sym typeface="Encode Sans"/>
            </a:endParaRPr>
          </a:p>
          <a:p>
            <a:pPr indent="-342900" lvl="1" marL="914400" marR="0" rtl="0" algn="l">
              <a:lnSpc>
                <a:spcPct val="115000"/>
              </a:lnSpc>
              <a:spcBef>
                <a:spcPts val="0"/>
              </a:spcBef>
              <a:spcAft>
                <a:spcPts val="0"/>
              </a:spcAft>
              <a:buSzPts val="1800"/>
              <a:buFont typeface="Encode Sans"/>
              <a:buChar char="▫"/>
            </a:pPr>
            <a:r>
              <a:rPr b="1" lang="en" sz="1800">
                <a:latin typeface="Encode Sans"/>
                <a:ea typeface="Encode Sans"/>
                <a:cs typeface="Encode Sans"/>
                <a:sym typeface="Encode Sans"/>
              </a:rPr>
              <a:t>Widgets</a:t>
            </a:r>
            <a:r>
              <a:rPr lang="en" sz="1800">
                <a:latin typeface="Encode Sans"/>
                <a:ea typeface="Encode Sans"/>
                <a:cs typeface="Encode Sans"/>
                <a:sym typeface="Encode Sans"/>
              </a:rPr>
              <a:t> : implementa widget generici</a:t>
            </a:r>
            <a:endParaRPr sz="1800">
              <a:latin typeface="Encode Sans"/>
              <a:ea typeface="Encode Sans"/>
              <a:cs typeface="Encode Sans"/>
              <a:sym typeface="Encode Sans"/>
            </a:endParaRPr>
          </a:p>
          <a:p>
            <a:pPr indent="-342900" lvl="1" marL="914400" marR="0" rtl="0" algn="l">
              <a:lnSpc>
                <a:spcPct val="115000"/>
              </a:lnSpc>
              <a:spcBef>
                <a:spcPts val="0"/>
              </a:spcBef>
              <a:spcAft>
                <a:spcPts val="0"/>
              </a:spcAft>
              <a:buSzPts val="1800"/>
              <a:buFont typeface="Encode Sans"/>
              <a:buChar char="▫"/>
            </a:pPr>
            <a:r>
              <a:rPr b="1" lang="en" sz="1800">
                <a:latin typeface="Encode Sans"/>
                <a:ea typeface="Encode Sans"/>
                <a:cs typeface="Encode Sans"/>
                <a:sym typeface="Encode Sans"/>
              </a:rPr>
              <a:t>Rendering </a:t>
            </a:r>
            <a:r>
              <a:rPr lang="en" sz="1800">
                <a:latin typeface="Encode Sans"/>
                <a:ea typeface="Encode Sans"/>
                <a:cs typeface="Encode Sans"/>
                <a:sym typeface="Encode Sans"/>
              </a:rPr>
              <a:t>: semplifica il processo di layout</a:t>
            </a:r>
            <a:endParaRPr sz="1800">
              <a:latin typeface="Encode Sans"/>
              <a:ea typeface="Encode Sans"/>
              <a:cs typeface="Encode Sans"/>
              <a:sym typeface="Encode Sans"/>
            </a:endParaRPr>
          </a:p>
          <a:p>
            <a:pPr indent="-342900" lvl="1" marL="914400" marR="0" rtl="0" algn="l">
              <a:lnSpc>
                <a:spcPct val="115000"/>
              </a:lnSpc>
              <a:spcBef>
                <a:spcPts val="0"/>
              </a:spcBef>
              <a:spcAft>
                <a:spcPts val="0"/>
              </a:spcAft>
              <a:buSzPts val="1800"/>
              <a:buFont typeface="Encode Sans"/>
              <a:buChar char="▫"/>
            </a:pPr>
            <a:r>
              <a:rPr b="1" lang="en" sz="1800">
                <a:latin typeface="Encode Sans"/>
                <a:ea typeface="Encode Sans"/>
                <a:cs typeface="Encode Sans"/>
                <a:sym typeface="Encode Sans"/>
              </a:rPr>
              <a:t>Animation </a:t>
            </a:r>
            <a:r>
              <a:rPr lang="en" sz="1800">
                <a:latin typeface="Encode Sans"/>
                <a:ea typeface="Encode Sans"/>
                <a:cs typeface="Encode Sans"/>
                <a:sym typeface="Encode Sans"/>
              </a:rPr>
              <a:t>: tween e physics-based</a:t>
            </a:r>
            <a:endParaRPr sz="1800">
              <a:latin typeface="Encode Sans"/>
              <a:ea typeface="Encode Sans"/>
              <a:cs typeface="Encode Sans"/>
              <a:sym typeface="Encode Sans"/>
            </a:endParaRPr>
          </a:p>
          <a:p>
            <a:pPr indent="-342900" lvl="1" marL="914400" marR="0" rtl="0" algn="l">
              <a:lnSpc>
                <a:spcPct val="115000"/>
              </a:lnSpc>
              <a:spcBef>
                <a:spcPts val="0"/>
              </a:spcBef>
              <a:spcAft>
                <a:spcPts val="0"/>
              </a:spcAft>
              <a:buSzPts val="1800"/>
              <a:buFont typeface="Encode Sans"/>
              <a:buChar char="▫"/>
            </a:pPr>
            <a:r>
              <a:rPr b="1" lang="en" sz="1800">
                <a:latin typeface="Encode Sans"/>
                <a:ea typeface="Encode Sans"/>
                <a:cs typeface="Encode Sans"/>
                <a:sym typeface="Encode Sans"/>
              </a:rPr>
              <a:t>Painting, Gestures</a:t>
            </a:r>
            <a:endParaRPr b="1" sz="1800">
              <a:latin typeface="Encode Sans"/>
              <a:ea typeface="Encode Sans"/>
              <a:cs typeface="Encode Sans"/>
              <a:sym typeface="Encode Sans"/>
            </a:endParaRPr>
          </a:p>
          <a:p>
            <a:pPr indent="-342900" lvl="1" marL="914400" marR="0" rtl="0" algn="l">
              <a:lnSpc>
                <a:spcPct val="115000"/>
              </a:lnSpc>
              <a:spcBef>
                <a:spcPts val="0"/>
              </a:spcBef>
              <a:spcAft>
                <a:spcPts val="0"/>
              </a:spcAft>
              <a:buSzPts val="1800"/>
              <a:buFont typeface="Encode Sans"/>
              <a:buChar char="▫"/>
            </a:pPr>
            <a:r>
              <a:rPr b="1" lang="en" sz="1800">
                <a:latin typeface="Encode Sans"/>
                <a:ea typeface="Encode Sans"/>
                <a:cs typeface="Encode Sans"/>
                <a:sym typeface="Encode Sans"/>
              </a:rPr>
              <a:t>Foundation</a:t>
            </a:r>
            <a:endParaRPr b="1" sz="1800">
              <a:latin typeface="Encode Sans"/>
              <a:ea typeface="Encode Sans"/>
              <a:cs typeface="Encode Sans"/>
              <a:sym typeface="Encode Sans"/>
            </a:endParaRPr>
          </a:p>
          <a:p>
            <a:pPr indent="-342900" lvl="1" marL="914400" marR="0" rtl="0" algn="l">
              <a:lnSpc>
                <a:spcPct val="115000"/>
              </a:lnSpc>
              <a:spcBef>
                <a:spcPts val="0"/>
              </a:spcBef>
              <a:spcAft>
                <a:spcPts val="0"/>
              </a:spcAft>
              <a:buSzPts val="1800"/>
              <a:buFont typeface="Encode Sans"/>
              <a:buChar char="▫"/>
            </a:pPr>
            <a:r>
              <a:rPr b="1" lang="en" sz="1800">
                <a:latin typeface="Encode Sans"/>
                <a:ea typeface="Encode Sans"/>
                <a:cs typeface="Encode Sans"/>
                <a:sym typeface="Encode Sans"/>
              </a:rPr>
              <a:t>Dart:ui</a:t>
            </a:r>
            <a:r>
              <a:rPr lang="en" sz="1800">
                <a:latin typeface="Encode Sans"/>
                <a:ea typeface="Encode Sans"/>
                <a:cs typeface="Encode Sans"/>
                <a:sym typeface="Encode Sans"/>
              </a:rPr>
              <a:t> : gestisce le comunicazioni con il Flutter engine</a:t>
            </a:r>
            <a:endParaRPr sz="1800">
              <a:latin typeface="Encode Sans"/>
              <a:ea typeface="Encode Sans"/>
              <a:cs typeface="Encode Sans"/>
              <a:sym typeface="Encode Sans"/>
            </a:endParaRPr>
          </a:p>
        </p:txBody>
      </p:sp>
      <p:sp>
        <p:nvSpPr>
          <p:cNvPr id="298" name="Google Shape;298;p39"/>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ARCHITETTURA FRAMEWORK</a:t>
            </a:r>
            <a:endParaRPr/>
          </a:p>
        </p:txBody>
      </p:sp>
      <p:sp>
        <p:nvSpPr>
          <p:cNvPr id="299" name="Google Shape;299;p39"/>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WIDGET</a:t>
            </a:r>
            <a:endParaRPr/>
          </a:p>
        </p:txBody>
      </p:sp>
      <p:sp>
        <p:nvSpPr>
          <p:cNvPr id="305" name="Google Shape;305;p40"/>
          <p:cNvSpPr txBox="1"/>
          <p:nvPr>
            <p:ph idx="1" type="body"/>
          </p:nvPr>
        </p:nvSpPr>
        <p:spPr>
          <a:xfrm>
            <a:off x="549600" y="1200150"/>
            <a:ext cx="7497000" cy="2946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Sono i componenti di base dell’interfaccia utente</a:t>
            </a:r>
            <a:endParaRPr sz="1800"/>
          </a:p>
          <a:p>
            <a:pPr indent="-342900" lvl="0" marL="457200" rtl="0" algn="l">
              <a:spcBef>
                <a:spcPts val="0"/>
              </a:spcBef>
              <a:spcAft>
                <a:spcPts val="0"/>
              </a:spcAft>
              <a:buSzPts val="1800"/>
              <a:buChar char="▪"/>
            </a:pPr>
            <a:r>
              <a:rPr lang="en" sz="1800"/>
              <a:t>Ogni widget è una dichiarazione immutabile dell’interfaccia utente</a:t>
            </a:r>
            <a:endParaRPr sz="1800"/>
          </a:p>
          <a:p>
            <a:pPr indent="-342900" lvl="0" marL="457200" rtl="0" algn="l">
              <a:spcBef>
                <a:spcPts val="0"/>
              </a:spcBef>
              <a:spcAft>
                <a:spcPts val="0"/>
              </a:spcAft>
              <a:buSzPts val="1800"/>
              <a:buChar char="▪"/>
            </a:pPr>
            <a:r>
              <a:rPr lang="en" sz="1800"/>
              <a:t>Un widget può definire:</a:t>
            </a:r>
            <a:endParaRPr sz="1800"/>
          </a:p>
          <a:p>
            <a:pPr indent="-342900" lvl="1" marL="914400" rtl="0" algn="l">
              <a:spcBef>
                <a:spcPts val="0"/>
              </a:spcBef>
              <a:spcAft>
                <a:spcPts val="0"/>
              </a:spcAft>
              <a:buSzPts val="1800"/>
              <a:buChar char="▫"/>
            </a:pPr>
            <a:r>
              <a:rPr lang="en" sz="1800"/>
              <a:t>Un elemento strutturale (bottone, menu, ...)</a:t>
            </a:r>
            <a:endParaRPr sz="1800"/>
          </a:p>
          <a:p>
            <a:pPr indent="-342900" lvl="1" marL="914400" rtl="0" algn="l">
              <a:spcBef>
                <a:spcPts val="0"/>
              </a:spcBef>
              <a:spcAft>
                <a:spcPts val="0"/>
              </a:spcAft>
              <a:buSzPts val="1800"/>
              <a:buChar char="▫"/>
            </a:pPr>
            <a:r>
              <a:rPr lang="en" sz="1800"/>
              <a:t>Un elemento stilistico (font, ...)</a:t>
            </a:r>
            <a:endParaRPr sz="1800"/>
          </a:p>
          <a:p>
            <a:pPr indent="-342900" lvl="1" marL="914400" rtl="0" algn="l">
              <a:spcBef>
                <a:spcPts val="0"/>
              </a:spcBef>
              <a:spcAft>
                <a:spcPts val="0"/>
              </a:spcAft>
              <a:buSzPts val="1800"/>
              <a:buChar char="▫"/>
            </a:pPr>
            <a:r>
              <a:rPr lang="en" sz="1800"/>
              <a:t>Un aspetto del layout (padding, ...)</a:t>
            </a:r>
            <a:endParaRPr sz="1800"/>
          </a:p>
          <a:p>
            <a:pPr indent="-342900" lvl="0" marL="457200" rtl="0" algn="l">
              <a:spcBef>
                <a:spcPts val="0"/>
              </a:spcBef>
              <a:spcAft>
                <a:spcPts val="0"/>
              </a:spcAft>
              <a:buSzPts val="1800"/>
              <a:buChar char="▪"/>
            </a:pPr>
            <a:r>
              <a:rPr lang="en" sz="1800"/>
              <a:t>Formano una gerarchia basata sulla composizione</a:t>
            </a:r>
            <a:endParaRPr sz="1800"/>
          </a:p>
          <a:p>
            <a:pPr indent="-342900" lvl="0" marL="457200" rtl="0" algn="l">
              <a:spcBef>
                <a:spcPts val="0"/>
              </a:spcBef>
              <a:spcAft>
                <a:spcPts val="0"/>
              </a:spcAft>
              <a:buSzPts val="1800"/>
              <a:buChar char="▪"/>
            </a:pPr>
            <a:r>
              <a:rPr lang="en" sz="1800"/>
              <a:t>Permettono di rispondere agli eventi</a:t>
            </a:r>
            <a:endParaRPr sz="1800"/>
          </a:p>
        </p:txBody>
      </p:sp>
      <p:sp>
        <p:nvSpPr>
          <p:cNvPr id="306" name="Google Shape;306;p40"/>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COSTRUZIONE DI UN WIDGET</a:t>
            </a:r>
            <a:endParaRPr/>
          </a:p>
        </p:txBody>
      </p:sp>
      <p:sp>
        <p:nvSpPr>
          <p:cNvPr id="312" name="Google Shape;312;p41"/>
          <p:cNvSpPr txBox="1"/>
          <p:nvPr>
            <p:ph idx="1" type="body"/>
          </p:nvPr>
        </p:nvSpPr>
        <p:spPr>
          <a:xfrm>
            <a:off x="549600" y="1200150"/>
            <a:ext cx="7497000" cy="29463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Metodo build()</a:t>
            </a:r>
            <a:endParaRPr/>
          </a:p>
          <a:p>
            <a:pPr indent="-381000" lvl="0" marL="457200" rtl="0" algn="l">
              <a:spcBef>
                <a:spcPts val="0"/>
              </a:spcBef>
              <a:spcAft>
                <a:spcPts val="0"/>
              </a:spcAft>
              <a:buSzPts val="2400"/>
              <a:buChar char="▪"/>
            </a:pPr>
            <a:r>
              <a:rPr lang="en"/>
              <a:t>Concetto di albero di widget</a:t>
            </a:r>
            <a:endParaRPr/>
          </a:p>
        </p:txBody>
      </p:sp>
      <p:sp>
        <p:nvSpPr>
          <p:cNvPr id="313" name="Google Shape;313;p41"/>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314" name="Google Shape;314;p41"/>
          <p:cNvPicPr preferRelativeResize="0"/>
          <p:nvPr/>
        </p:nvPicPr>
        <p:blipFill>
          <a:blip r:embed="rId3">
            <a:alphaModFix/>
          </a:blip>
          <a:stretch>
            <a:fillRect/>
          </a:stretch>
        </p:blipFill>
        <p:spPr>
          <a:xfrm>
            <a:off x="4925350" y="1047550"/>
            <a:ext cx="3121249" cy="34097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INTRODUZIONE</a:t>
            </a:r>
            <a:endParaRPr/>
          </a:p>
        </p:txBody>
      </p:sp>
      <p:sp>
        <p:nvSpPr>
          <p:cNvPr id="117" name="Google Shape;117;p15"/>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118" name="Google Shape;118;p15"/>
          <p:cNvSpPr txBox="1"/>
          <p:nvPr>
            <p:ph idx="1" type="body"/>
          </p:nvPr>
        </p:nvSpPr>
        <p:spPr>
          <a:xfrm>
            <a:off x="549600" y="1200150"/>
            <a:ext cx="7497000" cy="294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t>Flutter è un SDK per dispositivi mobili, creato da Google, per lo sviluppo di applicazioni native per iOS e Android da una singola </a:t>
            </a:r>
            <a:r>
              <a:rPr lang="en" sz="2200">
                <a:solidFill>
                  <a:srgbClr val="F55C21"/>
                </a:solidFill>
              </a:rPr>
              <a:t>codebase</a:t>
            </a:r>
            <a:endParaRPr sz="2200">
              <a:solidFill>
                <a:srgbClr val="F55C21"/>
              </a:solidFill>
            </a:endParaRPr>
          </a:p>
          <a:p>
            <a:pPr indent="0" lvl="0" marL="0" rtl="0" algn="l">
              <a:spcBef>
                <a:spcPts val="600"/>
              </a:spcBef>
              <a:spcAft>
                <a:spcPts val="0"/>
              </a:spcAft>
              <a:buNone/>
            </a:pPr>
            <a:r>
              <a:t/>
            </a:r>
            <a:endParaRPr sz="1000"/>
          </a:p>
          <a:p>
            <a:pPr indent="0" lvl="0" marL="0" rtl="0" algn="l">
              <a:spcBef>
                <a:spcPts val="600"/>
              </a:spcBef>
              <a:spcAft>
                <a:spcPts val="0"/>
              </a:spcAft>
              <a:buNone/>
            </a:pPr>
            <a:r>
              <a:rPr lang="en" sz="2200"/>
              <a:t>Utilizza l’approccio </a:t>
            </a:r>
            <a:r>
              <a:rPr b="1" lang="en" sz="2200">
                <a:latin typeface="Encode Sans"/>
                <a:ea typeface="Encode Sans"/>
                <a:cs typeface="Encode Sans"/>
                <a:sym typeface="Encode Sans"/>
              </a:rPr>
              <a:t>CROSS-COMPILED</a:t>
            </a:r>
            <a:endParaRPr b="1" sz="2200">
              <a:latin typeface="Encode Sans"/>
              <a:ea typeface="Encode Sans"/>
              <a:cs typeface="Encode Sans"/>
              <a:sym typeface="Encode Sans"/>
            </a:endParaRPr>
          </a:p>
          <a:p>
            <a:pPr indent="0" lvl="0" marL="0" rtl="0" algn="l">
              <a:spcBef>
                <a:spcPts val="600"/>
              </a:spcBef>
              <a:spcAft>
                <a:spcPts val="0"/>
              </a:spcAft>
              <a:buNone/>
            </a:pPr>
            <a:r>
              <a:t/>
            </a:r>
            <a:endParaRPr b="1" sz="1000">
              <a:latin typeface="Encode Sans"/>
              <a:ea typeface="Encode Sans"/>
              <a:cs typeface="Encode Sans"/>
              <a:sym typeface="Encode Sans"/>
            </a:endParaRPr>
          </a:p>
          <a:p>
            <a:pPr indent="0" lvl="0" marL="0" rtl="0" algn="l">
              <a:spcBef>
                <a:spcPts val="600"/>
              </a:spcBef>
              <a:spcAft>
                <a:spcPts val="0"/>
              </a:spcAft>
              <a:buNone/>
            </a:pPr>
            <a:r>
              <a:rPr lang="en" sz="2200"/>
              <a:t>Le applicazioni sono scritte in </a:t>
            </a:r>
            <a:r>
              <a:rPr b="1" lang="en" sz="2200">
                <a:latin typeface="Encode Sans"/>
                <a:ea typeface="Encode Sans"/>
                <a:cs typeface="Encode Sans"/>
                <a:sym typeface="Encode Sans"/>
              </a:rPr>
              <a:t>Dart</a:t>
            </a:r>
            <a:endParaRPr b="1" sz="2200">
              <a:latin typeface="Encode Sans"/>
              <a:ea typeface="Encode Sans"/>
              <a:cs typeface="Encode Sans"/>
              <a:sym typeface="Encode Sans"/>
            </a:endParaRPr>
          </a:p>
          <a:p>
            <a:pPr indent="0" lvl="0" marL="0" rtl="0" algn="l">
              <a:spcBef>
                <a:spcPts val="600"/>
              </a:spcBef>
              <a:spcAft>
                <a:spcPts val="0"/>
              </a:spcAft>
              <a:buNone/>
            </a:pPr>
            <a:r>
              <a:t/>
            </a:r>
            <a:endParaRPr b="1">
              <a:latin typeface="Encode Sans"/>
              <a:ea typeface="Encode Sans"/>
              <a:cs typeface="Encode Sans"/>
              <a:sym typeface="Encode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WIDGET : STATEFUL E STATELESS</a:t>
            </a:r>
            <a:endParaRPr/>
          </a:p>
        </p:txBody>
      </p:sp>
      <p:sp>
        <p:nvSpPr>
          <p:cNvPr id="320" name="Google Shape;320;p42"/>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321" name="Google Shape;321;p42"/>
          <p:cNvPicPr preferRelativeResize="0"/>
          <p:nvPr/>
        </p:nvPicPr>
        <p:blipFill>
          <a:blip r:embed="rId3">
            <a:alphaModFix/>
          </a:blip>
          <a:stretch>
            <a:fillRect/>
          </a:stretch>
        </p:blipFill>
        <p:spPr>
          <a:xfrm>
            <a:off x="1357063" y="1073125"/>
            <a:ext cx="5882075" cy="3353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STATEFUL WIDGET</a:t>
            </a:r>
            <a:endParaRPr/>
          </a:p>
        </p:txBody>
      </p:sp>
      <p:sp>
        <p:nvSpPr>
          <p:cNvPr id="327" name="Google Shape;327;p43"/>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328" name="Google Shape;328;p43"/>
          <p:cNvPicPr preferRelativeResize="0"/>
          <p:nvPr/>
        </p:nvPicPr>
        <p:blipFill>
          <a:blip r:embed="rId3">
            <a:alphaModFix/>
          </a:blip>
          <a:stretch>
            <a:fillRect/>
          </a:stretch>
        </p:blipFill>
        <p:spPr>
          <a:xfrm>
            <a:off x="656013" y="1154250"/>
            <a:ext cx="5762625" cy="3181350"/>
          </a:xfrm>
          <a:prstGeom prst="rect">
            <a:avLst/>
          </a:prstGeom>
          <a:noFill/>
          <a:ln>
            <a:noFill/>
          </a:ln>
        </p:spPr>
      </p:pic>
      <p:sp>
        <p:nvSpPr>
          <p:cNvPr id="329" name="Google Shape;329;p43"/>
          <p:cNvSpPr txBox="1"/>
          <p:nvPr/>
        </p:nvSpPr>
        <p:spPr>
          <a:xfrm>
            <a:off x="6790000" y="1190775"/>
            <a:ext cx="2178900" cy="30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Encode Sans ExtraLight"/>
                <a:ea typeface="Encode Sans ExtraLight"/>
                <a:cs typeface="Encode Sans ExtraLight"/>
                <a:sym typeface="Encode Sans ExtraLight"/>
              </a:rPr>
              <a:t>Metodi importanti:</a:t>
            </a:r>
            <a:endParaRPr sz="1800">
              <a:solidFill>
                <a:schemeClr val="lt1"/>
              </a:solidFill>
              <a:latin typeface="Encode Sans ExtraLight"/>
              <a:ea typeface="Encode Sans ExtraLight"/>
              <a:cs typeface="Encode Sans ExtraLight"/>
              <a:sym typeface="Encode Sans ExtraLight"/>
            </a:endParaRPr>
          </a:p>
          <a:p>
            <a:pPr indent="-342900" lvl="0" marL="457200" rtl="0" algn="l">
              <a:lnSpc>
                <a:spcPct val="115000"/>
              </a:lnSpc>
              <a:spcBef>
                <a:spcPts val="600"/>
              </a:spcBef>
              <a:spcAft>
                <a:spcPts val="0"/>
              </a:spcAft>
              <a:buClr>
                <a:srgbClr val="F55C21"/>
              </a:buClr>
              <a:buSzPts val="1800"/>
              <a:buFont typeface="Encode Sans ExtraLight"/>
              <a:buChar char="▪"/>
            </a:pPr>
            <a:r>
              <a:rPr lang="en" sz="1800">
                <a:solidFill>
                  <a:schemeClr val="lt1"/>
                </a:solidFill>
                <a:latin typeface="Encode Sans ExtraLight"/>
                <a:ea typeface="Encode Sans ExtraLight"/>
                <a:cs typeface="Encode Sans ExtraLight"/>
                <a:sym typeface="Encode Sans ExtraLight"/>
              </a:rPr>
              <a:t>createState()</a:t>
            </a:r>
            <a:endParaRPr sz="1800">
              <a:solidFill>
                <a:schemeClr val="lt1"/>
              </a:solidFill>
              <a:latin typeface="Encode Sans ExtraLight"/>
              <a:ea typeface="Encode Sans ExtraLight"/>
              <a:cs typeface="Encode Sans ExtraLight"/>
              <a:sym typeface="Encode Sans ExtraLight"/>
            </a:endParaRPr>
          </a:p>
          <a:p>
            <a:pPr indent="-342900" lvl="0" marL="457200" rtl="0" algn="l">
              <a:lnSpc>
                <a:spcPct val="115000"/>
              </a:lnSpc>
              <a:spcBef>
                <a:spcPts val="0"/>
              </a:spcBef>
              <a:spcAft>
                <a:spcPts val="0"/>
              </a:spcAft>
              <a:buClr>
                <a:srgbClr val="F55C21"/>
              </a:buClr>
              <a:buSzPts val="1800"/>
              <a:buFont typeface="Encode Sans ExtraLight"/>
              <a:buChar char="▪"/>
            </a:pPr>
            <a:r>
              <a:rPr lang="en" sz="1800">
                <a:solidFill>
                  <a:schemeClr val="lt1"/>
                </a:solidFill>
                <a:latin typeface="Encode Sans ExtraLight"/>
                <a:ea typeface="Encode Sans ExtraLight"/>
                <a:cs typeface="Encode Sans ExtraLight"/>
                <a:sym typeface="Encode Sans ExtraLight"/>
              </a:rPr>
              <a:t>setState()</a:t>
            </a:r>
            <a:endParaRPr sz="1800">
              <a:solidFill>
                <a:schemeClr val="lt1"/>
              </a:solidFill>
              <a:latin typeface="Encode Sans ExtraLight"/>
              <a:ea typeface="Encode Sans ExtraLight"/>
              <a:cs typeface="Encode Sans ExtraLight"/>
              <a:sym typeface="Encode Sans Extra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4"/>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ESEMPI DI WIDGET</a:t>
            </a:r>
            <a:endParaRPr/>
          </a:p>
        </p:txBody>
      </p:sp>
      <p:sp>
        <p:nvSpPr>
          <p:cNvPr id="335" name="Google Shape;335;p44"/>
          <p:cNvSpPr txBox="1"/>
          <p:nvPr>
            <p:ph idx="1" type="body"/>
          </p:nvPr>
        </p:nvSpPr>
        <p:spPr>
          <a:xfrm>
            <a:off x="549600" y="2400450"/>
            <a:ext cx="3639000" cy="19080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Text</a:t>
            </a:r>
            <a:endParaRPr/>
          </a:p>
          <a:p>
            <a:pPr indent="-355600" lvl="0" marL="457200" rtl="0" algn="l">
              <a:spcBef>
                <a:spcPts val="0"/>
              </a:spcBef>
              <a:spcAft>
                <a:spcPts val="0"/>
              </a:spcAft>
              <a:buSzPts val="2000"/>
              <a:buChar char="▪"/>
            </a:pPr>
            <a:r>
              <a:rPr lang="en"/>
              <a:t>Row</a:t>
            </a:r>
            <a:endParaRPr/>
          </a:p>
          <a:p>
            <a:pPr indent="-355600" lvl="0" marL="457200" rtl="0" algn="l">
              <a:spcBef>
                <a:spcPts val="0"/>
              </a:spcBef>
              <a:spcAft>
                <a:spcPts val="0"/>
              </a:spcAft>
              <a:buSzPts val="2000"/>
              <a:buChar char="▪"/>
            </a:pPr>
            <a:r>
              <a:rPr lang="en"/>
              <a:t>Column</a:t>
            </a:r>
            <a:endParaRPr/>
          </a:p>
          <a:p>
            <a:pPr indent="-355600" lvl="0" marL="457200" rtl="0" algn="l">
              <a:spcBef>
                <a:spcPts val="0"/>
              </a:spcBef>
              <a:spcAft>
                <a:spcPts val="0"/>
              </a:spcAft>
              <a:buSzPts val="2000"/>
              <a:buChar char="▪"/>
            </a:pPr>
            <a:r>
              <a:rPr lang="en"/>
              <a:t>Image</a:t>
            </a:r>
            <a:endParaRPr/>
          </a:p>
        </p:txBody>
      </p:sp>
      <p:sp>
        <p:nvSpPr>
          <p:cNvPr id="336" name="Google Shape;336;p44"/>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337" name="Google Shape;337;p44"/>
          <p:cNvSpPr txBox="1"/>
          <p:nvPr>
            <p:ph idx="2" type="body"/>
          </p:nvPr>
        </p:nvSpPr>
        <p:spPr>
          <a:xfrm>
            <a:off x="4407600" y="2400600"/>
            <a:ext cx="3639000" cy="19080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RaisedButton</a:t>
            </a:r>
            <a:endParaRPr/>
          </a:p>
          <a:p>
            <a:pPr indent="-355600" lvl="0" marL="457200" rtl="0" algn="l">
              <a:spcBef>
                <a:spcPts val="0"/>
              </a:spcBef>
              <a:spcAft>
                <a:spcPts val="0"/>
              </a:spcAft>
              <a:buSzPts val="2000"/>
              <a:buChar char="▪"/>
            </a:pPr>
            <a:r>
              <a:rPr lang="en"/>
              <a:t>AppBar</a:t>
            </a:r>
            <a:endParaRPr/>
          </a:p>
        </p:txBody>
      </p:sp>
      <p:sp>
        <p:nvSpPr>
          <p:cNvPr id="338" name="Google Shape;338;p44"/>
          <p:cNvSpPr txBox="1"/>
          <p:nvPr/>
        </p:nvSpPr>
        <p:spPr>
          <a:xfrm>
            <a:off x="549550" y="1163425"/>
            <a:ext cx="7497000" cy="101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2000">
                <a:solidFill>
                  <a:schemeClr val="lt1"/>
                </a:solidFill>
                <a:latin typeface="Encode Sans ExtraLight"/>
                <a:ea typeface="Encode Sans ExtraLight"/>
                <a:cs typeface="Encode Sans ExtraLight"/>
                <a:sym typeface="Encode Sans ExtraLight"/>
              </a:rPr>
              <a:t>Flutter contiene una serie di widget di base, i più comunemente usati sono:</a:t>
            </a:r>
            <a:endParaRPr sz="1800">
              <a:latin typeface="Encode Sans ExtraLight"/>
              <a:ea typeface="Encode Sans ExtraLight"/>
              <a:cs typeface="Encode Sans ExtraLight"/>
              <a:sym typeface="Encode Sans ExtraLight"/>
            </a:endParaRPr>
          </a:p>
        </p:txBody>
      </p:sp>
      <p:pic>
        <p:nvPicPr>
          <p:cNvPr id="339" name="Google Shape;339;p44"/>
          <p:cNvPicPr preferRelativeResize="0"/>
          <p:nvPr/>
        </p:nvPicPr>
        <p:blipFill>
          <a:blip r:embed="rId3">
            <a:alphaModFix/>
          </a:blip>
          <a:stretch>
            <a:fillRect/>
          </a:stretch>
        </p:blipFill>
        <p:spPr>
          <a:xfrm>
            <a:off x="4282247" y="3439161"/>
            <a:ext cx="3764299" cy="77348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FLUTTER INSPECTOR</a:t>
            </a:r>
            <a:endParaRPr/>
          </a:p>
        </p:txBody>
      </p:sp>
      <p:sp>
        <p:nvSpPr>
          <p:cNvPr id="345" name="Google Shape;345;p45"/>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346" name="Google Shape;346;p45"/>
          <p:cNvPicPr preferRelativeResize="0"/>
          <p:nvPr/>
        </p:nvPicPr>
        <p:blipFill>
          <a:blip r:embed="rId3">
            <a:alphaModFix/>
          </a:blip>
          <a:stretch>
            <a:fillRect/>
          </a:stretch>
        </p:blipFill>
        <p:spPr>
          <a:xfrm>
            <a:off x="2631524" y="1057100"/>
            <a:ext cx="3880951" cy="3287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6"/>
          <p:cNvSpPr txBox="1"/>
          <p:nvPr>
            <p:ph idx="1" type="body"/>
          </p:nvPr>
        </p:nvSpPr>
        <p:spPr>
          <a:xfrm>
            <a:off x="549600" y="1252450"/>
            <a:ext cx="7497000" cy="27924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600"/>
              </a:spcBef>
              <a:spcAft>
                <a:spcPts val="0"/>
              </a:spcAft>
              <a:buSzPts val="2000"/>
              <a:buFont typeface="Encode Sans"/>
              <a:buChar char="▪"/>
            </a:pPr>
            <a:r>
              <a:rPr lang="en">
                <a:latin typeface="Encode Sans"/>
                <a:ea typeface="Encode Sans"/>
                <a:cs typeface="Encode Sans"/>
                <a:sym typeface="Encode Sans"/>
              </a:rPr>
              <a:t>Runtime enviroment scritto in C++</a:t>
            </a:r>
            <a:endParaRPr>
              <a:latin typeface="Encode Sans"/>
              <a:ea typeface="Encode Sans"/>
              <a:cs typeface="Encode Sans"/>
              <a:sym typeface="Encode Sans"/>
            </a:endParaRPr>
          </a:p>
          <a:p>
            <a:pPr indent="-355600" lvl="0" marL="457200" marR="0" rtl="0" algn="l">
              <a:lnSpc>
                <a:spcPct val="115000"/>
              </a:lnSpc>
              <a:spcBef>
                <a:spcPts val="0"/>
              </a:spcBef>
              <a:spcAft>
                <a:spcPts val="0"/>
              </a:spcAft>
              <a:buSzPts val="2000"/>
              <a:buFont typeface="Encode Sans"/>
              <a:buChar char="▪"/>
            </a:pPr>
            <a:r>
              <a:rPr lang="en">
                <a:latin typeface="Encode Sans"/>
                <a:ea typeface="Encode Sans"/>
                <a:cs typeface="Encode Sans"/>
                <a:sym typeface="Encode Sans"/>
              </a:rPr>
              <a:t>Implementa le librerie chiave di Flutter</a:t>
            </a:r>
            <a:endParaRPr>
              <a:latin typeface="Encode Sans"/>
              <a:ea typeface="Encode Sans"/>
              <a:cs typeface="Encode Sans"/>
              <a:sym typeface="Encode Sans"/>
            </a:endParaRPr>
          </a:p>
          <a:p>
            <a:pPr indent="-355600" lvl="0" marL="457200" marR="0" rtl="0" algn="l">
              <a:lnSpc>
                <a:spcPct val="115000"/>
              </a:lnSpc>
              <a:spcBef>
                <a:spcPts val="0"/>
              </a:spcBef>
              <a:spcAft>
                <a:spcPts val="0"/>
              </a:spcAft>
              <a:buSzPts val="2000"/>
              <a:buFont typeface="Encode Sans"/>
              <a:buChar char="▪"/>
            </a:pPr>
            <a:r>
              <a:rPr lang="en">
                <a:latin typeface="Encode Sans"/>
                <a:ea typeface="Encode Sans"/>
                <a:cs typeface="Encode Sans"/>
                <a:sym typeface="Encode Sans"/>
              </a:rPr>
              <a:t>Mette a disposizione:</a:t>
            </a:r>
            <a:endParaRPr>
              <a:latin typeface="Encode Sans"/>
              <a:ea typeface="Encode Sans"/>
              <a:cs typeface="Encode Sans"/>
              <a:sym typeface="Encode Sans"/>
            </a:endParaRPr>
          </a:p>
          <a:p>
            <a:pPr indent="-355600" lvl="1" marL="914400" marR="0" rtl="0" algn="l">
              <a:lnSpc>
                <a:spcPct val="115000"/>
              </a:lnSpc>
              <a:spcBef>
                <a:spcPts val="0"/>
              </a:spcBef>
              <a:spcAft>
                <a:spcPts val="0"/>
              </a:spcAft>
              <a:buSzPts val="2000"/>
              <a:buFont typeface="Encode Sans"/>
              <a:buChar char="▫"/>
            </a:pPr>
            <a:r>
              <a:rPr lang="en">
                <a:latin typeface="Encode Sans"/>
                <a:ea typeface="Encode Sans"/>
                <a:cs typeface="Encode Sans"/>
                <a:sym typeface="Encode Sans"/>
              </a:rPr>
              <a:t>Dart runtime</a:t>
            </a:r>
            <a:endParaRPr>
              <a:latin typeface="Encode Sans"/>
              <a:ea typeface="Encode Sans"/>
              <a:cs typeface="Encode Sans"/>
              <a:sym typeface="Encode Sans"/>
            </a:endParaRPr>
          </a:p>
          <a:p>
            <a:pPr indent="-355600" lvl="1" marL="914400" marR="0" rtl="0" algn="l">
              <a:lnSpc>
                <a:spcPct val="115000"/>
              </a:lnSpc>
              <a:spcBef>
                <a:spcPts val="0"/>
              </a:spcBef>
              <a:spcAft>
                <a:spcPts val="0"/>
              </a:spcAft>
              <a:buSzPts val="2000"/>
              <a:buFont typeface="Encode Sans"/>
              <a:buChar char="▫"/>
            </a:pPr>
            <a:r>
              <a:rPr lang="en">
                <a:latin typeface="Encode Sans"/>
                <a:ea typeface="Encode Sans"/>
                <a:cs typeface="Encode Sans"/>
                <a:sym typeface="Encode Sans"/>
              </a:rPr>
              <a:t>Skia</a:t>
            </a:r>
            <a:endParaRPr>
              <a:latin typeface="Encode Sans"/>
              <a:ea typeface="Encode Sans"/>
              <a:cs typeface="Encode Sans"/>
              <a:sym typeface="Encode Sans"/>
            </a:endParaRPr>
          </a:p>
          <a:p>
            <a:pPr indent="-355600" lvl="1" marL="914400" marR="0" rtl="0" algn="l">
              <a:lnSpc>
                <a:spcPct val="115000"/>
              </a:lnSpc>
              <a:spcBef>
                <a:spcPts val="0"/>
              </a:spcBef>
              <a:spcAft>
                <a:spcPts val="0"/>
              </a:spcAft>
              <a:buSzPts val="2000"/>
              <a:buFont typeface="Encode Sans"/>
              <a:buChar char="▫"/>
            </a:pPr>
            <a:r>
              <a:rPr lang="en">
                <a:latin typeface="Encode Sans"/>
                <a:ea typeface="Encode Sans"/>
                <a:cs typeface="Encode Sans"/>
                <a:sym typeface="Encode Sans"/>
              </a:rPr>
              <a:t>Platform channels</a:t>
            </a:r>
            <a:endParaRPr>
              <a:latin typeface="Encode Sans"/>
              <a:ea typeface="Encode Sans"/>
              <a:cs typeface="Encode Sans"/>
              <a:sym typeface="Encode Sans"/>
            </a:endParaRPr>
          </a:p>
        </p:txBody>
      </p:sp>
      <p:sp>
        <p:nvSpPr>
          <p:cNvPr id="352" name="Google Shape;352;p46"/>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FLUTTER ENGINE</a:t>
            </a:r>
            <a:endParaRPr/>
          </a:p>
        </p:txBody>
      </p:sp>
      <p:sp>
        <p:nvSpPr>
          <p:cNvPr id="353" name="Google Shape;353;p46"/>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54" name="Google Shape;354;p46"/>
          <p:cNvPicPr preferRelativeResize="0"/>
          <p:nvPr/>
        </p:nvPicPr>
        <p:blipFill>
          <a:blip r:embed="rId3">
            <a:alphaModFix/>
          </a:blip>
          <a:stretch>
            <a:fillRect/>
          </a:stretch>
        </p:blipFill>
        <p:spPr>
          <a:xfrm>
            <a:off x="2970925" y="443649"/>
            <a:ext cx="5035475" cy="385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7"/>
          <p:cNvSpPr txBox="1"/>
          <p:nvPr>
            <p:ph idx="1" type="body"/>
          </p:nvPr>
        </p:nvSpPr>
        <p:spPr>
          <a:xfrm>
            <a:off x="549600" y="1252450"/>
            <a:ext cx="7497000" cy="27924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600"/>
              </a:spcBef>
              <a:spcAft>
                <a:spcPts val="0"/>
              </a:spcAft>
              <a:buSzPts val="2000"/>
              <a:buFont typeface="Encode Sans"/>
              <a:buChar char="▪"/>
            </a:pPr>
            <a:r>
              <a:rPr lang="en">
                <a:latin typeface="Encode Sans"/>
                <a:ea typeface="Encode Sans"/>
                <a:cs typeface="Encode Sans"/>
                <a:sym typeface="Encode Sans"/>
              </a:rPr>
              <a:t>Permettono la comunicazione tra codice Dart e codice specifico per la piattaforma</a:t>
            </a:r>
            <a:endParaRPr>
              <a:latin typeface="Encode Sans"/>
              <a:ea typeface="Encode Sans"/>
              <a:cs typeface="Encode Sans"/>
              <a:sym typeface="Encode Sans"/>
            </a:endParaRPr>
          </a:p>
          <a:p>
            <a:pPr indent="-355600" lvl="0" marL="457200" marR="0" rtl="0" algn="l">
              <a:lnSpc>
                <a:spcPct val="115000"/>
              </a:lnSpc>
              <a:spcBef>
                <a:spcPts val="0"/>
              </a:spcBef>
              <a:spcAft>
                <a:spcPts val="0"/>
              </a:spcAft>
              <a:buSzPts val="2000"/>
              <a:buFont typeface="Encode Sans"/>
              <a:buChar char="▪"/>
            </a:pPr>
            <a:r>
              <a:rPr lang="en">
                <a:latin typeface="Encode Sans"/>
                <a:ea typeface="Encode Sans"/>
                <a:cs typeface="Encode Sans"/>
                <a:sym typeface="Encode Sans"/>
              </a:rPr>
              <a:t>Tipologie di canali:</a:t>
            </a:r>
            <a:endParaRPr>
              <a:latin typeface="Encode Sans"/>
              <a:ea typeface="Encode Sans"/>
              <a:cs typeface="Encode Sans"/>
              <a:sym typeface="Encode Sans"/>
            </a:endParaRPr>
          </a:p>
          <a:p>
            <a:pPr indent="-355600" lvl="1" marL="914400" marR="0" rtl="0" algn="l">
              <a:lnSpc>
                <a:spcPct val="115000"/>
              </a:lnSpc>
              <a:spcBef>
                <a:spcPts val="0"/>
              </a:spcBef>
              <a:spcAft>
                <a:spcPts val="0"/>
              </a:spcAft>
              <a:buSzPts val="2000"/>
              <a:buFont typeface="Encode Sans"/>
              <a:buChar char="▫"/>
            </a:pPr>
            <a:r>
              <a:rPr lang="en">
                <a:latin typeface="Encode Sans"/>
                <a:ea typeface="Encode Sans"/>
                <a:cs typeface="Encode Sans"/>
                <a:sym typeface="Encode Sans"/>
              </a:rPr>
              <a:t>BinaryMessages</a:t>
            </a:r>
            <a:endParaRPr>
              <a:latin typeface="Encode Sans"/>
              <a:ea typeface="Encode Sans"/>
              <a:cs typeface="Encode Sans"/>
              <a:sym typeface="Encode Sans"/>
            </a:endParaRPr>
          </a:p>
          <a:p>
            <a:pPr indent="-355600" lvl="1" marL="914400" marR="0" rtl="0" algn="l">
              <a:lnSpc>
                <a:spcPct val="115000"/>
              </a:lnSpc>
              <a:spcBef>
                <a:spcPts val="0"/>
              </a:spcBef>
              <a:spcAft>
                <a:spcPts val="0"/>
              </a:spcAft>
              <a:buSzPts val="2000"/>
              <a:buFont typeface="Encode Sans"/>
              <a:buChar char="▫"/>
            </a:pPr>
            <a:r>
              <a:rPr lang="en">
                <a:latin typeface="Encode Sans"/>
                <a:ea typeface="Encode Sans"/>
                <a:cs typeface="Encode Sans"/>
                <a:sym typeface="Encode Sans"/>
              </a:rPr>
              <a:t>MessageChannel</a:t>
            </a:r>
            <a:endParaRPr>
              <a:latin typeface="Encode Sans"/>
              <a:ea typeface="Encode Sans"/>
              <a:cs typeface="Encode Sans"/>
              <a:sym typeface="Encode Sans"/>
            </a:endParaRPr>
          </a:p>
          <a:p>
            <a:pPr indent="-355600" lvl="1" marL="914400" marR="0" rtl="0" algn="l">
              <a:lnSpc>
                <a:spcPct val="115000"/>
              </a:lnSpc>
              <a:spcBef>
                <a:spcPts val="0"/>
              </a:spcBef>
              <a:spcAft>
                <a:spcPts val="0"/>
              </a:spcAft>
              <a:buSzPts val="2000"/>
              <a:buFont typeface="Encode Sans"/>
              <a:buChar char="▫"/>
            </a:pPr>
            <a:r>
              <a:rPr lang="en">
                <a:latin typeface="Encode Sans"/>
                <a:ea typeface="Encode Sans"/>
                <a:cs typeface="Encode Sans"/>
                <a:sym typeface="Encode Sans"/>
              </a:rPr>
              <a:t>MethodChannel</a:t>
            </a:r>
            <a:endParaRPr>
              <a:latin typeface="Encode Sans"/>
              <a:ea typeface="Encode Sans"/>
              <a:cs typeface="Encode Sans"/>
              <a:sym typeface="Encode Sans"/>
            </a:endParaRPr>
          </a:p>
        </p:txBody>
      </p:sp>
      <p:sp>
        <p:nvSpPr>
          <p:cNvPr id="360" name="Google Shape;360;p47"/>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PLATFORM CHANNELS</a:t>
            </a:r>
            <a:endParaRPr/>
          </a:p>
        </p:txBody>
      </p:sp>
      <p:sp>
        <p:nvSpPr>
          <p:cNvPr id="361" name="Google Shape;361;p47"/>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FORKING</a:t>
            </a:r>
            <a:endParaRPr/>
          </a:p>
        </p:txBody>
      </p:sp>
      <p:sp>
        <p:nvSpPr>
          <p:cNvPr id="367" name="Google Shape;367;p48"/>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368" name="Google Shape;368;p48"/>
          <p:cNvPicPr preferRelativeResize="0"/>
          <p:nvPr/>
        </p:nvPicPr>
        <p:blipFill>
          <a:blip r:embed="rId3">
            <a:alphaModFix/>
          </a:blip>
          <a:stretch>
            <a:fillRect/>
          </a:stretch>
        </p:blipFill>
        <p:spPr>
          <a:xfrm>
            <a:off x="2755100" y="1012100"/>
            <a:ext cx="3086000" cy="34866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9"/>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ESTENSIONI</a:t>
            </a:r>
            <a:endParaRPr/>
          </a:p>
        </p:txBody>
      </p:sp>
      <p:sp>
        <p:nvSpPr>
          <p:cNvPr id="374" name="Google Shape;374;p49"/>
          <p:cNvSpPr txBox="1"/>
          <p:nvPr>
            <p:ph idx="1" type="body"/>
          </p:nvPr>
        </p:nvSpPr>
        <p:spPr>
          <a:xfrm>
            <a:off x="549600" y="1200150"/>
            <a:ext cx="7497000" cy="3108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Package</a:t>
            </a:r>
            <a:endParaRPr/>
          </a:p>
          <a:p>
            <a:pPr indent="-355600" lvl="0" marL="457200" rtl="0" algn="l">
              <a:spcBef>
                <a:spcPts val="0"/>
              </a:spcBef>
              <a:spcAft>
                <a:spcPts val="0"/>
              </a:spcAft>
              <a:buSzPts val="2000"/>
              <a:buChar char="▪"/>
            </a:pPr>
            <a:r>
              <a:rPr lang="en"/>
              <a:t>Firebase</a:t>
            </a:r>
            <a:endParaRPr/>
          </a:p>
        </p:txBody>
      </p:sp>
      <p:sp>
        <p:nvSpPr>
          <p:cNvPr id="375" name="Google Shape;375;p49"/>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376" name="Google Shape;376;p49"/>
          <p:cNvPicPr preferRelativeResize="0"/>
          <p:nvPr/>
        </p:nvPicPr>
        <p:blipFill>
          <a:blip r:embed="rId3">
            <a:alphaModFix/>
          </a:blip>
          <a:stretch>
            <a:fillRect/>
          </a:stretch>
        </p:blipFill>
        <p:spPr>
          <a:xfrm>
            <a:off x="2918876" y="2179400"/>
            <a:ext cx="1517200" cy="1517200"/>
          </a:xfrm>
          <a:prstGeom prst="rect">
            <a:avLst/>
          </a:prstGeom>
          <a:noFill/>
          <a:ln>
            <a:noFill/>
          </a:ln>
        </p:spPr>
      </p:pic>
      <p:pic>
        <p:nvPicPr>
          <p:cNvPr id="377" name="Google Shape;377;p49"/>
          <p:cNvPicPr preferRelativeResize="0"/>
          <p:nvPr/>
        </p:nvPicPr>
        <p:blipFill>
          <a:blip r:embed="rId4">
            <a:alphaModFix/>
          </a:blip>
          <a:stretch>
            <a:fillRect/>
          </a:stretch>
        </p:blipFill>
        <p:spPr>
          <a:xfrm>
            <a:off x="6141600" y="1913850"/>
            <a:ext cx="1905000" cy="1905000"/>
          </a:xfrm>
          <a:prstGeom prst="rect">
            <a:avLst/>
          </a:prstGeom>
          <a:noFill/>
          <a:ln>
            <a:noFill/>
          </a:ln>
        </p:spPr>
      </p:pic>
      <p:pic>
        <p:nvPicPr>
          <p:cNvPr id="378" name="Google Shape;378;p49"/>
          <p:cNvPicPr preferRelativeResize="0"/>
          <p:nvPr/>
        </p:nvPicPr>
        <p:blipFill>
          <a:blip r:embed="rId5">
            <a:alphaModFix/>
          </a:blip>
          <a:stretch>
            <a:fillRect/>
          </a:stretch>
        </p:blipFill>
        <p:spPr>
          <a:xfrm>
            <a:off x="4436075" y="2362321"/>
            <a:ext cx="1954250" cy="1074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0"/>
          <p:cNvSpPr txBox="1"/>
          <p:nvPr>
            <p:ph idx="4294967295" type="ctrTitle"/>
          </p:nvPr>
        </p:nvSpPr>
        <p:spPr>
          <a:xfrm>
            <a:off x="807450" y="1653300"/>
            <a:ext cx="7529100" cy="183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AMBIENTE DI SVILUPPO</a:t>
            </a:r>
            <a:endParaRPr sz="4800"/>
          </a:p>
          <a:p>
            <a:pPr indent="0" lvl="0" marL="0" rtl="0" algn="ctr">
              <a:spcBef>
                <a:spcPts val="0"/>
              </a:spcBef>
              <a:spcAft>
                <a:spcPts val="0"/>
              </a:spcAft>
              <a:buNone/>
            </a:pPr>
            <a:r>
              <a:rPr lang="en" sz="4800"/>
              <a:t>ESEMPIO DI CODICE</a:t>
            </a:r>
            <a:endParaRPr sz="4800"/>
          </a:p>
        </p:txBody>
      </p:sp>
      <p:sp>
        <p:nvSpPr>
          <p:cNvPr id="384" name="Google Shape;384;p50"/>
          <p:cNvSpPr txBox="1"/>
          <p:nvPr>
            <p:ph idx="12" type="sldNum"/>
          </p:nvPr>
        </p:nvSpPr>
        <p:spPr>
          <a:xfrm>
            <a:off x="40233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1"/>
          <p:cNvSpPr txBox="1"/>
          <p:nvPr>
            <p:ph idx="1" type="body"/>
          </p:nvPr>
        </p:nvSpPr>
        <p:spPr>
          <a:xfrm>
            <a:off x="549600" y="1242713"/>
            <a:ext cx="7497000" cy="3108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600"/>
              </a:spcBef>
              <a:spcAft>
                <a:spcPts val="0"/>
              </a:spcAft>
              <a:buNone/>
            </a:pPr>
            <a:r>
              <a:rPr b="1" lang="en"/>
              <a:t>Per costruire applicazioni in Flutter sono necessari:</a:t>
            </a:r>
            <a:endParaRPr b="1"/>
          </a:p>
          <a:p>
            <a:pPr indent="-355600" lvl="0" marL="457200" marR="0" rtl="0" algn="l">
              <a:lnSpc>
                <a:spcPct val="115000"/>
              </a:lnSpc>
              <a:spcBef>
                <a:spcPts val="600"/>
              </a:spcBef>
              <a:spcAft>
                <a:spcPts val="0"/>
              </a:spcAft>
              <a:buSzPts val="2000"/>
              <a:buChar char="▪"/>
            </a:pPr>
            <a:r>
              <a:rPr b="1" lang="en"/>
              <a:t>Flutter SDK</a:t>
            </a:r>
            <a:endParaRPr b="1"/>
          </a:p>
          <a:p>
            <a:pPr indent="-355600" lvl="0" marL="457200" marR="0" rtl="0" algn="l">
              <a:lnSpc>
                <a:spcPct val="115000"/>
              </a:lnSpc>
              <a:spcBef>
                <a:spcPts val="0"/>
              </a:spcBef>
              <a:spcAft>
                <a:spcPts val="0"/>
              </a:spcAft>
              <a:buSzPts val="2000"/>
              <a:buChar char="▪"/>
            </a:pPr>
            <a:r>
              <a:rPr b="1" lang="en"/>
              <a:t>Un editor o un IDE, sono consigliati:</a:t>
            </a:r>
            <a:endParaRPr b="1"/>
          </a:p>
          <a:p>
            <a:pPr indent="-355600" lvl="1" marL="914400" marR="0" rtl="0" algn="l">
              <a:lnSpc>
                <a:spcPct val="115000"/>
              </a:lnSpc>
              <a:spcBef>
                <a:spcPts val="0"/>
              </a:spcBef>
              <a:spcAft>
                <a:spcPts val="0"/>
              </a:spcAft>
              <a:buSzPts val="2000"/>
              <a:buChar char="▫"/>
            </a:pPr>
            <a:r>
              <a:rPr b="1" lang="en"/>
              <a:t>Android Studio</a:t>
            </a:r>
            <a:endParaRPr b="1"/>
          </a:p>
          <a:p>
            <a:pPr indent="-355600" lvl="1" marL="914400" marR="0" rtl="0" algn="l">
              <a:lnSpc>
                <a:spcPct val="115000"/>
              </a:lnSpc>
              <a:spcBef>
                <a:spcPts val="0"/>
              </a:spcBef>
              <a:spcAft>
                <a:spcPts val="0"/>
              </a:spcAft>
              <a:buSzPts val="2000"/>
              <a:buChar char="▫"/>
            </a:pPr>
            <a:r>
              <a:rPr b="1" lang="en"/>
              <a:t>IntelliJ IDEA</a:t>
            </a:r>
            <a:endParaRPr b="1"/>
          </a:p>
          <a:p>
            <a:pPr indent="-355600" lvl="1" marL="914400" marR="0" rtl="0" algn="l">
              <a:lnSpc>
                <a:spcPct val="115000"/>
              </a:lnSpc>
              <a:spcBef>
                <a:spcPts val="0"/>
              </a:spcBef>
              <a:spcAft>
                <a:spcPts val="0"/>
              </a:spcAft>
              <a:buSzPts val="2000"/>
              <a:buChar char="▫"/>
            </a:pPr>
            <a:r>
              <a:rPr b="1" lang="en"/>
              <a:t>Visual Studio Code</a:t>
            </a:r>
            <a:endParaRPr b="1"/>
          </a:p>
          <a:p>
            <a:pPr indent="-355600" lvl="0" marL="457200" marR="0" rtl="0" algn="l">
              <a:lnSpc>
                <a:spcPct val="115000"/>
              </a:lnSpc>
              <a:spcBef>
                <a:spcPts val="0"/>
              </a:spcBef>
              <a:spcAft>
                <a:spcPts val="0"/>
              </a:spcAft>
              <a:buSzPts val="2000"/>
              <a:buChar char="▪"/>
            </a:pPr>
            <a:r>
              <a:rPr b="1" lang="en"/>
              <a:t>Per gli IDE proposti sono disponibili i </a:t>
            </a:r>
            <a:r>
              <a:rPr b="1" lang="en">
                <a:latin typeface="Encode Sans"/>
                <a:ea typeface="Encode Sans"/>
                <a:cs typeface="Encode Sans"/>
                <a:sym typeface="Encode Sans"/>
              </a:rPr>
              <a:t>flutter plugin</a:t>
            </a:r>
            <a:endParaRPr b="1">
              <a:latin typeface="Encode Sans"/>
              <a:ea typeface="Encode Sans"/>
              <a:cs typeface="Encode Sans"/>
              <a:sym typeface="Encode Sans"/>
            </a:endParaRPr>
          </a:p>
        </p:txBody>
      </p:sp>
      <p:sp>
        <p:nvSpPr>
          <p:cNvPr id="390" name="Google Shape;390;p51"/>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AMBIENTE DI SVILUPPO</a:t>
            </a:r>
            <a:endParaRPr/>
          </a:p>
        </p:txBody>
      </p:sp>
      <p:sp>
        <p:nvSpPr>
          <p:cNvPr id="391" name="Google Shape;391;p51"/>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92" name="Google Shape;392;p51"/>
          <p:cNvPicPr preferRelativeResize="0"/>
          <p:nvPr/>
        </p:nvPicPr>
        <p:blipFill>
          <a:blip r:embed="rId3">
            <a:alphaModFix/>
          </a:blip>
          <a:stretch>
            <a:fillRect/>
          </a:stretch>
        </p:blipFill>
        <p:spPr>
          <a:xfrm>
            <a:off x="7043025" y="1054600"/>
            <a:ext cx="1289426" cy="1289426"/>
          </a:xfrm>
          <a:prstGeom prst="rect">
            <a:avLst/>
          </a:prstGeom>
          <a:noFill/>
          <a:ln>
            <a:noFill/>
          </a:ln>
        </p:spPr>
      </p:pic>
      <p:pic>
        <p:nvPicPr>
          <p:cNvPr id="393" name="Google Shape;393;p51"/>
          <p:cNvPicPr preferRelativeResize="0"/>
          <p:nvPr/>
        </p:nvPicPr>
        <p:blipFill>
          <a:blip r:embed="rId4">
            <a:alphaModFix/>
          </a:blip>
          <a:stretch>
            <a:fillRect/>
          </a:stretch>
        </p:blipFill>
        <p:spPr>
          <a:xfrm>
            <a:off x="7205525" y="2704775"/>
            <a:ext cx="964400" cy="96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PIATTAFORME SUPPORTATE</a:t>
            </a:r>
            <a:endParaRPr/>
          </a:p>
        </p:txBody>
      </p:sp>
      <p:sp>
        <p:nvSpPr>
          <p:cNvPr id="124" name="Google Shape;124;p16"/>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125" name="Google Shape;125;p16"/>
          <p:cNvPicPr preferRelativeResize="0"/>
          <p:nvPr/>
        </p:nvPicPr>
        <p:blipFill>
          <a:blip r:embed="rId3">
            <a:alphaModFix/>
          </a:blip>
          <a:stretch>
            <a:fillRect/>
          </a:stretch>
        </p:blipFill>
        <p:spPr>
          <a:xfrm>
            <a:off x="850750" y="1309100"/>
            <a:ext cx="2525300" cy="2525300"/>
          </a:xfrm>
          <a:prstGeom prst="rect">
            <a:avLst/>
          </a:prstGeom>
          <a:noFill/>
          <a:ln>
            <a:noFill/>
          </a:ln>
        </p:spPr>
      </p:pic>
      <p:pic>
        <p:nvPicPr>
          <p:cNvPr id="126" name="Google Shape;126;p16"/>
          <p:cNvPicPr preferRelativeResize="0"/>
          <p:nvPr/>
        </p:nvPicPr>
        <p:blipFill>
          <a:blip r:embed="rId4">
            <a:alphaModFix/>
          </a:blip>
          <a:stretch>
            <a:fillRect/>
          </a:stretch>
        </p:blipFill>
        <p:spPr>
          <a:xfrm>
            <a:off x="3648925" y="1500699"/>
            <a:ext cx="4397672" cy="21421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2"/>
          <p:cNvSpPr txBox="1"/>
          <p:nvPr>
            <p:ph idx="1" type="body"/>
          </p:nvPr>
        </p:nvSpPr>
        <p:spPr>
          <a:xfrm>
            <a:off x="549600" y="1242713"/>
            <a:ext cx="7497000" cy="31083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a:t>È possibile installare Flutter su Windows, macOS o Linux</a:t>
            </a:r>
            <a:endParaRPr b="1"/>
          </a:p>
          <a:p>
            <a:pPr indent="-355600" lvl="0" marL="457200" rtl="0" algn="l">
              <a:spcBef>
                <a:spcPts val="0"/>
              </a:spcBef>
              <a:spcAft>
                <a:spcPts val="0"/>
              </a:spcAft>
              <a:buSzPts val="2000"/>
              <a:buChar char="▪"/>
            </a:pPr>
            <a:r>
              <a:rPr b="1" lang="en"/>
              <a:t>Processo installazione:</a:t>
            </a:r>
            <a:endParaRPr b="1"/>
          </a:p>
          <a:p>
            <a:pPr indent="-355600" lvl="1" marL="914400" rtl="0" algn="l">
              <a:spcBef>
                <a:spcPts val="0"/>
              </a:spcBef>
              <a:spcAft>
                <a:spcPts val="0"/>
              </a:spcAft>
              <a:buSzPts val="2000"/>
              <a:buChar char="▫"/>
            </a:pPr>
            <a:r>
              <a:rPr b="1" lang="en"/>
              <a:t>installazione SDK</a:t>
            </a:r>
            <a:endParaRPr b="1"/>
          </a:p>
          <a:p>
            <a:pPr indent="-355600" lvl="1" marL="914400" rtl="0" algn="l">
              <a:spcBef>
                <a:spcPts val="0"/>
              </a:spcBef>
              <a:spcAft>
                <a:spcPts val="0"/>
              </a:spcAft>
              <a:buSzPts val="2000"/>
              <a:buChar char="▫"/>
            </a:pPr>
            <a:r>
              <a:rPr b="1" lang="en"/>
              <a:t>consigliata la modifica della variabile PATH</a:t>
            </a:r>
            <a:endParaRPr b="1"/>
          </a:p>
          <a:p>
            <a:pPr indent="-355600" lvl="1" marL="914400" rtl="0" algn="l">
              <a:spcBef>
                <a:spcPts val="0"/>
              </a:spcBef>
              <a:spcAft>
                <a:spcPts val="0"/>
              </a:spcAft>
              <a:buSzPts val="2000"/>
              <a:buChar char="▫"/>
            </a:pPr>
            <a:r>
              <a:rPr b="1" lang="en"/>
              <a:t>comando </a:t>
            </a:r>
            <a:r>
              <a:rPr b="1" lang="en">
                <a:latin typeface="Encode Sans"/>
                <a:ea typeface="Encode Sans"/>
                <a:cs typeface="Encode Sans"/>
                <a:sym typeface="Encode Sans"/>
              </a:rPr>
              <a:t>flutter doctor </a:t>
            </a:r>
            <a:r>
              <a:rPr b="1" lang="en"/>
              <a:t>:</a:t>
            </a:r>
            <a:endParaRPr b="1"/>
          </a:p>
          <a:p>
            <a:pPr indent="-355600" lvl="2" marL="1371600" rtl="0" algn="l">
              <a:spcBef>
                <a:spcPts val="0"/>
              </a:spcBef>
              <a:spcAft>
                <a:spcPts val="0"/>
              </a:spcAft>
              <a:buSzPts val="2000"/>
              <a:buChar char="▫"/>
            </a:pPr>
            <a:r>
              <a:rPr b="1" lang="en"/>
              <a:t>controllo dipendenze mancanti</a:t>
            </a:r>
            <a:endParaRPr b="1"/>
          </a:p>
        </p:txBody>
      </p:sp>
      <p:sp>
        <p:nvSpPr>
          <p:cNvPr id="399" name="Google Shape;399;p52"/>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INSTALLAZIONE FRAMEWORK</a:t>
            </a:r>
            <a:endParaRPr/>
          </a:p>
        </p:txBody>
      </p:sp>
      <p:sp>
        <p:nvSpPr>
          <p:cNvPr id="400" name="Google Shape;400;p52"/>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401" name="Google Shape;401;p52"/>
          <p:cNvGrpSpPr/>
          <p:nvPr/>
        </p:nvGrpSpPr>
        <p:grpSpPr>
          <a:xfrm>
            <a:off x="6504816" y="2221783"/>
            <a:ext cx="2277546" cy="1988535"/>
            <a:chOff x="2583325" y="2972875"/>
            <a:chExt cx="462850" cy="445750"/>
          </a:xfrm>
        </p:grpSpPr>
        <p:sp>
          <p:nvSpPr>
            <p:cNvPr id="402" name="Google Shape;402;p52"/>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2"/>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4" name="Google Shape;404;p52"/>
          <p:cNvPicPr preferRelativeResize="0"/>
          <p:nvPr/>
        </p:nvPicPr>
        <p:blipFill>
          <a:blip r:embed="rId3">
            <a:alphaModFix/>
          </a:blip>
          <a:stretch>
            <a:fillRect/>
          </a:stretch>
        </p:blipFill>
        <p:spPr>
          <a:xfrm>
            <a:off x="7161388" y="2505225"/>
            <a:ext cx="964400" cy="964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3"/>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FLUTTER DOCTOR</a:t>
            </a:r>
            <a:endParaRPr/>
          </a:p>
        </p:txBody>
      </p:sp>
      <p:sp>
        <p:nvSpPr>
          <p:cNvPr id="410" name="Google Shape;410;p53"/>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11" name="Google Shape;411;p53"/>
          <p:cNvPicPr preferRelativeResize="0"/>
          <p:nvPr/>
        </p:nvPicPr>
        <p:blipFill>
          <a:blip r:embed="rId3">
            <a:alphaModFix/>
          </a:blip>
          <a:stretch>
            <a:fillRect/>
          </a:stretch>
        </p:blipFill>
        <p:spPr>
          <a:xfrm>
            <a:off x="591925" y="1206100"/>
            <a:ext cx="7454675" cy="2729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4"/>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 SEMPLICE ESEMPIO DI CODICE</a:t>
            </a:r>
            <a:endParaRPr/>
          </a:p>
        </p:txBody>
      </p:sp>
      <p:sp>
        <p:nvSpPr>
          <p:cNvPr id="417" name="Google Shape;417;p54"/>
          <p:cNvSpPr txBox="1"/>
          <p:nvPr>
            <p:ph idx="1" type="body"/>
          </p:nvPr>
        </p:nvSpPr>
        <p:spPr>
          <a:xfrm>
            <a:off x="549600" y="919200"/>
            <a:ext cx="7497000" cy="3618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In questo semplice esempio impareremo ad utilizzare le seguenti componenti del framework:</a:t>
            </a:r>
            <a:endParaRPr sz="1800"/>
          </a:p>
          <a:p>
            <a:pPr indent="-342900" lvl="0" marL="457200" rtl="0" algn="l">
              <a:spcBef>
                <a:spcPts val="600"/>
              </a:spcBef>
              <a:spcAft>
                <a:spcPts val="0"/>
              </a:spcAft>
              <a:buSzPts val="1800"/>
              <a:buChar char="▪"/>
            </a:pPr>
            <a:r>
              <a:rPr lang="en" sz="1800"/>
              <a:t>Stateful widget</a:t>
            </a:r>
            <a:endParaRPr sz="1800"/>
          </a:p>
          <a:p>
            <a:pPr indent="-342900" lvl="0" marL="457200" rtl="0" algn="l">
              <a:spcBef>
                <a:spcPts val="0"/>
              </a:spcBef>
              <a:spcAft>
                <a:spcPts val="0"/>
              </a:spcAft>
              <a:buSzPts val="1800"/>
              <a:buChar char="▪"/>
            </a:pPr>
            <a:r>
              <a:rPr lang="en" sz="1800"/>
              <a:t>Stateless widget</a:t>
            </a:r>
            <a:endParaRPr sz="1800"/>
          </a:p>
          <a:p>
            <a:pPr indent="-342900" lvl="0" marL="457200" rtl="0" algn="l">
              <a:spcBef>
                <a:spcPts val="0"/>
              </a:spcBef>
              <a:spcAft>
                <a:spcPts val="0"/>
              </a:spcAft>
              <a:buSzPts val="1800"/>
              <a:buChar char="▪"/>
            </a:pPr>
            <a:r>
              <a:rPr lang="en" sz="1800"/>
              <a:t>Layout a schede</a:t>
            </a:r>
            <a:endParaRPr sz="1800"/>
          </a:p>
          <a:p>
            <a:pPr indent="0" lvl="0" marL="0" rtl="0" algn="l">
              <a:spcBef>
                <a:spcPts val="600"/>
              </a:spcBef>
              <a:spcAft>
                <a:spcPts val="0"/>
              </a:spcAft>
              <a:buNone/>
            </a:pPr>
            <a:r>
              <a:rPr lang="en" sz="1800"/>
              <a:t>L’applicazione consiste in un layout a schede con le seguenti pagine:</a:t>
            </a:r>
            <a:endParaRPr sz="1800"/>
          </a:p>
          <a:p>
            <a:pPr indent="-342900" lvl="0" marL="457200" rtl="0" algn="l">
              <a:spcBef>
                <a:spcPts val="600"/>
              </a:spcBef>
              <a:spcAft>
                <a:spcPts val="0"/>
              </a:spcAft>
              <a:buSzPts val="1800"/>
              <a:buChar char="▪"/>
            </a:pPr>
            <a:r>
              <a:rPr lang="en" sz="1800"/>
              <a:t>Pagina 1: permette di incrementare un contatore tramite la pressione di un pulsante</a:t>
            </a:r>
            <a:endParaRPr sz="1800"/>
          </a:p>
          <a:p>
            <a:pPr indent="-342900" lvl="0" marL="457200" rtl="0" algn="l">
              <a:spcBef>
                <a:spcPts val="0"/>
              </a:spcBef>
              <a:spcAft>
                <a:spcPts val="0"/>
              </a:spcAft>
              <a:buSzPts val="1800"/>
              <a:buChar char="▪"/>
            </a:pPr>
            <a:r>
              <a:rPr lang="en" sz="1800"/>
              <a:t>Pagina 2: permette di decrementare un puntatore tramite la pressione di un pulsante</a:t>
            </a:r>
            <a:endParaRPr sz="1800"/>
          </a:p>
        </p:txBody>
      </p:sp>
      <p:sp>
        <p:nvSpPr>
          <p:cNvPr id="418" name="Google Shape;418;p54"/>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55"/>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IL NOSTRO OBIETTIVO</a:t>
            </a:r>
            <a:endParaRPr/>
          </a:p>
        </p:txBody>
      </p:sp>
      <p:sp>
        <p:nvSpPr>
          <p:cNvPr id="424" name="Google Shape;424;p55"/>
          <p:cNvSpPr txBox="1"/>
          <p:nvPr>
            <p:ph idx="1" type="body"/>
          </p:nvPr>
        </p:nvSpPr>
        <p:spPr>
          <a:xfrm>
            <a:off x="549600" y="910975"/>
            <a:ext cx="3639000" cy="549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Pagina 1</a:t>
            </a:r>
            <a:endParaRPr/>
          </a:p>
        </p:txBody>
      </p:sp>
      <p:sp>
        <p:nvSpPr>
          <p:cNvPr id="425" name="Google Shape;425;p55"/>
          <p:cNvSpPr txBox="1"/>
          <p:nvPr>
            <p:ph idx="2" type="body"/>
          </p:nvPr>
        </p:nvSpPr>
        <p:spPr>
          <a:xfrm>
            <a:off x="4407600" y="910975"/>
            <a:ext cx="3639000" cy="4863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Pagina 2</a:t>
            </a:r>
            <a:endParaRPr/>
          </a:p>
        </p:txBody>
      </p:sp>
      <p:sp>
        <p:nvSpPr>
          <p:cNvPr id="426" name="Google Shape;426;p55"/>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427" name="Google Shape;427;p55"/>
          <p:cNvPicPr preferRelativeResize="0"/>
          <p:nvPr/>
        </p:nvPicPr>
        <p:blipFill>
          <a:blip r:embed="rId3">
            <a:alphaModFix/>
          </a:blip>
          <a:stretch>
            <a:fillRect/>
          </a:stretch>
        </p:blipFill>
        <p:spPr>
          <a:xfrm>
            <a:off x="1615413" y="1460575"/>
            <a:ext cx="1507374" cy="3014777"/>
          </a:xfrm>
          <a:prstGeom prst="rect">
            <a:avLst/>
          </a:prstGeom>
          <a:noFill/>
          <a:ln>
            <a:noFill/>
          </a:ln>
        </p:spPr>
      </p:pic>
      <p:pic>
        <p:nvPicPr>
          <p:cNvPr id="428" name="Google Shape;428;p55"/>
          <p:cNvPicPr preferRelativeResize="0"/>
          <p:nvPr/>
        </p:nvPicPr>
        <p:blipFill>
          <a:blip r:embed="rId4">
            <a:alphaModFix/>
          </a:blip>
          <a:stretch>
            <a:fillRect/>
          </a:stretch>
        </p:blipFill>
        <p:spPr>
          <a:xfrm>
            <a:off x="5473425" y="1460612"/>
            <a:ext cx="1507349" cy="301469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CLASSI NECESSARIE</a:t>
            </a:r>
            <a:endParaRPr/>
          </a:p>
        </p:txBody>
      </p:sp>
      <p:sp>
        <p:nvSpPr>
          <p:cNvPr id="434" name="Google Shape;434;p56"/>
          <p:cNvSpPr txBox="1"/>
          <p:nvPr>
            <p:ph idx="1" type="body"/>
          </p:nvPr>
        </p:nvSpPr>
        <p:spPr>
          <a:xfrm>
            <a:off x="549600" y="1200150"/>
            <a:ext cx="7624800" cy="310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rgbClr val="CC7832"/>
                </a:solidFill>
                <a:latin typeface="Courier New"/>
                <a:ea typeface="Courier New"/>
                <a:cs typeface="Courier New"/>
                <a:sym typeface="Courier New"/>
              </a:rPr>
              <a:t>class </a:t>
            </a:r>
            <a:r>
              <a:rPr lang="en" sz="1800">
                <a:solidFill>
                  <a:srgbClr val="A9B7C6"/>
                </a:solidFill>
                <a:latin typeface="Courier New"/>
                <a:ea typeface="Courier New"/>
                <a:cs typeface="Courier New"/>
                <a:sym typeface="Courier New"/>
              </a:rPr>
              <a:t>MyApp </a:t>
            </a:r>
            <a:r>
              <a:rPr lang="en" sz="1800">
                <a:solidFill>
                  <a:srgbClr val="CC7832"/>
                </a:solidFill>
                <a:latin typeface="Courier New"/>
                <a:ea typeface="Courier New"/>
                <a:cs typeface="Courier New"/>
                <a:sym typeface="Courier New"/>
              </a:rPr>
              <a:t>extends </a:t>
            </a:r>
            <a:r>
              <a:rPr lang="en" sz="1800">
                <a:solidFill>
                  <a:srgbClr val="A9B7C6"/>
                </a:solidFill>
                <a:latin typeface="Courier New"/>
                <a:ea typeface="Courier New"/>
                <a:cs typeface="Courier New"/>
                <a:sym typeface="Courier New"/>
              </a:rPr>
              <a:t>StatelessWidget {...}</a:t>
            </a:r>
            <a:endParaRPr sz="1800">
              <a:solidFill>
                <a:srgbClr val="A9B7C6"/>
              </a:solidFill>
              <a:latin typeface="Courier New"/>
              <a:ea typeface="Courier New"/>
              <a:cs typeface="Courier New"/>
              <a:sym typeface="Courier New"/>
            </a:endParaRPr>
          </a:p>
          <a:p>
            <a:pPr indent="0" lvl="0" marL="0" rtl="0" algn="l">
              <a:spcBef>
                <a:spcPts val="600"/>
              </a:spcBef>
              <a:spcAft>
                <a:spcPts val="0"/>
              </a:spcAft>
              <a:buNone/>
            </a:pPr>
            <a:r>
              <a:rPr lang="en" sz="1800">
                <a:solidFill>
                  <a:srgbClr val="CC7832"/>
                </a:solidFill>
                <a:latin typeface="Courier New"/>
                <a:ea typeface="Courier New"/>
                <a:cs typeface="Courier New"/>
                <a:sym typeface="Courier New"/>
              </a:rPr>
              <a:t>c</a:t>
            </a:r>
            <a:r>
              <a:rPr lang="en" sz="1800">
                <a:solidFill>
                  <a:srgbClr val="CC7832"/>
                </a:solidFill>
                <a:latin typeface="Courier New"/>
                <a:ea typeface="Courier New"/>
                <a:cs typeface="Courier New"/>
                <a:sym typeface="Courier New"/>
              </a:rPr>
              <a:t>lass </a:t>
            </a:r>
            <a:r>
              <a:rPr lang="en" sz="1800">
                <a:solidFill>
                  <a:srgbClr val="A9B7C6"/>
                </a:solidFill>
                <a:latin typeface="Courier New"/>
                <a:ea typeface="Courier New"/>
                <a:cs typeface="Courier New"/>
                <a:sym typeface="Courier New"/>
              </a:rPr>
              <a:t>FirstPage </a:t>
            </a:r>
            <a:r>
              <a:rPr lang="en" sz="1800">
                <a:solidFill>
                  <a:srgbClr val="CC7832"/>
                </a:solidFill>
                <a:latin typeface="Courier New"/>
                <a:ea typeface="Courier New"/>
                <a:cs typeface="Courier New"/>
                <a:sym typeface="Courier New"/>
              </a:rPr>
              <a:t>extends </a:t>
            </a:r>
            <a:r>
              <a:rPr lang="en" sz="1800">
                <a:solidFill>
                  <a:srgbClr val="A9B7C6"/>
                </a:solidFill>
                <a:latin typeface="Courier New"/>
                <a:ea typeface="Courier New"/>
                <a:cs typeface="Courier New"/>
                <a:sym typeface="Courier New"/>
              </a:rPr>
              <a:t>StatefulWidget {...}</a:t>
            </a:r>
            <a:endParaRPr sz="1800">
              <a:solidFill>
                <a:srgbClr val="A9B7C6"/>
              </a:solidFill>
              <a:latin typeface="Courier New"/>
              <a:ea typeface="Courier New"/>
              <a:cs typeface="Courier New"/>
              <a:sym typeface="Courier New"/>
            </a:endParaRPr>
          </a:p>
          <a:p>
            <a:pPr indent="0" lvl="0" marL="0" rtl="0" algn="l">
              <a:spcBef>
                <a:spcPts val="600"/>
              </a:spcBef>
              <a:spcAft>
                <a:spcPts val="0"/>
              </a:spcAft>
              <a:buNone/>
            </a:pPr>
            <a:r>
              <a:rPr lang="en" sz="1800">
                <a:solidFill>
                  <a:srgbClr val="CC7832"/>
                </a:solidFill>
                <a:latin typeface="Courier New"/>
                <a:ea typeface="Courier New"/>
                <a:cs typeface="Courier New"/>
                <a:sym typeface="Courier New"/>
              </a:rPr>
              <a:t>c</a:t>
            </a:r>
            <a:r>
              <a:rPr lang="en" sz="1800">
                <a:solidFill>
                  <a:srgbClr val="CC7832"/>
                </a:solidFill>
                <a:latin typeface="Courier New"/>
                <a:ea typeface="Courier New"/>
                <a:cs typeface="Courier New"/>
                <a:sym typeface="Courier New"/>
              </a:rPr>
              <a:t>lass </a:t>
            </a:r>
            <a:r>
              <a:rPr lang="en" sz="1800">
                <a:solidFill>
                  <a:srgbClr val="A9B7C6"/>
                </a:solidFill>
                <a:latin typeface="Courier New"/>
                <a:ea typeface="Courier New"/>
                <a:cs typeface="Courier New"/>
                <a:sym typeface="Courier New"/>
              </a:rPr>
              <a:t>SecondPage </a:t>
            </a:r>
            <a:r>
              <a:rPr lang="en" sz="1800">
                <a:solidFill>
                  <a:srgbClr val="CC7832"/>
                </a:solidFill>
                <a:latin typeface="Courier New"/>
                <a:ea typeface="Courier New"/>
                <a:cs typeface="Courier New"/>
                <a:sym typeface="Courier New"/>
              </a:rPr>
              <a:t>extends </a:t>
            </a:r>
            <a:r>
              <a:rPr lang="en" sz="1800">
                <a:solidFill>
                  <a:srgbClr val="A9B7C6"/>
                </a:solidFill>
                <a:latin typeface="Courier New"/>
                <a:ea typeface="Courier New"/>
                <a:cs typeface="Courier New"/>
                <a:sym typeface="Courier New"/>
              </a:rPr>
              <a:t>StatefulWidget {...}</a:t>
            </a:r>
            <a:endParaRPr sz="1800">
              <a:solidFill>
                <a:srgbClr val="A9B7C6"/>
              </a:solidFill>
              <a:latin typeface="Courier New"/>
              <a:ea typeface="Courier New"/>
              <a:cs typeface="Courier New"/>
              <a:sym typeface="Courier New"/>
            </a:endParaRPr>
          </a:p>
          <a:p>
            <a:pPr indent="0" lvl="0" marL="0" rtl="0" algn="l">
              <a:spcBef>
                <a:spcPts val="600"/>
              </a:spcBef>
              <a:spcAft>
                <a:spcPts val="0"/>
              </a:spcAft>
              <a:buNone/>
            </a:pPr>
            <a:r>
              <a:rPr lang="en" sz="1800">
                <a:solidFill>
                  <a:srgbClr val="CC7832"/>
                </a:solidFill>
                <a:latin typeface="Courier New"/>
                <a:ea typeface="Courier New"/>
                <a:cs typeface="Courier New"/>
                <a:sym typeface="Courier New"/>
              </a:rPr>
              <a:t>c</a:t>
            </a:r>
            <a:r>
              <a:rPr lang="en" sz="1800">
                <a:solidFill>
                  <a:srgbClr val="CC7832"/>
                </a:solidFill>
                <a:latin typeface="Courier New"/>
                <a:ea typeface="Courier New"/>
                <a:cs typeface="Courier New"/>
                <a:sym typeface="Courier New"/>
              </a:rPr>
              <a:t>lass </a:t>
            </a:r>
            <a:r>
              <a:rPr lang="en" sz="1800">
                <a:solidFill>
                  <a:srgbClr val="A9B7C6"/>
                </a:solidFill>
                <a:latin typeface="Courier New"/>
                <a:ea typeface="Courier New"/>
                <a:cs typeface="Courier New"/>
                <a:sym typeface="Courier New"/>
              </a:rPr>
              <a:t>_FirstPageState </a:t>
            </a:r>
            <a:r>
              <a:rPr lang="en" sz="1800">
                <a:solidFill>
                  <a:srgbClr val="CC7832"/>
                </a:solidFill>
                <a:latin typeface="Courier New"/>
                <a:ea typeface="Courier New"/>
                <a:cs typeface="Courier New"/>
                <a:sym typeface="Courier New"/>
              </a:rPr>
              <a:t>extends </a:t>
            </a:r>
            <a:r>
              <a:rPr lang="en" sz="1800">
                <a:solidFill>
                  <a:srgbClr val="A9B7C6"/>
                </a:solidFill>
                <a:latin typeface="Courier New"/>
                <a:ea typeface="Courier New"/>
                <a:cs typeface="Courier New"/>
                <a:sym typeface="Courier New"/>
              </a:rPr>
              <a:t>State&lt;FirstPage&gt; {...}</a:t>
            </a:r>
            <a:endParaRPr sz="1800">
              <a:solidFill>
                <a:srgbClr val="A9B7C6"/>
              </a:solidFill>
              <a:latin typeface="Courier New"/>
              <a:ea typeface="Courier New"/>
              <a:cs typeface="Courier New"/>
              <a:sym typeface="Courier New"/>
            </a:endParaRPr>
          </a:p>
          <a:p>
            <a:pPr indent="0" lvl="0" marL="0" rtl="0" algn="l">
              <a:spcBef>
                <a:spcPts val="600"/>
              </a:spcBef>
              <a:spcAft>
                <a:spcPts val="0"/>
              </a:spcAft>
              <a:buNone/>
            </a:pPr>
            <a:r>
              <a:rPr lang="en" sz="1800">
                <a:solidFill>
                  <a:srgbClr val="CC7832"/>
                </a:solidFill>
                <a:latin typeface="Courier New"/>
                <a:ea typeface="Courier New"/>
                <a:cs typeface="Courier New"/>
                <a:sym typeface="Courier New"/>
              </a:rPr>
              <a:t>c</a:t>
            </a:r>
            <a:r>
              <a:rPr lang="en" sz="1800">
                <a:solidFill>
                  <a:srgbClr val="CC7832"/>
                </a:solidFill>
                <a:latin typeface="Courier New"/>
                <a:ea typeface="Courier New"/>
                <a:cs typeface="Courier New"/>
                <a:sym typeface="Courier New"/>
              </a:rPr>
              <a:t>lass </a:t>
            </a:r>
            <a:r>
              <a:rPr lang="en" sz="1800">
                <a:solidFill>
                  <a:srgbClr val="A9B7C6"/>
                </a:solidFill>
                <a:latin typeface="Courier New"/>
                <a:ea typeface="Courier New"/>
                <a:cs typeface="Courier New"/>
                <a:sym typeface="Courier New"/>
              </a:rPr>
              <a:t>_SecondPageState </a:t>
            </a:r>
            <a:r>
              <a:rPr lang="en" sz="1800">
                <a:solidFill>
                  <a:srgbClr val="CC7832"/>
                </a:solidFill>
                <a:latin typeface="Courier New"/>
                <a:ea typeface="Courier New"/>
                <a:cs typeface="Courier New"/>
                <a:sym typeface="Courier New"/>
              </a:rPr>
              <a:t>extends </a:t>
            </a:r>
            <a:r>
              <a:rPr lang="en" sz="1800">
                <a:solidFill>
                  <a:srgbClr val="A9B7C6"/>
                </a:solidFill>
                <a:latin typeface="Courier New"/>
                <a:ea typeface="Courier New"/>
                <a:cs typeface="Courier New"/>
                <a:sym typeface="Courier New"/>
              </a:rPr>
              <a:t>State&lt;SecondPage&gt; {...}</a:t>
            </a:r>
            <a:endParaRPr sz="1800">
              <a:solidFill>
                <a:srgbClr val="A9B7C6"/>
              </a:solidFill>
              <a:latin typeface="Courier New"/>
              <a:ea typeface="Courier New"/>
              <a:cs typeface="Courier New"/>
              <a:sym typeface="Courier New"/>
            </a:endParaRPr>
          </a:p>
        </p:txBody>
      </p:sp>
      <p:sp>
        <p:nvSpPr>
          <p:cNvPr id="435" name="Google Shape;435;p56"/>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7"/>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PRIMA PAGINA</a:t>
            </a:r>
            <a:endParaRPr/>
          </a:p>
        </p:txBody>
      </p:sp>
      <p:sp>
        <p:nvSpPr>
          <p:cNvPr id="441" name="Google Shape;441;p57"/>
          <p:cNvSpPr txBox="1"/>
          <p:nvPr>
            <p:ph idx="1" type="body"/>
          </p:nvPr>
        </p:nvSpPr>
        <p:spPr>
          <a:xfrm>
            <a:off x="549600" y="1200150"/>
            <a:ext cx="7716600" cy="310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CC7832"/>
                </a:solidFill>
                <a:highlight>
                  <a:srgbClr val="27272D"/>
                </a:highlight>
                <a:latin typeface="Courier New"/>
                <a:ea typeface="Courier New"/>
                <a:cs typeface="Courier New"/>
                <a:sym typeface="Courier New"/>
              </a:rPr>
              <a:t>class </a:t>
            </a:r>
            <a:r>
              <a:rPr lang="en" sz="1800">
                <a:solidFill>
                  <a:srgbClr val="A9B7C6"/>
                </a:solidFill>
                <a:highlight>
                  <a:srgbClr val="27272D"/>
                </a:highlight>
                <a:latin typeface="Courier New"/>
                <a:ea typeface="Courier New"/>
                <a:cs typeface="Courier New"/>
                <a:sym typeface="Courier New"/>
              </a:rPr>
              <a:t>FirstPage </a:t>
            </a:r>
            <a:r>
              <a:rPr b="1" lang="en" sz="1800">
                <a:solidFill>
                  <a:srgbClr val="CC7832"/>
                </a:solidFill>
                <a:highlight>
                  <a:srgbClr val="27272D"/>
                </a:highlight>
                <a:latin typeface="Courier New"/>
                <a:ea typeface="Courier New"/>
                <a:cs typeface="Courier New"/>
                <a:sym typeface="Courier New"/>
              </a:rPr>
              <a:t>extends </a:t>
            </a:r>
            <a:r>
              <a:rPr lang="en" sz="1800">
                <a:solidFill>
                  <a:srgbClr val="A9B7C6"/>
                </a:solidFill>
                <a:highlight>
                  <a:srgbClr val="27272D"/>
                </a:highlight>
                <a:latin typeface="Courier New"/>
                <a:ea typeface="Courier New"/>
                <a:cs typeface="Courier New"/>
                <a:sym typeface="Courier New"/>
              </a:rPr>
              <a:t>StatefulWidget {</a:t>
            </a:r>
            <a:endParaRPr sz="1800">
              <a:solidFill>
                <a:srgbClr val="A9B7C6"/>
              </a:solidFill>
              <a:highlight>
                <a:srgbClr val="27272D"/>
              </a:highlight>
              <a:latin typeface="Courier New"/>
              <a:ea typeface="Courier New"/>
              <a:cs typeface="Courier New"/>
              <a:sym typeface="Courier New"/>
            </a:endParaRPr>
          </a:p>
          <a:p>
            <a:pPr indent="457200" lvl="0" marL="0" rtl="0" algn="l">
              <a:spcBef>
                <a:spcPts val="600"/>
              </a:spcBef>
              <a:spcAft>
                <a:spcPts val="0"/>
              </a:spcAft>
              <a:buClr>
                <a:schemeClr val="dk1"/>
              </a:buClr>
              <a:buSzPts val="1100"/>
              <a:buFont typeface="Arial"/>
              <a:buNone/>
            </a:pPr>
            <a:r>
              <a:rPr lang="en" sz="1800">
                <a:solidFill>
                  <a:srgbClr val="A9B7C6"/>
                </a:solidFill>
                <a:highlight>
                  <a:srgbClr val="27272D"/>
                </a:highlight>
                <a:latin typeface="Courier New"/>
                <a:ea typeface="Courier New"/>
                <a:cs typeface="Courier New"/>
                <a:sym typeface="Courier New"/>
              </a:rPr>
              <a:t>FirstPage({Key key</a:t>
            </a:r>
            <a:r>
              <a:rPr lang="en" sz="1800">
                <a:solidFill>
                  <a:srgbClr val="CC7832"/>
                </a:solidFill>
                <a:highlight>
                  <a:srgbClr val="27272D"/>
                </a:highlight>
                <a:latin typeface="Courier New"/>
                <a:ea typeface="Courier New"/>
                <a:cs typeface="Courier New"/>
                <a:sym typeface="Courier New"/>
              </a:rPr>
              <a:t>, </a:t>
            </a:r>
            <a:r>
              <a:rPr b="1" lang="en" sz="1800">
                <a:solidFill>
                  <a:srgbClr val="CC7832"/>
                </a:solidFill>
                <a:highlight>
                  <a:srgbClr val="27272D"/>
                </a:highlight>
                <a:latin typeface="Courier New"/>
                <a:ea typeface="Courier New"/>
                <a:cs typeface="Courier New"/>
                <a:sym typeface="Courier New"/>
              </a:rPr>
              <a:t>this</a:t>
            </a:r>
            <a:r>
              <a:rPr lang="en" sz="1800">
                <a:solidFill>
                  <a:srgbClr val="A9B7C6"/>
                </a:solidFill>
                <a:highlight>
                  <a:srgbClr val="27272D"/>
                </a:highlight>
                <a:latin typeface="Courier New"/>
                <a:ea typeface="Courier New"/>
                <a:cs typeface="Courier New"/>
                <a:sym typeface="Courier New"/>
              </a:rPr>
              <a:t>.</a:t>
            </a:r>
            <a:r>
              <a:rPr lang="en" sz="1800">
                <a:solidFill>
                  <a:srgbClr val="9876AA"/>
                </a:solidFill>
                <a:highlight>
                  <a:srgbClr val="27272D"/>
                </a:highlight>
                <a:latin typeface="Courier New"/>
                <a:ea typeface="Courier New"/>
                <a:cs typeface="Courier New"/>
                <a:sym typeface="Courier New"/>
              </a:rPr>
              <a:t>title</a:t>
            </a:r>
            <a:r>
              <a:rPr lang="en" sz="1800">
                <a:solidFill>
                  <a:srgbClr val="A9B7C6"/>
                </a:solidFill>
                <a:highlight>
                  <a:srgbClr val="27272D"/>
                </a:highlight>
                <a:latin typeface="Courier New"/>
                <a:ea typeface="Courier New"/>
                <a:cs typeface="Courier New"/>
                <a:sym typeface="Courier New"/>
              </a:rPr>
              <a:t>}) : </a:t>
            </a:r>
            <a:r>
              <a:rPr b="1" lang="en" sz="1800">
                <a:solidFill>
                  <a:srgbClr val="CC7832"/>
                </a:solidFill>
                <a:highlight>
                  <a:srgbClr val="27272D"/>
                </a:highlight>
                <a:latin typeface="Courier New"/>
                <a:ea typeface="Courier New"/>
                <a:cs typeface="Courier New"/>
                <a:sym typeface="Courier New"/>
              </a:rPr>
              <a:t>super</a:t>
            </a:r>
            <a:r>
              <a:rPr lang="en" sz="1800">
                <a:solidFill>
                  <a:srgbClr val="A9B7C6"/>
                </a:solidFill>
                <a:highlight>
                  <a:srgbClr val="27272D"/>
                </a:highlight>
                <a:latin typeface="Courier New"/>
                <a:ea typeface="Courier New"/>
                <a:cs typeface="Courier New"/>
                <a:sym typeface="Courier New"/>
              </a:rPr>
              <a:t>(key: key)</a:t>
            </a:r>
            <a:r>
              <a:rPr lang="en" sz="1800">
                <a:solidFill>
                  <a:srgbClr val="CC7832"/>
                </a:solidFill>
                <a:highlight>
                  <a:srgbClr val="27272D"/>
                </a:highlight>
                <a:latin typeface="Courier New"/>
                <a:ea typeface="Courier New"/>
                <a:cs typeface="Courier New"/>
                <a:sym typeface="Courier New"/>
              </a:rPr>
              <a:t>;</a:t>
            </a:r>
            <a:endParaRPr sz="18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800">
                <a:solidFill>
                  <a:srgbClr val="CC7832"/>
                </a:solidFill>
                <a:highlight>
                  <a:srgbClr val="27272D"/>
                </a:highlight>
                <a:latin typeface="Courier New"/>
                <a:ea typeface="Courier New"/>
                <a:cs typeface="Courier New"/>
                <a:sym typeface="Courier New"/>
              </a:rPr>
              <a:t> 	</a:t>
            </a:r>
            <a:r>
              <a:rPr b="1" lang="en" sz="1800">
                <a:solidFill>
                  <a:srgbClr val="CC7832"/>
                </a:solidFill>
                <a:highlight>
                  <a:srgbClr val="27272D"/>
                </a:highlight>
                <a:latin typeface="Courier New"/>
                <a:ea typeface="Courier New"/>
                <a:cs typeface="Courier New"/>
                <a:sym typeface="Courier New"/>
              </a:rPr>
              <a:t>final </a:t>
            </a:r>
            <a:r>
              <a:rPr lang="en" sz="1800">
                <a:solidFill>
                  <a:srgbClr val="A9B7C6"/>
                </a:solidFill>
                <a:highlight>
                  <a:srgbClr val="27272D"/>
                </a:highlight>
                <a:latin typeface="Courier New"/>
                <a:ea typeface="Courier New"/>
                <a:cs typeface="Courier New"/>
                <a:sym typeface="Courier New"/>
              </a:rPr>
              <a:t>String </a:t>
            </a:r>
            <a:r>
              <a:rPr lang="en" sz="1800">
                <a:solidFill>
                  <a:srgbClr val="9876AA"/>
                </a:solidFill>
                <a:highlight>
                  <a:srgbClr val="27272D"/>
                </a:highlight>
                <a:latin typeface="Courier New"/>
                <a:ea typeface="Courier New"/>
                <a:cs typeface="Courier New"/>
                <a:sym typeface="Courier New"/>
              </a:rPr>
              <a:t>title</a:t>
            </a:r>
            <a:r>
              <a:rPr lang="en" sz="1800">
                <a:solidFill>
                  <a:srgbClr val="CC7832"/>
                </a:solidFill>
                <a:highlight>
                  <a:srgbClr val="27272D"/>
                </a:highlight>
                <a:latin typeface="Courier New"/>
                <a:ea typeface="Courier New"/>
                <a:cs typeface="Courier New"/>
                <a:sym typeface="Courier New"/>
              </a:rPr>
              <a:t>;</a:t>
            </a:r>
            <a:endParaRPr sz="18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800">
                <a:solidFill>
                  <a:srgbClr val="CC7832"/>
                </a:solidFill>
                <a:highlight>
                  <a:srgbClr val="27272D"/>
                </a:highlight>
                <a:latin typeface="Courier New"/>
                <a:ea typeface="Courier New"/>
                <a:cs typeface="Courier New"/>
                <a:sym typeface="Courier New"/>
              </a:rPr>
              <a:t> 	</a:t>
            </a:r>
            <a:r>
              <a:rPr lang="en" sz="1800">
                <a:solidFill>
                  <a:srgbClr val="BBB529"/>
                </a:solidFill>
                <a:highlight>
                  <a:srgbClr val="27272D"/>
                </a:highlight>
                <a:latin typeface="Courier New"/>
                <a:ea typeface="Courier New"/>
                <a:cs typeface="Courier New"/>
                <a:sym typeface="Courier New"/>
              </a:rPr>
              <a:t>@override</a:t>
            </a:r>
            <a:endParaRPr sz="1800">
              <a:solidFill>
                <a:srgbClr val="BBB529"/>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800">
                <a:solidFill>
                  <a:srgbClr val="BBB529"/>
                </a:solidFill>
                <a:highlight>
                  <a:srgbClr val="27272D"/>
                </a:highlight>
                <a:latin typeface="Courier New"/>
                <a:ea typeface="Courier New"/>
                <a:cs typeface="Courier New"/>
                <a:sym typeface="Courier New"/>
              </a:rPr>
              <a:t> 	</a:t>
            </a:r>
            <a:r>
              <a:rPr lang="en" sz="1800">
                <a:solidFill>
                  <a:srgbClr val="A9B7C6"/>
                </a:solidFill>
                <a:highlight>
                  <a:srgbClr val="27272D"/>
                </a:highlight>
                <a:latin typeface="Courier New"/>
                <a:ea typeface="Courier New"/>
                <a:cs typeface="Courier New"/>
                <a:sym typeface="Courier New"/>
              </a:rPr>
              <a:t>_FirstPageState </a:t>
            </a:r>
            <a:r>
              <a:rPr lang="en" sz="1800">
                <a:solidFill>
                  <a:srgbClr val="FFC66D"/>
                </a:solidFill>
                <a:highlight>
                  <a:srgbClr val="27272D"/>
                </a:highlight>
                <a:latin typeface="Courier New"/>
                <a:ea typeface="Courier New"/>
                <a:cs typeface="Courier New"/>
                <a:sym typeface="Courier New"/>
              </a:rPr>
              <a:t>createState</a:t>
            </a:r>
            <a:r>
              <a:rPr lang="en" sz="1800">
                <a:solidFill>
                  <a:srgbClr val="A9B7C6"/>
                </a:solidFill>
                <a:highlight>
                  <a:srgbClr val="27272D"/>
                </a:highlight>
                <a:latin typeface="Courier New"/>
                <a:ea typeface="Courier New"/>
                <a:cs typeface="Courier New"/>
                <a:sym typeface="Courier New"/>
              </a:rPr>
              <a:t>() =&gt; </a:t>
            </a:r>
            <a:r>
              <a:rPr lang="en" sz="1800">
                <a:solidFill>
                  <a:srgbClr val="FFC66D"/>
                </a:solidFill>
                <a:highlight>
                  <a:srgbClr val="27272D"/>
                </a:highlight>
                <a:latin typeface="Courier New"/>
                <a:ea typeface="Courier New"/>
                <a:cs typeface="Courier New"/>
                <a:sym typeface="Courier New"/>
              </a:rPr>
              <a:t>_FirstPageState</a:t>
            </a:r>
            <a:r>
              <a:rPr lang="en" sz="1800">
                <a:solidFill>
                  <a:srgbClr val="A9B7C6"/>
                </a:solidFill>
                <a:highlight>
                  <a:srgbClr val="27272D"/>
                </a:highlight>
                <a:latin typeface="Courier New"/>
                <a:ea typeface="Courier New"/>
                <a:cs typeface="Courier New"/>
                <a:sym typeface="Courier New"/>
              </a:rPr>
              <a:t>()</a:t>
            </a:r>
            <a:r>
              <a:rPr lang="en" sz="1800">
                <a:solidFill>
                  <a:srgbClr val="CC7832"/>
                </a:solidFill>
                <a:highlight>
                  <a:srgbClr val="27272D"/>
                </a:highlight>
                <a:latin typeface="Courier New"/>
                <a:ea typeface="Courier New"/>
                <a:cs typeface="Courier New"/>
                <a:sym typeface="Courier New"/>
              </a:rPr>
              <a:t>;</a:t>
            </a:r>
            <a:endParaRPr sz="18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800">
                <a:solidFill>
                  <a:srgbClr val="A9B7C6"/>
                </a:solidFill>
                <a:highlight>
                  <a:srgbClr val="27272D"/>
                </a:highlight>
                <a:latin typeface="Courier New"/>
                <a:ea typeface="Courier New"/>
                <a:cs typeface="Courier New"/>
                <a:sym typeface="Courier New"/>
              </a:rPr>
              <a:t>}</a:t>
            </a:r>
            <a:endParaRPr sz="18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None/>
            </a:pPr>
            <a:r>
              <a:t/>
            </a:r>
            <a:endParaRPr>
              <a:highlight>
                <a:srgbClr val="27272D"/>
              </a:highlight>
            </a:endParaRPr>
          </a:p>
        </p:txBody>
      </p:sp>
      <p:sp>
        <p:nvSpPr>
          <p:cNvPr id="442" name="Google Shape;442;p57"/>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58"/>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STATO DELLA PRIMA PAGINA - 1</a:t>
            </a:r>
            <a:endParaRPr/>
          </a:p>
        </p:txBody>
      </p:sp>
      <p:sp>
        <p:nvSpPr>
          <p:cNvPr id="448" name="Google Shape;448;p58"/>
          <p:cNvSpPr txBox="1"/>
          <p:nvPr>
            <p:ph idx="1" type="body"/>
          </p:nvPr>
        </p:nvSpPr>
        <p:spPr>
          <a:xfrm>
            <a:off x="549600" y="1200150"/>
            <a:ext cx="7497000" cy="310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solidFill>
                  <a:srgbClr val="CC7832"/>
                </a:solidFill>
                <a:highlight>
                  <a:srgbClr val="27272D"/>
                </a:highlight>
                <a:latin typeface="Courier New"/>
                <a:ea typeface="Courier New"/>
                <a:cs typeface="Courier New"/>
                <a:sym typeface="Courier New"/>
              </a:rPr>
              <a:t>class </a:t>
            </a:r>
            <a:r>
              <a:rPr lang="en" sz="1800">
                <a:solidFill>
                  <a:srgbClr val="A9B7C6"/>
                </a:solidFill>
                <a:highlight>
                  <a:srgbClr val="27272D"/>
                </a:highlight>
                <a:latin typeface="Courier New"/>
                <a:ea typeface="Courier New"/>
                <a:cs typeface="Courier New"/>
                <a:sym typeface="Courier New"/>
              </a:rPr>
              <a:t>_FirstPageState </a:t>
            </a:r>
            <a:r>
              <a:rPr b="1" lang="en" sz="1800">
                <a:solidFill>
                  <a:srgbClr val="CC7832"/>
                </a:solidFill>
                <a:highlight>
                  <a:srgbClr val="27272D"/>
                </a:highlight>
                <a:latin typeface="Courier New"/>
                <a:ea typeface="Courier New"/>
                <a:cs typeface="Courier New"/>
                <a:sym typeface="Courier New"/>
              </a:rPr>
              <a:t>extends </a:t>
            </a:r>
            <a:r>
              <a:rPr lang="en" sz="1800">
                <a:solidFill>
                  <a:srgbClr val="A9B7C6"/>
                </a:solidFill>
                <a:highlight>
                  <a:srgbClr val="27272D"/>
                </a:highlight>
                <a:latin typeface="Courier New"/>
                <a:ea typeface="Courier New"/>
                <a:cs typeface="Courier New"/>
                <a:sym typeface="Courier New"/>
              </a:rPr>
              <a:t>State&lt;FirstPage&gt; {</a:t>
            </a:r>
            <a:endParaRPr sz="18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800">
                <a:solidFill>
                  <a:srgbClr val="A9B7C6"/>
                </a:solidFill>
                <a:highlight>
                  <a:srgbClr val="27272D"/>
                </a:highlight>
                <a:latin typeface="Courier New"/>
                <a:ea typeface="Courier New"/>
                <a:cs typeface="Courier New"/>
                <a:sym typeface="Courier New"/>
              </a:rPr>
              <a:t> int </a:t>
            </a:r>
            <a:r>
              <a:rPr lang="en" sz="1800">
                <a:solidFill>
                  <a:srgbClr val="9876AA"/>
                </a:solidFill>
                <a:highlight>
                  <a:srgbClr val="27272D"/>
                </a:highlight>
                <a:latin typeface="Courier New"/>
                <a:ea typeface="Courier New"/>
                <a:cs typeface="Courier New"/>
                <a:sym typeface="Courier New"/>
              </a:rPr>
              <a:t>_counter1 </a:t>
            </a:r>
            <a:r>
              <a:rPr lang="en" sz="1800">
                <a:solidFill>
                  <a:srgbClr val="A9B7C6"/>
                </a:solidFill>
                <a:highlight>
                  <a:srgbClr val="27272D"/>
                </a:highlight>
                <a:latin typeface="Courier New"/>
                <a:ea typeface="Courier New"/>
                <a:cs typeface="Courier New"/>
                <a:sym typeface="Courier New"/>
              </a:rPr>
              <a:t>= </a:t>
            </a:r>
            <a:r>
              <a:rPr lang="en" sz="1800">
                <a:solidFill>
                  <a:srgbClr val="6897BB"/>
                </a:solidFill>
                <a:highlight>
                  <a:srgbClr val="27272D"/>
                </a:highlight>
                <a:latin typeface="Courier New"/>
                <a:ea typeface="Courier New"/>
                <a:cs typeface="Courier New"/>
                <a:sym typeface="Courier New"/>
              </a:rPr>
              <a:t>0</a:t>
            </a:r>
            <a:r>
              <a:rPr lang="en" sz="1800">
                <a:solidFill>
                  <a:srgbClr val="CC7832"/>
                </a:solidFill>
                <a:highlight>
                  <a:srgbClr val="27272D"/>
                </a:highlight>
                <a:latin typeface="Courier New"/>
                <a:ea typeface="Courier New"/>
                <a:cs typeface="Courier New"/>
                <a:sym typeface="Courier New"/>
              </a:rPr>
              <a:t>;</a:t>
            </a:r>
            <a:endParaRPr sz="18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800">
                <a:solidFill>
                  <a:srgbClr val="CC7832"/>
                </a:solidFill>
                <a:highlight>
                  <a:srgbClr val="27272D"/>
                </a:highlight>
                <a:latin typeface="Courier New"/>
                <a:ea typeface="Courier New"/>
                <a:cs typeface="Courier New"/>
                <a:sym typeface="Courier New"/>
              </a:rPr>
              <a:t> </a:t>
            </a:r>
            <a:r>
              <a:rPr b="1" lang="en" sz="1800">
                <a:solidFill>
                  <a:srgbClr val="CC7832"/>
                </a:solidFill>
                <a:highlight>
                  <a:srgbClr val="27272D"/>
                </a:highlight>
                <a:latin typeface="Courier New"/>
                <a:ea typeface="Courier New"/>
                <a:cs typeface="Courier New"/>
                <a:sym typeface="Courier New"/>
              </a:rPr>
              <a:t>void </a:t>
            </a:r>
            <a:r>
              <a:rPr lang="en" sz="1800">
                <a:solidFill>
                  <a:srgbClr val="FFC66D"/>
                </a:solidFill>
                <a:highlight>
                  <a:srgbClr val="27272D"/>
                </a:highlight>
                <a:latin typeface="Courier New"/>
                <a:ea typeface="Courier New"/>
                <a:cs typeface="Courier New"/>
                <a:sym typeface="Courier New"/>
              </a:rPr>
              <a:t>_incrementCounter</a:t>
            </a:r>
            <a:r>
              <a:rPr lang="en" sz="1800">
                <a:solidFill>
                  <a:srgbClr val="A9B7C6"/>
                </a:solidFill>
                <a:highlight>
                  <a:srgbClr val="27272D"/>
                </a:highlight>
                <a:latin typeface="Courier New"/>
                <a:ea typeface="Courier New"/>
                <a:cs typeface="Courier New"/>
                <a:sym typeface="Courier New"/>
              </a:rPr>
              <a:t>() {</a:t>
            </a:r>
            <a:endParaRPr sz="18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800">
                <a:solidFill>
                  <a:srgbClr val="A9B7C6"/>
                </a:solidFill>
                <a:highlight>
                  <a:srgbClr val="27272D"/>
                </a:highlight>
                <a:latin typeface="Courier New"/>
                <a:ea typeface="Courier New"/>
                <a:cs typeface="Courier New"/>
                <a:sym typeface="Courier New"/>
              </a:rPr>
              <a:t>   setState(() {</a:t>
            </a:r>
            <a:endParaRPr sz="18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800">
                <a:solidFill>
                  <a:srgbClr val="A9B7C6"/>
                </a:solidFill>
                <a:highlight>
                  <a:srgbClr val="27272D"/>
                </a:highlight>
                <a:latin typeface="Courier New"/>
                <a:ea typeface="Courier New"/>
                <a:cs typeface="Courier New"/>
                <a:sym typeface="Courier New"/>
              </a:rPr>
              <a:t>     </a:t>
            </a:r>
            <a:r>
              <a:rPr lang="en" sz="1800">
                <a:solidFill>
                  <a:srgbClr val="9876AA"/>
                </a:solidFill>
                <a:highlight>
                  <a:srgbClr val="27272D"/>
                </a:highlight>
                <a:latin typeface="Courier New"/>
                <a:ea typeface="Courier New"/>
                <a:cs typeface="Courier New"/>
                <a:sym typeface="Courier New"/>
              </a:rPr>
              <a:t>_counter1</a:t>
            </a:r>
            <a:r>
              <a:rPr lang="en" sz="1800">
                <a:solidFill>
                  <a:srgbClr val="A9B7C6"/>
                </a:solidFill>
                <a:highlight>
                  <a:srgbClr val="27272D"/>
                </a:highlight>
                <a:latin typeface="Courier New"/>
                <a:ea typeface="Courier New"/>
                <a:cs typeface="Courier New"/>
                <a:sym typeface="Courier New"/>
              </a:rPr>
              <a:t>++</a:t>
            </a:r>
            <a:r>
              <a:rPr lang="en" sz="1800">
                <a:solidFill>
                  <a:srgbClr val="CC7832"/>
                </a:solidFill>
                <a:highlight>
                  <a:srgbClr val="27272D"/>
                </a:highlight>
                <a:latin typeface="Courier New"/>
                <a:ea typeface="Courier New"/>
                <a:cs typeface="Courier New"/>
                <a:sym typeface="Courier New"/>
              </a:rPr>
              <a:t>;</a:t>
            </a:r>
            <a:endParaRPr sz="18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800">
                <a:solidFill>
                  <a:srgbClr val="CC7832"/>
                </a:solidFill>
                <a:highlight>
                  <a:srgbClr val="27272D"/>
                </a:highlight>
                <a:latin typeface="Courier New"/>
                <a:ea typeface="Courier New"/>
                <a:cs typeface="Courier New"/>
                <a:sym typeface="Courier New"/>
              </a:rPr>
              <a:t>   </a:t>
            </a:r>
            <a:r>
              <a:rPr lang="en" sz="1800">
                <a:solidFill>
                  <a:srgbClr val="A9B7C6"/>
                </a:solidFill>
                <a:highlight>
                  <a:srgbClr val="27272D"/>
                </a:highlight>
                <a:latin typeface="Courier New"/>
                <a:ea typeface="Courier New"/>
                <a:cs typeface="Courier New"/>
                <a:sym typeface="Courier New"/>
              </a:rPr>
              <a:t>})</a:t>
            </a:r>
            <a:r>
              <a:rPr lang="en" sz="1800">
                <a:solidFill>
                  <a:srgbClr val="CC7832"/>
                </a:solidFill>
                <a:highlight>
                  <a:srgbClr val="27272D"/>
                </a:highlight>
                <a:latin typeface="Courier New"/>
                <a:ea typeface="Courier New"/>
                <a:cs typeface="Courier New"/>
                <a:sym typeface="Courier New"/>
              </a:rPr>
              <a:t>;</a:t>
            </a:r>
            <a:endParaRPr sz="18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800">
                <a:solidFill>
                  <a:srgbClr val="CC7832"/>
                </a:solidFill>
                <a:highlight>
                  <a:srgbClr val="27272D"/>
                </a:highlight>
                <a:latin typeface="Courier New"/>
                <a:ea typeface="Courier New"/>
                <a:cs typeface="Courier New"/>
                <a:sym typeface="Courier New"/>
              </a:rPr>
              <a:t> </a:t>
            </a:r>
            <a:r>
              <a:rPr lang="en" sz="1800">
                <a:solidFill>
                  <a:srgbClr val="A9B7C6"/>
                </a:solidFill>
                <a:highlight>
                  <a:srgbClr val="27272D"/>
                </a:highlight>
                <a:latin typeface="Courier New"/>
                <a:ea typeface="Courier New"/>
                <a:cs typeface="Courier New"/>
                <a:sym typeface="Courier New"/>
              </a:rPr>
              <a:t>}</a:t>
            </a:r>
            <a:endParaRPr sz="18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None/>
            </a:pPr>
            <a:r>
              <a:rPr lang="en" sz="800">
                <a:solidFill>
                  <a:srgbClr val="A9B7C6"/>
                </a:solidFill>
                <a:highlight>
                  <a:srgbClr val="27272D"/>
                </a:highlight>
                <a:latin typeface="Courier New"/>
                <a:ea typeface="Courier New"/>
                <a:cs typeface="Courier New"/>
                <a:sym typeface="Courier New"/>
              </a:rPr>
              <a:t> </a:t>
            </a:r>
            <a:endParaRPr sz="800">
              <a:highlight>
                <a:srgbClr val="27272D"/>
              </a:highlight>
            </a:endParaRPr>
          </a:p>
        </p:txBody>
      </p:sp>
      <p:sp>
        <p:nvSpPr>
          <p:cNvPr id="449" name="Google Shape;449;p58"/>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59"/>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STATO DELLA PRIMA PAGINA - 2</a:t>
            </a:r>
            <a:endParaRPr/>
          </a:p>
        </p:txBody>
      </p:sp>
      <p:sp>
        <p:nvSpPr>
          <p:cNvPr id="455" name="Google Shape;455;p59"/>
          <p:cNvSpPr txBox="1"/>
          <p:nvPr>
            <p:ph idx="1" type="body"/>
          </p:nvPr>
        </p:nvSpPr>
        <p:spPr>
          <a:xfrm>
            <a:off x="363575" y="1017600"/>
            <a:ext cx="4564800" cy="3108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rgbClr val="BBB529"/>
                </a:solidFill>
                <a:highlight>
                  <a:srgbClr val="27272D"/>
                </a:highlight>
                <a:latin typeface="Courier New"/>
                <a:ea typeface="Courier New"/>
                <a:cs typeface="Courier New"/>
                <a:sym typeface="Courier New"/>
              </a:rPr>
              <a:t>@override</a:t>
            </a:r>
            <a:endParaRPr sz="1200">
              <a:solidFill>
                <a:srgbClr val="BBB529"/>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200">
                <a:solidFill>
                  <a:srgbClr val="BBB529"/>
                </a:solidFill>
                <a:highlight>
                  <a:srgbClr val="27272D"/>
                </a:highlight>
                <a:latin typeface="Courier New"/>
                <a:ea typeface="Courier New"/>
                <a:cs typeface="Courier New"/>
                <a:sym typeface="Courier New"/>
              </a:rPr>
              <a:t> </a:t>
            </a:r>
            <a:r>
              <a:rPr lang="en" sz="1200">
                <a:solidFill>
                  <a:srgbClr val="A9B7C6"/>
                </a:solidFill>
                <a:highlight>
                  <a:srgbClr val="27272D"/>
                </a:highlight>
                <a:latin typeface="Courier New"/>
                <a:ea typeface="Courier New"/>
                <a:cs typeface="Courier New"/>
                <a:sym typeface="Courier New"/>
              </a:rPr>
              <a:t>Widget </a:t>
            </a:r>
            <a:r>
              <a:rPr lang="en" sz="1200">
                <a:solidFill>
                  <a:srgbClr val="FFC66D"/>
                </a:solidFill>
                <a:highlight>
                  <a:srgbClr val="27272D"/>
                </a:highlight>
                <a:latin typeface="Courier New"/>
                <a:ea typeface="Courier New"/>
                <a:cs typeface="Courier New"/>
                <a:sym typeface="Courier New"/>
              </a:rPr>
              <a:t>build</a:t>
            </a:r>
            <a:r>
              <a:rPr lang="en" sz="1200">
                <a:solidFill>
                  <a:srgbClr val="A9B7C6"/>
                </a:solidFill>
                <a:highlight>
                  <a:srgbClr val="27272D"/>
                </a:highlight>
                <a:latin typeface="Courier New"/>
                <a:ea typeface="Courier New"/>
                <a:cs typeface="Courier New"/>
                <a:sym typeface="Courier New"/>
              </a:rPr>
              <a:t>(BuildContext context) {</a:t>
            </a:r>
            <a:endParaRPr sz="12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200">
                <a:solidFill>
                  <a:srgbClr val="A9B7C6"/>
                </a:solidFill>
                <a:highlight>
                  <a:srgbClr val="27272D"/>
                </a:highlight>
                <a:latin typeface="Courier New"/>
                <a:ea typeface="Courier New"/>
                <a:cs typeface="Courier New"/>
                <a:sym typeface="Courier New"/>
              </a:rPr>
              <a:t>   </a:t>
            </a:r>
            <a:r>
              <a:rPr b="1" lang="en" sz="1200">
                <a:solidFill>
                  <a:srgbClr val="CC7832"/>
                </a:solidFill>
                <a:highlight>
                  <a:srgbClr val="27272D"/>
                </a:highlight>
                <a:latin typeface="Courier New"/>
                <a:ea typeface="Courier New"/>
                <a:cs typeface="Courier New"/>
                <a:sym typeface="Courier New"/>
              </a:rPr>
              <a:t>return </a:t>
            </a:r>
            <a:r>
              <a:rPr lang="en" sz="1200">
                <a:solidFill>
                  <a:srgbClr val="FFC66D"/>
                </a:solidFill>
                <a:highlight>
                  <a:srgbClr val="27272D"/>
                </a:highlight>
                <a:latin typeface="Courier New"/>
                <a:ea typeface="Courier New"/>
                <a:cs typeface="Courier New"/>
                <a:sym typeface="Courier New"/>
              </a:rPr>
              <a:t>Scaffold</a:t>
            </a:r>
            <a:r>
              <a:rPr lang="en" sz="1200">
                <a:solidFill>
                  <a:srgbClr val="A9B7C6"/>
                </a:solidFill>
                <a:highlight>
                  <a:srgbClr val="27272D"/>
                </a:highlight>
                <a:latin typeface="Courier New"/>
                <a:ea typeface="Courier New"/>
                <a:cs typeface="Courier New"/>
                <a:sym typeface="Courier New"/>
              </a:rPr>
              <a:t>(</a:t>
            </a:r>
            <a:endParaRPr sz="12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200">
                <a:solidFill>
                  <a:srgbClr val="A9B7C6"/>
                </a:solidFill>
                <a:highlight>
                  <a:srgbClr val="27272D"/>
                </a:highlight>
                <a:latin typeface="Courier New"/>
                <a:ea typeface="Courier New"/>
                <a:cs typeface="Courier New"/>
                <a:sym typeface="Courier New"/>
              </a:rPr>
              <a:t>     body: </a:t>
            </a:r>
            <a:r>
              <a:rPr lang="en" sz="1200">
                <a:solidFill>
                  <a:srgbClr val="FFC66D"/>
                </a:solidFill>
                <a:highlight>
                  <a:srgbClr val="27272D"/>
                </a:highlight>
                <a:latin typeface="Courier New"/>
                <a:ea typeface="Courier New"/>
                <a:cs typeface="Courier New"/>
                <a:sym typeface="Courier New"/>
              </a:rPr>
              <a:t>Center</a:t>
            </a:r>
            <a:r>
              <a:rPr lang="en" sz="1200">
                <a:solidFill>
                  <a:srgbClr val="A9B7C6"/>
                </a:solidFill>
                <a:highlight>
                  <a:srgbClr val="27272D"/>
                </a:highlight>
                <a:latin typeface="Courier New"/>
                <a:ea typeface="Courier New"/>
                <a:cs typeface="Courier New"/>
                <a:sym typeface="Courier New"/>
              </a:rPr>
              <a:t>(</a:t>
            </a:r>
            <a:endParaRPr sz="12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200">
                <a:solidFill>
                  <a:srgbClr val="A9B7C6"/>
                </a:solidFill>
                <a:highlight>
                  <a:srgbClr val="27272D"/>
                </a:highlight>
                <a:latin typeface="Courier New"/>
                <a:ea typeface="Courier New"/>
                <a:cs typeface="Courier New"/>
                <a:sym typeface="Courier New"/>
              </a:rPr>
              <a:t>       child: </a:t>
            </a:r>
            <a:r>
              <a:rPr lang="en" sz="1200">
                <a:solidFill>
                  <a:srgbClr val="FFC66D"/>
                </a:solidFill>
                <a:highlight>
                  <a:srgbClr val="27272D"/>
                </a:highlight>
                <a:latin typeface="Courier New"/>
                <a:ea typeface="Courier New"/>
                <a:cs typeface="Courier New"/>
                <a:sym typeface="Courier New"/>
              </a:rPr>
              <a:t>Text</a:t>
            </a:r>
            <a:r>
              <a:rPr lang="en" sz="1200">
                <a:solidFill>
                  <a:srgbClr val="A9B7C6"/>
                </a:solidFill>
                <a:highlight>
                  <a:srgbClr val="27272D"/>
                </a:highlight>
                <a:latin typeface="Courier New"/>
                <a:ea typeface="Courier New"/>
                <a:cs typeface="Courier New"/>
                <a:sym typeface="Courier New"/>
              </a:rPr>
              <a:t>(</a:t>
            </a:r>
            <a:endParaRPr sz="12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200">
                <a:solidFill>
                  <a:srgbClr val="A9B7C6"/>
                </a:solidFill>
                <a:highlight>
                  <a:srgbClr val="27272D"/>
                </a:highlight>
                <a:latin typeface="Courier New"/>
                <a:ea typeface="Courier New"/>
                <a:cs typeface="Courier New"/>
                <a:sym typeface="Courier New"/>
              </a:rPr>
              <a:t>             </a:t>
            </a:r>
            <a:r>
              <a:rPr lang="en" sz="1200">
                <a:solidFill>
                  <a:srgbClr val="6A8759"/>
                </a:solidFill>
                <a:highlight>
                  <a:srgbClr val="27272D"/>
                </a:highlight>
                <a:latin typeface="Courier New"/>
                <a:ea typeface="Courier New"/>
                <a:cs typeface="Courier New"/>
                <a:sym typeface="Courier New"/>
              </a:rPr>
              <a:t>'</a:t>
            </a:r>
            <a:r>
              <a:rPr lang="en" sz="1200">
                <a:solidFill>
                  <a:srgbClr val="A9B7C6"/>
                </a:solidFill>
                <a:highlight>
                  <a:srgbClr val="27272D"/>
                </a:highlight>
                <a:latin typeface="Courier New"/>
                <a:ea typeface="Courier New"/>
                <a:cs typeface="Courier New"/>
                <a:sym typeface="Courier New"/>
              </a:rPr>
              <a:t>$</a:t>
            </a:r>
            <a:r>
              <a:rPr lang="en" sz="1200">
                <a:solidFill>
                  <a:srgbClr val="9876AA"/>
                </a:solidFill>
                <a:highlight>
                  <a:srgbClr val="27272D"/>
                </a:highlight>
                <a:latin typeface="Courier New"/>
                <a:ea typeface="Courier New"/>
                <a:cs typeface="Courier New"/>
                <a:sym typeface="Courier New"/>
              </a:rPr>
              <a:t>_counter1</a:t>
            </a:r>
            <a:r>
              <a:rPr lang="en" sz="1200">
                <a:solidFill>
                  <a:srgbClr val="6A8759"/>
                </a:solidFill>
                <a:highlight>
                  <a:srgbClr val="27272D"/>
                </a:highlight>
                <a:latin typeface="Courier New"/>
                <a:ea typeface="Courier New"/>
                <a:cs typeface="Courier New"/>
                <a:sym typeface="Courier New"/>
              </a:rPr>
              <a:t>'</a:t>
            </a:r>
            <a:r>
              <a:rPr lang="en" sz="1200">
                <a:solidFill>
                  <a:srgbClr val="CC7832"/>
                </a:solidFill>
                <a:highlight>
                  <a:srgbClr val="27272D"/>
                </a:highlight>
                <a:latin typeface="Courier New"/>
                <a:ea typeface="Courier New"/>
                <a:cs typeface="Courier New"/>
                <a:sym typeface="Courier New"/>
              </a:rPr>
              <a:t>,</a:t>
            </a:r>
            <a:endParaRPr sz="12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200">
                <a:solidFill>
                  <a:srgbClr val="CC7832"/>
                </a:solidFill>
                <a:highlight>
                  <a:srgbClr val="27272D"/>
                </a:highlight>
                <a:latin typeface="Courier New"/>
                <a:ea typeface="Courier New"/>
                <a:cs typeface="Courier New"/>
                <a:sym typeface="Courier New"/>
              </a:rPr>
              <a:t>       </a:t>
            </a:r>
            <a:r>
              <a:rPr lang="en" sz="1200">
                <a:solidFill>
                  <a:srgbClr val="A9B7C6"/>
                </a:solidFill>
                <a:highlight>
                  <a:srgbClr val="27272D"/>
                </a:highlight>
                <a:latin typeface="Courier New"/>
                <a:ea typeface="Courier New"/>
                <a:cs typeface="Courier New"/>
                <a:sym typeface="Courier New"/>
              </a:rPr>
              <a:t>)</a:t>
            </a:r>
            <a:r>
              <a:rPr lang="en" sz="1200">
                <a:solidFill>
                  <a:srgbClr val="CC7832"/>
                </a:solidFill>
                <a:highlight>
                  <a:srgbClr val="27272D"/>
                </a:highlight>
                <a:latin typeface="Courier New"/>
                <a:ea typeface="Courier New"/>
                <a:cs typeface="Courier New"/>
                <a:sym typeface="Courier New"/>
              </a:rPr>
              <a:t>,</a:t>
            </a:r>
            <a:endParaRPr sz="12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200">
                <a:solidFill>
                  <a:srgbClr val="CC7832"/>
                </a:solidFill>
                <a:highlight>
                  <a:srgbClr val="27272D"/>
                </a:highlight>
                <a:latin typeface="Courier New"/>
                <a:ea typeface="Courier New"/>
                <a:cs typeface="Courier New"/>
                <a:sym typeface="Courier New"/>
              </a:rPr>
              <a:t>     </a:t>
            </a:r>
            <a:r>
              <a:rPr lang="en" sz="1200">
                <a:solidFill>
                  <a:srgbClr val="A9B7C6"/>
                </a:solidFill>
                <a:highlight>
                  <a:srgbClr val="27272D"/>
                </a:highlight>
                <a:latin typeface="Courier New"/>
                <a:ea typeface="Courier New"/>
                <a:cs typeface="Courier New"/>
                <a:sym typeface="Courier New"/>
              </a:rPr>
              <a:t>)</a:t>
            </a:r>
            <a:r>
              <a:rPr lang="en" sz="1200">
                <a:solidFill>
                  <a:srgbClr val="CC7832"/>
                </a:solidFill>
                <a:highlight>
                  <a:srgbClr val="27272D"/>
                </a:highlight>
                <a:latin typeface="Courier New"/>
                <a:ea typeface="Courier New"/>
                <a:cs typeface="Courier New"/>
                <a:sym typeface="Courier New"/>
              </a:rPr>
              <a:t>,</a:t>
            </a:r>
            <a:endParaRPr sz="12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None/>
            </a:pPr>
            <a:r>
              <a:rPr lang="en" sz="1200">
                <a:solidFill>
                  <a:srgbClr val="CC7832"/>
                </a:solidFill>
                <a:highlight>
                  <a:srgbClr val="27272D"/>
                </a:highlight>
                <a:latin typeface="Courier New"/>
                <a:ea typeface="Courier New"/>
                <a:cs typeface="Courier New"/>
                <a:sym typeface="Courier New"/>
              </a:rPr>
              <a:t>     </a:t>
            </a:r>
            <a:endParaRPr sz="1200">
              <a:highlight>
                <a:srgbClr val="27272D"/>
              </a:highlight>
            </a:endParaRPr>
          </a:p>
        </p:txBody>
      </p:sp>
      <p:sp>
        <p:nvSpPr>
          <p:cNvPr id="456" name="Google Shape;456;p59"/>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57" name="Google Shape;457;p59"/>
          <p:cNvSpPr txBox="1"/>
          <p:nvPr/>
        </p:nvSpPr>
        <p:spPr>
          <a:xfrm>
            <a:off x="4636525" y="1065450"/>
            <a:ext cx="4143900" cy="301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200">
                <a:solidFill>
                  <a:srgbClr val="A9B7C6"/>
                </a:solidFill>
                <a:highlight>
                  <a:srgbClr val="27272D"/>
                </a:highlight>
                <a:latin typeface="Courier New"/>
                <a:ea typeface="Courier New"/>
                <a:cs typeface="Courier New"/>
                <a:sym typeface="Courier New"/>
              </a:rPr>
              <a:t>floatingActionButton: </a:t>
            </a:r>
            <a:r>
              <a:rPr lang="en" sz="1200">
                <a:solidFill>
                  <a:srgbClr val="FFC66D"/>
                </a:solidFill>
                <a:highlight>
                  <a:srgbClr val="27272D"/>
                </a:highlight>
                <a:latin typeface="Courier New"/>
                <a:ea typeface="Courier New"/>
                <a:cs typeface="Courier New"/>
                <a:sym typeface="Courier New"/>
              </a:rPr>
              <a:t>FloatingActionButton</a:t>
            </a:r>
            <a:r>
              <a:rPr lang="en" sz="1200">
                <a:solidFill>
                  <a:srgbClr val="A9B7C6"/>
                </a:solidFill>
                <a:highlight>
                  <a:srgbClr val="27272D"/>
                </a:highlight>
                <a:latin typeface="Courier New"/>
                <a:ea typeface="Courier New"/>
                <a:cs typeface="Courier New"/>
                <a:sym typeface="Courier New"/>
              </a:rPr>
              <a:t>(</a:t>
            </a:r>
            <a:endParaRPr sz="1200">
              <a:solidFill>
                <a:srgbClr val="A9B7C6"/>
              </a:solidFill>
              <a:highlight>
                <a:srgbClr val="27272D"/>
              </a:highlight>
              <a:latin typeface="Courier New"/>
              <a:ea typeface="Courier New"/>
              <a:cs typeface="Courier New"/>
              <a:sym typeface="Courier New"/>
            </a:endParaRPr>
          </a:p>
          <a:p>
            <a:pPr indent="0" lvl="0" marL="0" rtl="0" algn="l">
              <a:lnSpc>
                <a:spcPct val="115000"/>
              </a:lnSpc>
              <a:spcBef>
                <a:spcPts val="600"/>
              </a:spcBef>
              <a:spcAft>
                <a:spcPts val="0"/>
              </a:spcAft>
              <a:buClr>
                <a:schemeClr val="dk1"/>
              </a:buClr>
              <a:buSzPts val="1100"/>
              <a:buFont typeface="Arial"/>
              <a:buNone/>
            </a:pPr>
            <a:r>
              <a:rPr lang="en" sz="1200">
                <a:solidFill>
                  <a:srgbClr val="A9B7C6"/>
                </a:solidFill>
                <a:highlight>
                  <a:srgbClr val="27272D"/>
                </a:highlight>
                <a:latin typeface="Courier New"/>
                <a:ea typeface="Courier New"/>
                <a:cs typeface="Courier New"/>
                <a:sym typeface="Courier New"/>
              </a:rPr>
              <a:t>       onPressed: _incrementCounter</a:t>
            </a:r>
            <a:r>
              <a:rPr lang="en" sz="1200">
                <a:solidFill>
                  <a:srgbClr val="CC7832"/>
                </a:solidFill>
                <a:highlight>
                  <a:srgbClr val="27272D"/>
                </a:highlight>
                <a:latin typeface="Courier New"/>
                <a:ea typeface="Courier New"/>
                <a:cs typeface="Courier New"/>
                <a:sym typeface="Courier New"/>
              </a:rPr>
              <a:t>,</a:t>
            </a:r>
            <a:endParaRPr sz="1200">
              <a:solidFill>
                <a:srgbClr val="CC7832"/>
              </a:solidFill>
              <a:highlight>
                <a:srgbClr val="27272D"/>
              </a:highlight>
              <a:latin typeface="Courier New"/>
              <a:ea typeface="Courier New"/>
              <a:cs typeface="Courier New"/>
              <a:sym typeface="Courier New"/>
            </a:endParaRPr>
          </a:p>
          <a:p>
            <a:pPr indent="0" lvl="0" marL="0" rtl="0" algn="l">
              <a:lnSpc>
                <a:spcPct val="115000"/>
              </a:lnSpc>
              <a:spcBef>
                <a:spcPts val="600"/>
              </a:spcBef>
              <a:spcAft>
                <a:spcPts val="0"/>
              </a:spcAft>
              <a:buClr>
                <a:schemeClr val="dk1"/>
              </a:buClr>
              <a:buSzPts val="1100"/>
              <a:buFont typeface="Arial"/>
              <a:buNone/>
            </a:pPr>
            <a:r>
              <a:rPr lang="en" sz="1200">
                <a:solidFill>
                  <a:srgbClr val="CC7832"/>
                </a:solidFill>
                <a:highlight>
                  <a:srgbClr val="27272D"/>
                </a:highlight>
                <a:latin typeface="Courier New"/>
                <a:ea typeface="Courier New"/>
                <a:cs typeface="Courier New"/>
                <a:sym typeface="Courier New"/>
              </a:rPr>
              <a:t>       </a:t>
            </a:r>
            <a:r>
              <a:rPr lang="en" sz="1200">
                <a:solidFill>
                  <a:srgbClr val="A9B7C6"/>
                </a:solidFill>
                <a:highlight>
                  <a:srgbClr val="27272D"/>
                </a:highlight>
                <a:latin typeface="Courier New"/>
                <a:ea typeface="Courier New"/>
                <a:cs typeface="Courier New"/>
                <a:sym typeface="Courier New"/>
              </a:rPr>
              <a:t>tooltip: </a:t>
            </a:r>
            <a:r>
              <a:rPr lang="en" sz="1200">
                <a:solidFill>
                  <a:srgbClr val="6A8759"/>
                </a:solidFill>
                <a:highlight>
                  <a:srgbClr val="27272D"/>
                </a:highlight>
                <a:latin typeface="Courier New"/>
                <a:ea typeface="Courier New"/>
                <a:cs typeface="Courier New"/>
                <a:sym typeface="Courier New"/>
              </a:rPr>
              <a:t>'Increment'</a:t>
            </a:r>
            <a:r>
              <a:rPr lang="en" sz="1200">
                <a:solidFill>
                  <a:srgbClr val="CC7832"/>
                </a:solidFill>
                <a:highlight>
                  <a:srgbClr val="27272D"/>
                </a:highlight>
                <a:latin typeface="Courier New"/>
                <a:ea typeface="Courier New"/>
                <a:cs typeface="Courier New"/>
                <a:sym typeface="Courier New"/>
              </a:rPr>
              <a:t>,</a:t>
            </a:r>
            <a:endParaRPr sz="1200">
              <a:solidFill>
                <a:srgbClr val="CC7832"/>
              </a:solidFill>
              <a:highlight>
                <a:srgbClr val="27272D"/>
              </a:highlight>
              <a:latin typeface="Courier New"/>
              <a:ea typeface="Courier New"/>
              <a:cs typeface="Courier New"/>
              <a:sym typeface="Courier New"/>
            </a:endParaRPr>
          </a:p>
          <a:p>
            <a:pPr indent="0" lvl="0" marL="0" rtl="0" algn="l">
              <a:lnSpc>
                <a:spcPct val="115000"/>
              </a:lnSpc>
              <a:spcBef>
                <a:spcPts val="600"/>
              </a:spcBef>
              <a:spcAft>
                <a:spcPts val="0"/>
              </a:spcAft>
              <a:buClr>
                <a:schemeClr val="dk1"/>
              </a:buClr>
              <a:buSzPts val="1100"/>
              <a:buFont typeface="Arial"/>
              <a:buNone/>
            </a:pPr>
            <a:r>
              <a:rPr lang="en" sz="1200">
                <a:solidFill>
                  <a:srgbClr val="CC7832"/>
                </a:solidFill>
                <a:highlight>
                  <a:srgbClr val="27272D"/>
                </a:highlight>
                <a:latin typeface="Courier New"/>
                <a:ea typeface="Courier New"/>
                <a:cs typeface="Courier New"/>
                <a:sym typeface="Courier New"/>
              </a:rPr>
              <a:t>       </a:t>
            </a:r>
            <a:r>
              <a:rPr lang="en" sz="1200">
                <a:solidFill>
                  <a:srgbClr val="A9B7C6"/>
                </a:solidFill>
                <a:highlight>
                  <a:srgbClr val="27272D"/>
                </a:highlight>
                <a:latin typeface="Courier New"/>
                <a:ea typeface="Courier New"/>
                <a:cs typeface="Courier New"/>
                <a:sym typeface="Courier New"/>
              </a:rPr>
              <a:t>child: </a:t>
            </a:r>
            <a:r>
              <a:rPr lang="en" sz="1200">
                <a:solidFill>
                  <a:srgbClr val="FFC66D"/>
                </a:solidFill>
                <a:highlight>
                  <a:srgbClr val="27272D"/>
                </a:highlight>
                <a:latin typeface="Courier New"/>
                <a:ea typeface="Courier New"/>
                <a:cs typeface="Courier New"/>
                <a:sym typeface="Courier New"/>
              </a:rPr>
              <a:t>Icon</a:t>
            </a:r>
            <a:r>
              <a:rPr lang="en" sz="1200">
                <a:solidFill>
                  <a:srgbClr val="A9B7C6"/>
                </a:solidFill>
                <a:highlight>
                  <a:srgbClr val="27272D"/>
                </a:highlight>
                <a:latin typeface="Courier New"/>
                <a:ea typeface="Courier New"/>
                <a:cs typeface="Courier New"/>
                <a:sym typeface="Courier New"/>
              </a:rPr>
              <a:t>(Icons.</a:t>
            </a:r>
            <a:r>
              <a:rPr i="1" lang="en" sz="1200">
                <a:solidFill>
                  <a:srgbClr val="9876AA"/>
                </a:solidFill>
                <a:highlight>
                  <a:srgbClr val="27272D"/>
                </a:highlight>
                <a:latin typeface="Courier New"/>
                <a:ea typeface="Courier New"/>
                <a:cs typeface="Courier New"/>
                <a:sym typeface="Courier New"/>
              </a:rPr>
              <a:t>add</a:t>
            </a:r>
            <a:r>
              <a:rPr lang="en" sz="1200">
                <a:solidFill>
                  <a:srgbClr val="A9B7C6"/>
                </a:solidFill>
                <a:highlight>
                  <a:srgbClr val="27272D"/>
                </a:highlight>
                <a:latin typeface="Courier New"/>
                <a:ea typeface="Courier New"/>
                <a:cs typeface="Courier New"/>
                <a:sym typeface="Courier New"/>
              </a:rPr>
              <a:t>)</a:t>
            </a:r>
            <a:r>
              <a:rPr lang="en" sz="1200">
                <a:solidFill>
                  <a:srgbClr val="CC7832"/>
                </a:solidFill>
                <a:highlight>
                  <a:srgbClr val="27272D"/>
                </a:highlight>
                <a:latin typeface="Courier New"/>
                <a:ea typeface="Courier New"/>
                <a:cs typeface="Courier New"/>
                <a:sym typeface="Courier New"/>
              </a:rPr>
              <a:t>,</a:t>
            </a:r>
            <a:endParaRPr sz="1200">
              <a:solidFill>
                <a:srgbClr val="CC7832"/>
              </a:solidFill>
              <a:highlight>
                <a:srgbClr val="27272D"/>
              </a:highlight>
              <a:latin typeface="Courier New"/>
              <a:ea typeface="Courier New"/>
              <a:cs typeface="Courier New"/>
              <a:sym typeface="Courier New"/>
            </a:endParaRPr>
          </a:p>
          <a:p>
            <a:pPr indent="0" lvl="0" marL="0" rtl="0" algn="l">
              <a:lnSpc>
                <a:spcPct val="115000"/>
              </a:lnSpc>
              <a:spcBef>
                <a:spcPts val="600"/>
              </a:spcBef>
              <a:spcAft>
                <a:spcPts val="0"/>
              </a:spcAft>
              <a:buClr>
                <a:schemeClr val="dk1"/>
              </a:buClr>
              <a:buSzPts val="1100"/>
              <a:buFont typeface="Arial"/>
              <a:buNone/>
            </a:pPr>
            <a:r>
              <a:rPr lang="en" sz="1200">
                <a:solidFill>
                  <a:srgbClr val="CC7832"/>
                </a:solidFill>
                <a:highlight>
                  <a:srgbClr val="27272D"/>
                </a:highlight>
                <a:latin typeface="Courier New"/>
                <a:ea typeface="Courier New"/>
                <a:cs typeface="Courier New"/>
                <a:sym typeface="Courier New"/>
              </a:rPr>
              <a:t>     </a:t>
            </a:r>
            <a:r>
              <a:rPr lang="en" sz="1200">
                <a:solidFill>
                  <a:srgbClr val="A9B7C6"/>
                </a:solidFill>
                <a:highlight>
                  <a:srgbClr val="27272D"/>
                </a:highlight>
                <a:latin typeface="Courier New"/>
                <a:ea typeface="Courier New"/>
                <a:cs typeface="Courier New"/>
                <a:sym typeface="Courier New"/>
              </a:rPr>
              <a:t>)</a:t>
            </a:r>
            <a:r>
              <a:rPr lang="en" sz="1200">
                <a:solidFill>
                  <a:srgbClr val="CC7832"/>
                </a:solidFill>
                <a:highlight>
                  <a:srgbClr val="27272D"/>
                </a:highlight>
                <a:latin typeface="Courier New"/>
                <a:ea typeface="Courier New"/>
                <a:cs typeface="Courier New"/>
                <a:sym typeface="Courier New"/>
              </a:rPr>
              <a:t>,</a:t>
            </a:r>
            <a:endParaRPr sz="1200">
              <a:solidFill>
                <a:srgbClr val="808080"/>
              </a:solidFill>
              <a:highlight>
                <a:srgbClr val="27272D"/>
              </a:highlight>
              <a:latin typeface="Courier New"/>
              <a:ea typeface="Courier New"/>
              <a:cs typeface="Courier New"/>
              <a:sym typeface="Courier New"/>
            </a:endParaRPr>
          </a:p>
          <a:p>
            <a:pPr indent="0" lvl="0" marL="0" rtl="0" algn="l">
              <a:lnSpc>
                <a:spcPct val="115000"/>
              </a:lnSpc>
              <a:spcBef>
                <a:spcPts val="600"/>
              </a:spcBef>
              <a:spcAft>
                <a:spcPts val="0"/>
              </a:spcAft>
              <a:buClr>
                <a:schemeClr val="dk1"/>
              </a:buClr>
              <a:buSzPts val="1100"/>
              <a:buFont typeface="Arial"/>
              <a:buNone/>
            </a:pPr>
            <a:r>
              <a:rPr lang="en" sz="1200">
                <a:solidFill>
                  <a:srgbClr val="808080"/>
                </a:solidFill>
                <a:highlight>
                  <a:srgbClr val="27272D"/>
                </a:highlight>
                <a:latin typeface="Courier New"/>
                <a:ea typeface="Courier New"/>
                <a:cs typeface="Courier New"/>
                <a:sym typeface="Courier New"/>
              </a:rPr>
              <a:t>   </a:t>
            </a:r>
            <a:r>
              <a:rPr lang="en" sz="1200">
                <a:solidFill>
                  <a:srgbClr val="A9B7C6"/>
                </a:solidFill>
                <a:highlight>
                  <a:srgbClr val="27272D"/>
                </a:highlight>
                <a:latin typeface="Courier New"/>
                <a:ea typeface="Courier New"/>
                <a:cs typeface="Courier New"/>
                <a:sym typeface="Courier New"/>
              </a:rPr>
              <a:t>)</a:t>
            </a:r>
            <a:r>
              <a:rPr lang="en" sz="1200">
                <a:solidFill>
                  <a:srgbClr val="CC7832"/>
                </a:solidFill>
                <a:highlight>
                  <a:srgbClr val="27272D"/>
                </a:highlight>
                <a:latin typeface="Courier New"/>
                <a:ea typeface="Courier New"/>
                <a:cs typeface="Courier New"/>
                <a:sym typeface="Courier New"/>
              </a:rPr>
              <a:t>;</a:t>
            </a:r>
            <a:endParaRPr sz="1200">
              <a:solidFill>
                <a:srgbClr val="CC7832"/>
              </a:solidFill>
              <a:highlight>
                <a:srgbClr val="27272D"/>
              </a:highlight>
              <a:latin typeface="Courier New"/>
              <a:ea typeface="Courier New"/>
              <a:cs typeface="Courier New"/>
              <a:sym typeface="Courier New"/>
            </a:endParaRPr>
          </a:p>
          <a:p>
            <a:pPr indent="0" lvl="0" marL="0" rtl="0" algn="l">
              <a:lnSpc>
                <a:spcPct val="115000"/>
              </a:lnSpc>
              <a:spcBef>
                <a:spcPts val="600"/>
              </a:spcBef>
              <a:spcAft>
                <a:spcPts val="0"/>
              </a:spcAft>
              <a:buClr>
                <a:schemeClr val="dk1"/>
              </a:buClr>
              <a:buSzPts val="1100"/>
              <a:buFont typeface="Arial"/>
              <a:buNone/>
            </a:pPr>
            <a:r>
              <a:rPr lang="en" sz="1200">
                <a:solidFill>
                  <a:srgbClr val="CC7832"/>
                </a:solidFill>
                <a:highlight>
                  <a:srgbClr val="27272D"/>
                </a:highlight>
                <a:latin typeface="Courier New"/>
                <a:ea typeface="Courier New"/>
                <a:cs typeface="Courier New"/>
                <a:sym typeface="Courier New"/>
              </a:rPr>
              <a:t> </a:t>
            </a:r>
            <a:r>
              <a:rPr lang="en" sz="1200">
                <a:solidFill>
                  <a:srgbClr val="A9B7C6"/>
                </a:solidFill>
                <a:highlight>
                  <a:srgbClr val="27272D"/>
                </a:highlight>
                <a:latin typeface="Courier New"/>
                <a:ea typeface="Courier New"/>
                <a:cs typeface="Courier New"/>
                <a:sym typeface="Courier New"/>
              </a:rPr>
              <a:t>}</a:t>
            </a:r>
            <a:endParaRPr sz="1200">
              <a:solidFill>
                <a:srgbClr val="A9B7C6"/>
              </a:solidFill>
              <a:highlight>
                <a:srgbClr val="27272D"/>
              </a:highlight>
              <a:latin typeface="Courier New"/>
              <a:ea typeface="Courier New"/>
              <a:cs typeface="Courier New"/>
              <a:sym typeface="Courier New"/>
            </a:endParaRPr>
          </a:p>
          <a:p>
            <a:pPr indent="0" lvl="0" marL="0" rtl="0" algn="l">
              <a:lnSpc>
                <a:spcPct val="115000"/>
              </a:lnSpc>
              <a:spcBef>
                <a:spcPts val="600"/>
              </a:spcBef>
              <a:spcAft>
                <a:spcPts val="0"/>
              </a:spcAft>
              <a:buClr>
                <a:schemeClr val="dk1"/>
              </a:buClr>
              <a:buSzPts val="1100"/>
              <a:buFont typeface="Arial"/>
              <a:buNone/>
            </a:pPr>
            <a:r>
              <a:rPr lang="en" sz="1200">
                <a:solidFill>
                  <a:srgbClr val="A9B7C6"/>
                </a:solidFill>
                <a:highlight>
                  <a:srgbClr val="27272D"/>
                </a:highlight>
                <a:latin typeface="Courier New"/>
                <a:ea typeface="Courier New"/>
                <a:cs typeface="Courier New"/>
                <a:sym typeface="Courier New"/>
              </a:rPr>
              <a:t>}</a:t>
            </a:r>
            <a:endParaRPr sz="1200">
              <a:solidFill>
                <a:srgbClr val="A9B7C6"/>
              </a:solidFill>
              <a:highlight>
                <a:srgbClr val="27272D"/>
              </a:highlight>
              <a:latin typeface="Courier New"/>
              <a:ea typeface="Courier New"/>
              <a:cs typeface="Courier New"/>
              <a:sym typeface="Courier New"/>
            </a:endParaRPr>
          </a:p>
          <a:p>
            <a:pPr indent="0" lvl="0" marL="0" rtl="0" algn="l">
              <a:lnSpc>
                <a:spcPct val="115000"/>
              </a:lnSpc>
              <a:spcBef>
                <a:spcPts val="600"/>
              </a:spcBef>
              <a:spcAft>
                <a:spcPts val="0"/>
              </a:spcAft>
              <a:buClr>
                <a:schemeClr val="dk1"/>
              </a:buClr>
              <a:buSzPts val="1100"/>
              <a:buFont typeface="Arial"/>
              <a:buNone/>
            </a:pPr>
            <a:r>
              <a:t/>
            </a:r>
            <a:endParaRPr sz="1200">
              <a:solidFill>
                <a:schemeClr val="lt1"/>
              </a:solidFill>
              <a:highlight>
                <a:srgbClr val="27272D"/>
              </a:highlight>
              <a:latin typeface="Encode Sans ExtraLight"/>
              <a:ea typeface="Encode Sans ExtraLight"/>
              <a:cs typeface="Encode Sans ExtraLight"/>
              <a:sym typeface="Encode Sans ExtraLight"/>
            </a:endParaRPr>
          </a:p>
          <a:p>
            <a:pPr indent="0" lvl="0" marL="0" rtl="0" algn="l">
              <a:lnSpc>
                <a:spcPct val="115000"/>
              </a:lnSpc>
              <a:spcBef>
                <a:spcPts val="600"/>
              </a:spcBef>
              <a:spcAft>
                <a:spcPts val="0"/>
              </a:spcAft>
              <a:buClr>
                <a:schemeClr val="dk1"/>
              </a:buClr>
              <a:buSzPts val="1100"/>
              <a:buFont typeface="Arial"/>
              <a:buNone/>
            </a:pPr>
            <a:r>
              <a:t/>
            </a:r>
            <a:endParaRPr sz="1200">
              <a:solidFill>
                <a:schemeClr val="lt1"/>
              </a:solidFill>
              <a:highlight>
                <a:srgbClr val="27272D"/>
              </a:highlight>
              <a:latin typeface="Encode Sans ExtraLight"/>
              <a:ea typeface="Encode Sans ExtraLight"/>
              <a:cs typeface="Encode Sans ExtraLight"/>
              <a:sym typeface="Encode Sans ExtraLight"/>
            </a:endParaRPr>
          </a:p>
          <a:p>
            <a:pPr indent="0" lvl="0" marL="0" rtl="0" algn="l">
              <a:spcBef>
                <a:spcPts val="0"/>
              </a:spcBef>
              <a:spcAft>
                <a:spcPts val="0"/>
              </a:spcAft>
              <a:buNone/>
            </a:pPr>
            <a:r>
              <a:t/>
            </a:r>
            <a:endParaRPr sz="1200">
              <a:highlight>
                <a:srgbClr val="27272D"/>
              </a:highlight>
              <a:latin typeface="Encode Sans ExtraLight"/>
              <a:ea typeface="Encode Sans ExtraLight"/>
              <a:cs typeface="Encode Sans ExtraLight"/>
              <a:sym typeface="Encode Sans Extra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60"/>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 NOSTRA APPLICAZIONE</a:t>
            </a:r>
            <a:endParaRPr/>
          </a:p>
        </p:txBody>
      </p:sp>
      <p:sp>
        <p:nvSpPr>
          <p:cNvPr id="463" name="Google Shape;463;p60"/>
          <p:cNvSpPr txBox="1"/>
          <p:nvPr>
            <p:ph idx="1" type="body"/>
          </p:nvPr>
        </p:nvSpPr>
        <p:spPr>
          <a:xfrm>
            <a:off x="144200" y="1017600"/>
            <a:ext cx="4056900" cy="329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100">
                <a:solidFill>
                  <a:srgbClr val="CC7832"/>
                </a:solidFill>
                <a:highlight>
                  <a:srgbClr val="27272D"/>
                </a:highlight>
                <a:latin typeface="Courier New"/>
                <a:ea typeface="Courier New"/>
                <a:cs typeface="Courier New"/>
                <a:sym typeface="Courier New"/>
              </a:rPr>
              <a:t>class </a:t>
            </a:r>
            <a:r>
              <a:rPr lang="en" sz="1100">
                <a:solidFill>
                  <a:srgbClr val="A9B7C6"/>
                </a:solidFill>
                <a:highlight>
                  <a:srgbClr val="27272D"/>
                </a:highlight>
                <a:latin typeface="Courier New"/>
                <a:ea typeface="Courier New"/>
                <a:cs typeface="Courier New"/>
                <a:sym typeface="Courier New"/>
              </a:rPr>
              <a:t>MyApp </a:t>
            </a:r>
            <a:r>
              <a:rPr b="1" lang="en" sz="1100">
                <a:solidFill>
                  <a:srgbClr val="CC7832"/>
                </a:solidFill>
                <a:highlight>
                  <a:srgbClr val="27272D"/>
                </a:highlight>
                <a:latin typeface="Courier New"/>
                <a:ea typeface="Courier New"/>
                <a:cs typeface="Courier New"/>
                <a:sym typeface="Courier New"/>
              </a:rPr>
              <a:t>extends </a:t>
            </a:r>
            <a:r>
              <a:rPr lang="en" sz="1100">
                <a:solidFill>
                  <a:srgbClr val="A9B7C6"/>
                </a:solidFill>
                <a:highlight>
                  <a:srgbClr val="27272D"/>
                </a:highlight>
                <a:latin typeface="Courier New"/>
                <a:ea typeface="Courier New"/>
                <a:cs typeface="Courier New"/>
                <a:sym typeface="Courier New"/>
              </a:rPr>
              <a:t>StatelessWidget {</a:t>
            </a:r>
            <a:endParaRPr sz="11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A9B7C6"/>
                </a:solidFill>
                <a:highlight>
                  <a:srgbClr val="27272D"/>
                </a:highlight>
                <a:latin typeface="Courier New"/>
                <a:ea typeface="Courier New"/>
                <a:cs typeface="Courier New"/>
                <a:sym typeface="Courier New"/>
              </a:rPr>
              <a:t> </a:t>
            </a:r>
            <a:r>
              <a:rPr lang="en" sz="1100">
                <a:solidFill>
                  <a:srgbClr val="808080"/>
                </a:solidFill>
                <a:highlight>
                  <a:srgbClr val="27272D"/>
                </a:highlight>
                <a:latin typeface="Courier New"/>
                <a:ea typeface="Courier New"/>
                <a:cs typeface="Courier New"/>
                <a:sym typeface="Courier New"/>
              </a:rPr>
              <a:t>// This widget is the root of your application.</a:t>
            </a:r>
            <a:endParaRPr sz="1100">
              <a:solidFill>
                <a:srgbClr val="808080"/>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808080"/>
                </a:solidFill>
                <a:highlight>
                  <a:srgbClr val="27272D"/>
                </a:highlight>
                <a:latin typeface="Courier New"/>
                <a:ea typeface="Courier New"/>
                <a:cs typeface="Courier New"/>
                <a:sym typeface="Courier New"/>
              </a:rPr>
              <a:t> </a:t>
            </a:r>
            <a:r>
              <a:rPr lang="en" sz="1100">
                <a:solidFill>
                  <a:srgbClr val="BBB529"/>
                </a:solidFill>
                <a:highlight>
                  <a:srgbClr val="27272D"/>
                </a:highlight>
                <a:latin typeface="Courier New"/>
                <a:ea typeface="Courier New"/>
                <a:cs typeface="Courier New"/>
                <a:sym typeface="Courier New"/>
              </a:rPr>
              <a:t>@override</a:t>
            </a:r>
            <a:endParaRPr sz="1100">
              <a:solidFill>
                <a:srgbClr val="BBB529"/>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BBB529"/>
                </a:solidFill>
                <a:highlight>
                  <a:srgbClr val="27272D"/>
                </a:highlight>
                <a:latin typeface="Courier New"/>
                <a:ea typeface="Courier New"/>
                <a:cs typeface="Courier New"/>
                <a:sym typeface="Courier New"/>
              </a:rPr>
              <a:t> </a:t>
            </a:r>
            <a:r>
              <a:rPr lang="en" sz="1100">
                <a:solidFill>
                  <a:srgbClr val="A9B7C6"/>
                </a:solidFill>
                <a:highlight>
                  <a:srgbClr val="27272D"/>
                </a:highlight>
                <a:latin typeface="Courier New"/>
                <a:ea typeface="Courier New"/>
                <a:cs typeface="Courier New"/>
                <a:sym typeface="Courier New"/>
              </a:rPr>
              <a:t>Widget </a:t>
            </a:r>
            <a:r>
              <a:rPr lang="en" sz="1100">
                <a:solidFill>
                  <a:srgbClr val="FFC66D"/>
                </a:solidFill>
                <a:highlight>
                  <a:srgbClr val="27272D"/>
                </a:highlight>
                <a:latin typeface="Courier New"/>
                <a:ea typeface="Courier New"/>
                <a:cs typeface="Courier New"/>
                <a:sym typeface="Courier New"/>
              </a:rPr>
              <a:t>build</a:t>
            </a:r>
            <a:r>
              <a:rPr lang="en" sz="1100">
                <a:solidFill>
                  <a:srgbClr val="A9B7C6"/>
                </a:solidFill>
                <a:highlight>
                  <a:srgbClr val="27272D"/>
                </a:highlight>
                <a:latin typeface="Courier New"/>
                <a:ea typeface="Courier New"/>
                <a:cs typeface="Courier New"/>
                <a:sym typeface="Courier New"/>
              </a:rPr>
              <a:t>(BuildContext context) {</a:t>
            </a:r>
            <a:endParaRPr sz="11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A9B7C6"/>
                </a:solidFill>
                <a:highlight>
                  <a:srgbClr val="27272D"/>
                </a:highlight>
                <a:latin typeface="Courier New"/>
                <a:ea typeface="Courier New"/>
                <a:cs typeface="Courier New"/>
                <a:sym typeface="Courier New"/>
              </a:rPr>
              <a:t>   </a:t>
            </a:r>
            <a:r>
              <a:rPr b="1" lang="en" sz="1100">
                <a:solidFill>
                  <a:srgbClr val="CC7832"/>
                </a:solidFill>
                <a:highlight>
                  <a:srgbClr val="27272D"/>
                </a:highlight>
                <a:latin typeface="Courier New"/>
                <a:ea typeface="Courier New"/>
                <a:cs typeface="Courier New"/>
                <a:sym typeface="Courier New"/>
              </a:rPr>
              <a:t>return </a:t>
            </a:r>
            <a:r>
              <a:rPr lang="en" sz="1100">
                <a:solidFill>
                  <a:srgbClr val="FFC66D"/>
                </a:solidFill>
                <a:highlight>
                  <a:srgbClr val="27272D"/>
                </a:highlight>
                <a:latin typeface="Courier New"/>
                <a:ea typeface="Courier New"/>
                <a:cs typeface="Courier New"/>
                <a:sym typeface="Courier New"/>
              </a:rPr>
              <a:t>MaterialApp</a:t>
            </a:r>
            <a:r>
              <a:rPr lang="en" sz="1100">
                <a:solidFill>
                  <a:srgbClr val="A9B7C6"/>
                </a:solidFill>
                <a:highlight>
                  <a:srgbClr val="27272D"/>
                </a:highlight>
                <a:latin typeface="Courier New"/>
                <a:ea typeface="Courier New"/>
                <a:cs typeface="Courier New"/>
                <a:sym typeface="Courier New"/>
              </a:rPr>
              <a:t>(</a:t>
            </a:r>
            <a:endParaRPr sz="11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A9B7C6"/>
                </a:solidFill>
                <a:highlight>
                  <a:srgbClr val="27272D"/>
                </a:highlight>
                <a:latin typeface="Courier New"/>
                <a:ea typeface="Courier New"/>
                <a:cs typeface="Courier New"/>
                <a:sym typeface="Courier New"/>
              </a:rPr>
              <a:t>     title: </a:t>
            </a:r>
            <a:r>
              <a:rPr lang="en" sz="1100">
                <a:solidFill>
                  <a:srgbClr val="6A8759"/>
                </a:solidFill>
                <a:highlight>
                  <a:srgbClr val="27272D"/>
                </a:highlight>
                <a:latin typeface="Courier New"/>
                <a:ea typeface="Courier New"/>
                <a:cs typeface="Courier New"/>
                <a:sym typeface="Courier New"/>
              </a:rPr>
              <a:t>'Flutter Demo'</a:t>
            </a:r>
            <a:r>
              <a:rPr lang="en" sz="1100">
                <a:solidFill>
                  <a:srgbClr val="CC7832"/>
                </a:solidFill>
                <a:highlight>
                  <a:srgbClr val="27272D"/>
                </a:highlight>
                <a:latin typeface="Courier New"/>
                <a:ea typeface="Courier New"/>
                <a:cs typeface="Courier New"/>
                <a:sym typeface="Courier New"/>
              </a:rPr>
              <a:t>,</a:t>
            </a:r>
            <a:endParaRPr sz="11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CC7832"/>
                </a:solidFill>
                <a:highlight>
                  <a:srgbClr val="27272D"/>
                </a:highlight>
                <a:latin typeface="Courier New"/>
                <a:ea typeface="Courier New"/>
                <a:cs typeface="Courier New"/>
                <a:sym typeface="Courier New"/>
              </a:rPr>
              <a:t>     </a:t>
            </a:r>
            <a:r>
              <a:rPr lang="en" sz="1100">
                <a:solidFill>
                  <a:srgbClr val="A9B7C6"/>
                </a:solidFill>
                <a:highlight>
                  <a:srgbClr val="27272D"/>
                </a:highlight>
                <a:latin typeface="Courier New"/>
                <a:ea typeface="Courier New"/>
                <a:cs typeface="Courier New"/>
                <a:sym typeface="Courier New"/>
              </a:rPr>
              <a:t>theme: </a:t>
            </a:r>
            <a:r>
              <a:rPr lang="en" sz="1100">
                <a:solidFill>
                  <a:srgbClr val="FFC66D"/>
                </a:solidFill>
                <a:highlight>
                  <a:srgbClr val="27272D"/>
                </a:highlight>
                <a:latin typeface="Courier New"/>
                <a:ea typeface="Courier New"/>
                <a:cs typeface="Courier New"/>
                <a:sym typeface="Courier New"/>
              </a:rPr>
              <a:t>ThemeData</a:t>
            </a:r>
            <a:r>
              <a:rPr lang="en" sz="1100">
                <a:solidFill>
                  <a:srgbClr val="A9B7C6"/>
                </a:solidFill>
                <a:highlight>
                  <a:srgbClr val="27272D"/>
                </a:highlight>
                <a:latin typeface="Courier New"/>
                <a:ea typeface="Courier New"/>
                <a:cs typeface="Courier New"/>
                <a:sym typeface="Courier New"/>
              </a:rPr>
              <a:t>(</a:t>
            </a:r>
            <a:endParaRPr sz="11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A9B7C6"/>
                </a:solidFill>
                <a:highlight>
                  <a:srgbClr val="27272D"/>
                </a:highlight>
                <a:latin typeface="Courier New"/>
                <a:ea typeface="Courier New"/>
                <a:cs typeface="Courier New"/>
                <a:sym typeface="Courier New"/>
              </a:rPr>
              <a:t>       primarySwatch: Colors.</a:t>
            </a:r>
            <a:r>
              <a:rPr i="1" lang="en" sz="1100">
                <a:solidFill>
                  <a:srgbClr val="9876AA"/>
                </a:solidFill>
                <a:highlight>
                  <a:srgbClr val="27272D"/>
                </a:highlight>
                <a:latin typeface="Courier New"/>
                <a:ea typeface="Courier New"/>
                <a:cs typeface="Courier New"/>
                <a:sym typeface="Courier New"/>
              </a:rPr>
              <a:t>amber</a:t>
            </a:r>
            <a:r>
              <a:rPr lang="en" sz="1100">
                <a:solidFill>
                  <a:srgbClr val="CC7832"/>
                </a:solidFill>
                <a:highlight>
                  <a:srgbClr val="27272D"/>
                </a:highlight>
                <a:latin typeface="Courier New"/>
                <a:ea typeface="Courier New"/>
                <a:cs typeface="Courier New"/>
                <a:sym typeface="Courier New"/>
              </a:rPr>
              <a:t>;</a:t>
            </a:r>
            <a:endParaRPr sz="11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CC7832"/>
                </a:solidFill>
                <a:highlight>
                  <a:srgbClr val="27272D"/>
                </a:highlight>
                <a:latin typeface="Courier New"/>
                <a:ea typeface="Courier New"/>
                <a:cs typeface="Courier New"/>
                <a:sym typeface="Courier New"/>
              </a:rPr>
              <a:t>     </a:t>
            </a:r>
            <a:r>
              <a:rPr lang="en" sz="1100">
                <a:solidFill>
                  <a:srgbClr val="A9B7C6"/>
                </a:solidFill>
                <a:highlight>
                  <a:srgbClr val="27272D"/>
                </a:highlight>
                <a:latin typeface="Courier New"/>
                <a:ea typeface="Courier New"/>
                <a:cs typeface="Courier New"/>
                <a:sym typeface="Courier New"/>
              </a:rPr>
              <a:t>)</a:t>
            </a:r>
            <a:r>
              <a:rPr lang="en" sz="1100">
                <a:solidFill>
                  <a:srgbClr val="CC7832"/>
                </a:solidFill>
                <a:highlight>
                  <a:srgbClr val="27272D"/>
                </a:highlight>
                <a:latin typeface="Courier New"/>
                <a:ea typeface="Courier New"/>
                <a:cs typeface="Courier New"/>
                <a:sym typeface="Courier New"/>
              </a:rPr>
              <a:t>,</a:t>
            </a:r>
            <a:endParaRPr sz="11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CC7832"/>
                </a:solidFill>
                <a:highlight>
                  <a:srgbClr val="27272D"/>
                </a:highlight>
                <a:latin typeface="Courier New"/>
                <a:ea typeface="Courier New"/>
                <a:cs typeface="Courier New"/>
                <a:sym typeface="Courier New"/>
              </a:rPr>
              <a:t>     </a:t>
            </a:r>
            <a:r>
              <a:rPr lang="en" sz="1100">
                <a:solidFill>
                  <a:srgbClr val="A9B7C6"/>
                </a:solidFill>
                <a:highlight>
                  <a:srgbClr val="27272D"/>
                </a:highlight>
                <a:latin typeface="Courier New"/>
                <a:ea typeface="Courier New"/>
                <a:cs typeface="Courier New"/>
                <a:sym typeface="Courier New"/>
              </a:rPr>
              <a:t>home: </a:t>
            </a:r>
            <a:r>
              <a:rPr lang="en" sz="1100">
                <a:solidFill>
                  <a:srgbClr val="FFC66D"/>
                </a:solidFill>
                <a:highlight>
                  <a:srgbClr val="27272D"/>
                </a:highlight>
                <a:latin typeface="Courier New"/>
                <a:ea typeface="Courier New"/>
                <a:cs typeface="Courier New"/>
                <a:sym typeface="Courier New"/>
              </a:rPr>
              <a:t>DefaultTabController</a:t>
            </a:r>
            <a:r>
              <a:rPr lang="en" sz="1100">
                <a:solidFill>
                  <a:srgbClr val="A9B7C6"/>
                </a:solidFill>
                <a:highlight>
                  <a:srgbClr val="27272D"/>
                </a:highlight>
                <a:latin typeface="Courier New"/>
                <a:ea typeface="Courier New"/>
                <a:cs typeface="Courier New"/>
                <a:sym typeface="Courier New"/>
              </a:rPr>
              <a:t>(</a:t>
            </a:r>
            <a:endParaRPr sz="11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A9B7C6"/>
                </a:solidFill>
                <a:highlight>
                  <a:srgbClr val="27272D"/>
                </a:highlight>
                <a:latin typeface="Courier New"/>
                <a:ea typeface="Courier New"/>
                <a:cs typeface="Courier New"/>
                <a:sym typeface="Courier New"/>
              </a:rPr>
              <a:t>         length: </a:t>
            </a:r>
            <a:r>
              <a:rPr lang="en" sz="1100">
                <a:solidFill>
                  <a:srgbClr val="6897BB"/>
                </a:solidFill>
                <a:highlight>
                  <a:srgbClr val="27272D"/>
                </a:highlight>
                <a:latin typeface="Courier New"/>
                <a:ea typeface="Courier New"/>
                <a:cs typeface="Courier New"/>
                <a:sym typeface="Courier New"/>
              </a:rPr>
              <a:t>2</a:t>
            </a:r>
            <a:r>
              <a:rPr lang="en" sz="1100">
                <a:solidFill>
                  <a:srgbClr val="CC7832"/>
                </a:solidFill>
                <a:highlight>
                  <a:srgbClr val="27272D"/>
                </a:highlight>
                <a:latin typeface="Courier New"/>
                <a:ea typeface="Courier New"/>
                <a:cs typeface="Courier New"/>
                <a:sym typeface="Courier New"/>
              </a:rPr>
              <a:t>,</a:t>
            </a:r>
            <a:endParaRPr sz="11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None/>
            </a:pPr>
            <a:r>
              <a:rPr lang="en" sz="1100">
                <a:solidFill>
                  <a:srgbClr val="CC7832"/>
                </a:solidFill>
                <a:highlight>
                  <a:srgbClr val="27272D"/>
                </a:highlight>
                <a:latin typeface="Courier New"/>
                <a:ea typeface="Courier New"/>
                <a:cs typeface="Courier New"/>
                <a:sym typeface="Courier New"/>
              </a:rPr>
              <a:t>         </a:t>
            </a:r>
            <a:endParaRPr>
              <a:highlight>
                <a:srgbClr val="27272D"/>
              </a:highlight>
            </a:endParaRPr>
          </a:p>
        </p:txBody>
      </p:sp>
      <p:sp>
        <p:nvSpPr>
          <p:cNvPr id="464" name="Google Shape;464;p60"/>
          <p:cNvSpPr txBox="1"/>
          <p:nvPr>
            <p:ph idx="2" type="body"/>
          </p:nvPr>
        </p:nvSpPr>
        <p:spPr>
          <a:xfrm>
            <a:off x="4345300" y="1017600"/>
            <a:ext cx="5350500" cy="399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100">
                <a:solidFill>
                  <a:srgbClr val="A9B7C6"/>
                </a:solidFill>
                <a:highlight>
                  <a:srgbClr val="27272D"/>
                </a:highlight>
                <a:latin typeface="Courier New"/>
                <a:ea typeface="Courier New"/>
                <a:cs typeface="Courier New"/>
                <a:sym typeface="Courier New"/>
              </a:rPr>
              <a:t>child: </a:t>
            </a:r>
            <a:r>
              <a:rPr lang="en" sz="1100">
                <a:solidFill>
                  <a:srgbClr val="FFC66D"/>
                </a:solidFill>
                <a:highlight>
                  <a:srgbClr val="27272D"/>
                </a:highlight>
                <a:latin typeface="Courier New"/>
                <a:ea typeface="Courier New"/>
                <a:cs typeface="Courier New"/>
                <a:sym typeface="Courier New"/>
              </a:rPr>
              <a:t>Scaffold</a:t>
            </a:r>
            <a:r>
              <a:rPr lang="en" sz="1100">
                <a:solidFill>
                  <a:srgbClr val="A9B7C6"/>
                </a:solidFill>
                <a:highlight>
                  <a:srgbClr val="27272D"/>
                </a:highlight>
                <a:latin typeface="Courier New"/>
                <a:ea typeface="Courier New"/>
                <a:cs typeface="Courier New"/>
                <a:sym typeface="Courier New"/>
              </a:rPr>
              <a:t>(</a:t>
            </a:r>
            <a:endParaRPr sz="11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A9B7C6"/>
                </a:solidFill>
                <a:highlight>
                  <a:srgbClr val="27272D"/>
                </a:highlight>
                <a:latin typeface="Courier New"/>
                <a:ea typeface="Courier New"/>
                <a:cs typeface="Courier New"/>
                <a:sym typeface="Courier New"/>
              </a:rPr>
              <a:t>    appBar: </a:t>
            </a:r>
            <a:r>
              <a:rPr lang="en" sz="1100">
                <a:solidFill>
                  <a:srgbClr val="FFC66D"/>
                </a:solidFill>
                <a:highlight>
                  <a:srgbClr val="27272D"/>
                </a:highlight>
                <a:latin typeface="Courier New"/>
                <a:ea typeface="Courier New"/>
                <a:cs typeface="Courier New"/>
                <a:sym typeface="Courier New"/>
              </a:rPr>
              <a:t>AppBar</a:t>
            </a:r>
            <a:r>
              <a:rPr lang="en" sz="1100">
                <a:solidFill>
                  <a:srgbClr val="A9B7C6"/>
                </a:solidFill>
                <a:highlight>
                  <a:srgbClr val="27272D"/>
                </a:highlight>
                <a:latin typeface="Courier New"/>
                <a:ea typeface="Courier New"/>
                <a:cs typeface="Courier New"/>
                <a:sym typeface="Courier New"/>
              </a:rPr>
              <a:t>(</a:t>
            </a:r>
            <a:endParaRPr sz="11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A9B7C6"/>
                </a:solidFill>
                <a:highlight>
                  <a:srgbClr val="27272D"/>
                </a:highlight>
                <a:latin typeface="Courier New"/>
                <a:ea typeface="Courier New"/>
                <a:cs typeface="Courier New"/>
                <a:sym typeface="Courier New"/>
              </a:rPr>
              <a:t>        bottom: </a:t>
            </a:r>
            <a:r>
              <a:rPr lang="en" sz="1100">
                <a:solidFill>
                  <a:srgbClr val="FFC66D"/>
                </a:solidFill>
                <a:highlight>
                  <a:srgbClr val="27272D"/>
                </a:highlight>
                <a:latin typeface="Courier New"/>
                <a:ea typeface="Courier New"/>
                <a:cs typeface="Courier New"/>
                <a:sym typeface="Courier New"/>
              </a:rPr>
              <a:t>TabBar</a:t>
            </a:r>
            <a:r>
              <a:rPr lang="en" sz="1100">
                <a:solidFill>
                  <a:srgbClr val="A9B7C6"/>
                </a:solidFill>
                <a:highlight>
                  <a:srgbClr val="27272D"/>
                </a:highlight>
                <a:latin typeface="Courier New"/>
                <a:ea typeface="Courier New"/>
                <a:cs typeface="Courier New"/>
                <a:sym typeface="Courier New"/>
              </a:rPr>
              <a:t>(</a:t>
            </a:r>
            <a:endParaRPr sz="11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A9B7C6"/>
                </a:solidFill>
                <a:highlight>
                  <a:srgbClr val="27272D"/>
                </a:highlight>
                <a:latin typeface="Courier New"/>
                <a:ea typeface="Courier New"/>
                <a:cs typeface="Courier New"/>
                <a:sym typeface="Courier New"/>
              </a:rPr>
              <a:t>             tabs: [ </a:t>
            </a:r>
            <a:r>
              <a:rPr lang="en" sz="1100">
                <a:solidFill>
                  <a:srgbClr val="FFC66D"/>
                </a:solidFill>
                <a:highlight>
                  <a:srgbClr val="27272D"/>
                </a:highlight>
                <a:latin typeface="Courier New"/>
                <a:ea typeface="Courier New"/>
                <a:cs typeface="Courier New"/>
                <a:sym typeface="Courier New"/>
              </a:rPr>
              <a:t>Tab</a:t>
            </a:r>
            <a:r>
              <a:rPr lang="en" sz="1100">
                <a:solidFill>
                  <a:srgbClr val="A9B7C6"/>
                </a:solidFill>
                <a:highlight>
                  <a:srgbClr val="27272D"/>
                </a:highlight>
                <a:latin typeface="Courier New"/>
                <a:ea typeface="Courier New"/>
                <a:cs typeface="Courier New"/>
                <a:sym typeface="Courier New"/>
              </a:rPr>
              <a:t>(text: </a:t>
            </a:r>
            <a:r>
              <a:rPr lang="en" sz="1100">
                <a:solidFill>
                  <a:srgbClr val="6A8759"/>
                </a:solidFill>
                <a:highlight>
                  <a:srgbClr val="27272D"/>
                </a:highlight>
                <a:latin typeface="Courier New"/>
                <a:ea typeface="Courier New"/>
                <a:cs typeface="Courier New"/>
                <a:sym typeface="Courier New"/>
              </a:rPr>
              <a:t>"Pagina 1"</a:t>
            </a:r>
            <a:r>
              <a:rPr lang="en" sz="1100">
                <a:solidFill>
                  <a:srgbClr val="A9B7C6"/>
                </a:solidFill>
                <a:highlight>
                  <a:srgbClr val="27272D"/>
                </a:highlight>
                <a:latin typeface="Courier New"/>
                <a:ea typeface="Courier New"/>
                <a:cs typeface="Courier New"/>
                <a:sym typeface="Courier New"/>
              </a:rPr>
              <a:t>)</a:t>
            </a:r>
            <a:r>
              <a:rPr lang="en" sz="1100">
                <a:solidFill>
                  <a:srgbClr val="CC7832"/>
                </a:solidFill>
                <a:highlight>
                  <a:srgbClr val="27272D"/>
                </a:highlight>
                <a:latin typeface="Courier New"/>
                <a:ea typeface="Courier New"/>
                <a:cs typeface="Courier New"/>
                <a:sym typeface="Courier New"/>
              </a:rPr>
              <a:t>,</a:t>
            </a:r>
            <a:endParaRPr sz="11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CC7832"/>
                </a:solidFill>
                <a:highlight>
                  <a:srgbClr val="27272D"/>
                </a:highlight>
                <a:latin typeface="Courier New"/>
                <a:ea typeface="Courier New"/>
                <a:cs typeface="Courier New"/>
                <a:sym typeface="Courier New"/>
              </a:rPr>
              <a:t>                	     </a:t>
            </a:r>
            <a:r>
              <a:rPr lang="en" sz="1100">
                <a:solidFill>
                  <a:srgbClr val="FFC66D"/>
                </a:solidFill>
                <a:highlight>
                  <a:srgbClr val="27272D"/>
                </a:highlight>
                <a:latin typeface="Courier New"/>
                <a:ea typeface="Courier New"/>
                <a:cs typeface="Courier New"/>
                <a:sym typeface="Courier New"/>
              </a:rPr>
              <a:t>Tab</a:t>
            </a:r>
            <a:r>
              <a:rPr lang="en" sz="1100">
                <a:solidFill>
                  <a:srgbClr val="A9B7C6"/>
                </a:solidFill>
                <a:highlight>
                  <a:srgbClr val="27272D"/>
                </a:highlight>
                <a:latin typeface="Courier New"/>
                <a:ea typeface="Courier New"/>
                <a:cs typeface="Courier New"/>
                <a:sym typeface="Courier New"/>
              </a:rPr>
              <a:t>(text: </a:t>
            </a:r>
            <a:r>
              <a:rPr lang="en" sz="1100">
                <a:solidFill>
                  <a:srgbClr val="6A8759"/>
                </a:solidFill>
                <a:highlight>
                  <a:srgbClr val="27272D"/>
                </a:highlight>
                <a:latin typeface="Courier New"/>
                <a:ea typeface="Courier New"/>
                <a:cs typeface="Courier New"/>
                <a:sym typeface="Courier New"/>
              </a:rPr>
              <a:t>"Pagina 2"</a:t>
            </a:r>
            <a:r>
              <a:rPr lang="en" sz="1100">
                <a:solidFill>
                  <a:srgbClr val="A9B7C6"/>
                </a:solidFill>
                <a:highlight>
                  <a:srgbClr val="27272D"/>
                </a:highlight>
                <a:latin typeface="Courier New"/>
                <a:ea typeface="Courier New"/>
                <a:cs typeface="Courier New"/>
                <a:sym typeface="Courier New"/>
              </a:rPr>
              <a:t>)]</a:t>
            </a:r>
            <a:endParaRPr sz="11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A9B7C6"/>
                </a:solidFill>
                <a:highlight>
                  <a:srgbClr val="27272D"/>
                </a:highlight>
                <a:latin typeface="Courier New"/>
                <a:ea typeface="Courier New"/>
                <a:cs typeface="Courier New"/>
                <a:sym typeface="Courier New"/>
              </a:rPr>
              <a:t>        )</a:t>
            </a:r>
            <a:r>
              <a:rPr lang="en" sz="1100">
                <a:solidFill>
                  <a:srgbClr val="CC7832"/>
                </a:solidFill>
                <a:highlight>
                  <a:srgbClr val="27272D"/>
                </a:highlight>
                <a:latin typeface="Courier New"/>
                <a:ea typeface="Courier New"/>
                <a:cs typeface="Courier New"/>
                <a:sym typeface="Courier New"/>
              </a:rPr>
              <a:t>,</a:t>
            </a:r>
            <a:endParaRPr sz="11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CC7832"/>
                </a:solidFill>
                <a:highlight>
                  <a:srgbClr val="27272D"/>
                </a:highlight>
                <a:latin typeface="Courier New"/>
                <a:ea typeface="Courier New"/>
                <a:cs typeface="Courier New"/>
                <a:sym typeface="Courier New"/>
              </a:rPr>
              <a:t>        </a:t>
            </a:r>
            <a:r>
              <a:rPr lang="en" sz="1100">
                <a:solidFill>
                  <a:srgbClr val="A9B7C6"/>
                </a:solidFill>
                <a:highlight>
                  <a:srgbClr val="27272D"/>
                </a:highlight>
                <a:latin typeface="Courier New"/>
                <a:ea typeface="Courier New"/>
                <a:cs typeface="Courier New"/>
                <a:sym typeface="Courier New"/>
              </a:rPr>
              <a:t>title: </a:t>
            </a:r>
            <a:r>
              <a:rPr lang="en" sz="1100">
                <a:solidFill>
                  <a:srgbClr val="FFC66D"/>
                </a:solidFill>
                <a:highlight>
                  <a:srgbClr val="27272D"/>
                </a:highlight>
                <a:latin typeface="Courier New"/>
                <a:ea typeface="Courier New"/>
                <a:cs typeface="Courier New"/>
                <a:sym typeface="Courier New"/>
              </a:rPr>
              <a:t>Text</a:t>
            </a:r>
            <a:r>
              <a:rPr lang="en" sz="1100">
                <a:solidFill>
                  <a:srgbClr val="A9B7C6"/>
                </a:solidFill>
                <a:highlight>
                  <a:srgbClr val="27272D"/>
                </a:highlight>
                <a:latin typeface="Courier New"/>
                <a:ea typeface="Courier New"/>
                <a:cs typeface="Courier New"/>
                <a:sym typeface="Courier New"/>
              </a:rPr>
              <a:t>(</a:t>
            </a:r>
            <a:r>
              <a:rPr lang="en" sz="1100">
                <a:solidFill>
                  <a:srgbClr val="6A8759"/>
                </a:solidFill>
                <a:highlight>
                  <a:srgbClr val="27272D"/>
                </a:highlight>
                <a:latin typeface="Courier New"/>
                <a:ea typeface="Courier New"/>
                <a:cs typeface="Courier New"/>
                <a:sym typeface="Courier New"/>
              </a:rPr>
              <a:t>"Semplice esempio"</a:t>
            </a:r>
            <a:r>
              <a:rPr lang="en" sz="1100">
                <a:solidFill>
                  <a:srgbClr val="A9B7C6"/>
                </a:solidFill>
                <a:highlight>
                  <a:srgbClr val="27272D"/>
                </a:highlight>
                <a:latin typeface="Courier New"/>
                <a:ea typeface="Courier New"/>
                <a:cs typeface="Courier New"/>
                <a:sym typeface="Courier New"/>
              </a:rPr>
              <a:t>)</a:t>
            </a:r>
            <a:r>
              <a:rPr lang="en" sz="1100">
                <a:solidFill>
                  <a:srgbClr val="CC7832"/>
                </a:solidFill>
                <a:highlight>
                  <a:srgbClr val="27272D"/>
                </a:highlight>
                <a:latin typeface="Courier New"/>
                <a:ea typeface="Courier New"/>
                <a:cs typeface="Courier New"/>
                <a:sym typeface="Courier New"/>
              </a:rPr>
              <a:t>,</a:t>
            </a:r>
            <a:endParaRPr sz="11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CC7832"/>
                </a:solidFill>
                <a:highlight>
                  <a:srgbClr val="27272D"/>
                </a:highlight>
                <a:latin typeface="Courier New"/>
                <a:ea typeface="Courier New"/>
                <a:cs typeface="Courier New"/>
                <a:sym typeface="Courier New"/>
              </a:rPr>
              <a:t>     </a:t>
            </a:r>
            <a:r>
              <a:rPr lang="en" sz="1100">
                <a:solidFill>
                  <a:srgbClr val="A9B7C6"/>
                </a:solidFill>
                <a:highlight>
                  <a:srgbClr val="27272D"/>
                </a:highlight>
                <a:latin typeface="Courier New"/>
                <a:ea typeface="Courier New"/>
                <a:cs typeface="Courier New"/>
                <a:sym typeface="Courier New"/>
              </a:rPr>
              <a:t>)</a:t>
            </a:r>
            <a:r>
              <a:rPr lang="en" sz="1100">
                <a:solidFill>
                  <a:srgbClr val="CC7832"/>
                </a:solidFill>
                <a:highlight>
                  <a:srgbClr val="27272D"/>
                </a:highlight>
                <a:latin typeface="Courier New"/>
                <a:ea typeface="Courier New"/>
                <a:cs typeface="Courier New"/>
                <a:sym typeface="Courier New"/>
              </a:rPr>
              <a:t>,</a:t>
            </a:r>
            <a:endParaRPr sz="11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CC7832"/>
                </a:solidFill>
                <a:highlight>
                  <a:srgbClr val="27272D"/>
                </a:highlight>
                <a:latin typeface="Courier New"/>
                <a:ea typeface="Courier New"/>
                <a:cs typeface="Courier New"/>
                <a:sym typeface="Courier New"/>
              </a:rPr>
              <a:t>     </a:t>
            </a:r>
            <a:r>
              <a:rPr lang="en" sz="1100">
                <a:solidFill>
                  <a:srgbClr val="A9B7C6"/>
                </a:solidFill>
                <a:highlight>
                  <a:srgbClr val="27272D"/>
                </a:highlight>
                <a:latin typeface="Courier New"/>
                <a:ea typeface="Courier New"/>
                <a:cs typeface="Courier New"/>
                <a:sym typeface="Courier New"/>
              </a:rPr>
              <a:t>body: </a:t>
            </a:r>
            <a:r>
              <a:rPr lang="en" sz="1100">
                <a:solidFill>
                  <a:srgbClr val="FFC66D"/>
                </a:solidFill>
                <a:highlight>
                  <a:srgbClr val="27272D"/>
                </a:highlight>
                <a:latin typeface="Courier New"/>
                <a:ea typeface="Courier New"/>
                <a:cs typeface="Courier New"/>
                <a:sym typeface="Courier New"/>
              </a:rPr>
              <a:t>TabBarView</a:t>
            </a:r>
            <a:r>
              <a:rPr lang="en" sz="1100">
                <a:solidFill>
                  <a:srgbClr val="A9B7C6"/>
                </a:solidFill>
                <a:highlight>
                  <a:srgbClr val="27272D"/>
                </a:highlight>
                <a:latin typeface="Courier New"/>
                <a:ea typeface="Courier New"/>
                <a:cs typeface="Courier New"/>
                <a:sym typeface="Courier New"/>
              </a:rPr>
              <a:t>(</a:t>
            </a:r>
            <a:endParaRPr sz="11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A9B7C6"/>
                </a:solidFill>
                <a:highlight>
                  <a:srgbClr val="27272D"/>
                </a:highlight>
                <a:latin typeface="Courier New"/>
                <a:ea typeface="Courier New"/>
                <a:cs typeface="Courier New"/>
                <a:sym typeface="Courier New"/>
              </a:rPr>
              <a:t>         children: [</a:t>
            </a:r>
            <a:endParaRPr sz="11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A9B7C6"/>
                </a:solidFill>
                <a:highlight>
                  <a:srgbClr val="27272D"/>
                </a:highlight>
                <a:latin typeface="Courier New"/>
                <a:ea typeface="Courier New"/>
                <a:cs typeface="Courier New"/>
                <a:sym typeface="Courier New"/>
              </a:rPr>
              <a:t>             </a:t>
            </a:r>
            <a:r>
              <a:rPr lang="en" sz="1100">
                <a:solidFill>
                  <a:srgbClr val="FFC66D"/>
                </a:solidFill>
                <a:highlight>
                  <a:srgbClr val="27272D"/>
                </a:highlight>
                <a:latin typeface="Courier New"/>
                <a:ea typeface="Courier New"/>
                <a:cs typeface="Courier New"/>
                <a:sym typeface="Courier New"/>
              </a:rPr>
              <a:t>FirstPage</a:t>
            </a:r>
            <a:r>
              <a:rPr lang="en" sz="1100">
                <a:solidFill>
                  <a:srgbClr val="A9B7C6"/>
                </a:solidFill>
                <a:highlight>
                  <a:srgbClr val="27272D"/>
                </a:highlight>
                <a:latin typeface="Courier New"/>
                <a:ea typeface="Courier New"/>
                <a:cs typeface="Courier New"/>
                <a:sym typeface="Courier New"/>
              </a:rPr>
              <a:t>(title: </a:t>
            </a:r>
            <a:r>
              <a:rPr lang="en" sz="1100">
                <a:solidFill>
                  <a:srgbClr val="6A8759"/>
                </a:solidFill>
                <a:highlight>
                  <a:srgbClr val="27272D"/>
                </a:highlight>
                <a:latin typeface="Courier New"/>
                <a:ea typeface="Courier New"/>
                <a:cs typeface="Courier New"/>
                <a:sym typeface="Courier New"/>
              </a:rPr>
              <a:t>"Prima pagina"</a:t>
            </a:r>
            <a:r>
              <a:rPr lang="en" sz="1100">
                <a:solidFill>
                  <a:srgbClr val="A9B7C6"/>
                </a:solidFill>
                <a:highlight>
                  <a:srgbClr val="27272D"/>
                </a:highlight>
                <a:latin typeface="Courier New"/>
                <a:ea typeface="Courier New"/>
                <a:cs typeface="Courier New"/>
                <a:sym typeface="Courier New"/>
              </a:rPr>
              <a:t>)</a:t>
            </a:r>
            <a:r>
              <a:rPr lang="en" sz="1100">
                <a:solidFill>
                  <a:srgbClr val="CC7832"/>
                </a:solidFill>
                <a:highlight>
                  <a:srgbClr val="27272D"/>
                </a:highlight>
                <a:latin typeface="Courier New"/>
                <a:ea typeface="Courier New"/>
                <a:cs typeface="Courier New"/>
                <a:sym typeface="Courier New"/>
              </a:rPr>
              <a:t>,</a:t>
            </a:r>
            <a:endParaRPr sz="1100">
              <a:solidFill>
                <a:srgbClr val="CC7832"/>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CC7832"/>
                </a:solidFill>
                <a:highlight>
                  <a:srgbClr val="27272D"/>
                </a:highlight>
                <a:latin typeface="Courier New"/>
                <a:ea typeface="Courier New"/>
                <a:cs typeface="Courier New"/>
                <a:sym typeface="Courier New"/>
              </a:rPr>
              <a:t>             </a:t>
            </a:r>
            <a:r>
              <a:rPr lang="en" sz="1100">
                <a:solidFill>
                  <a:srgbClr val="FFC66D"/>
                </a:solidFill>
                <a:highlight>
                  <a:srgbClr val="27272D"/>
                </a:highlight>
                <a:latin typeface="Courier New"/>
                <a:ea typeface="Courier New"/>
                <a:cs typeface="Courier New"/>
                <a:sym typeface="Courier New"/>
              </a:rPr>
              <a:t>SecondPage</a:t>
            </a:r>
            <a:r>
              <a:rPr lang="en" sz="1100">
                <a:solidFill>
                  <a:srgbClr val="A9B7C6"/>
                </a:solidFill>
                <a:highlight>
                  <a:srgbClr val="27272D"/>
                </a:highlight>
                <a:latin typeface="Courier New"/>
                <a:ea typeface="Courier New"/>
                <a:cs typeface="Courier New"/>
                <a:sym typeface="Courier New"/>
              </a:rPr>
              <a:t>(title: </a:t>
            </a:r>
            <a:r>
              <a:rPr lang="en" sz="1100">
                <a:solidFill>
                  <a:srgbClr val="6A8759"/>
                </a:solidFill>
                <a:highlight>
                  <a:srgbClr val="27272D"/>
                </a:highlight>
                <a:latin typeface="Courier New"/>
                <a:ea typeface="Courier New"/>
                <a:cs typeface="Courier New"/>
                <a:sym typeface="Courier New"/>
              </a:rPr>
              <a:t>"Seconda pagina"</a:t>
            </a:r>
            <a:r>
              <a:rPr lang="en" sz="1100">
                <a:solidFill>
                  <a:srgbClr val="A9B7C6"/>
                </a:solidFill>
                <a:highlight>
                  <a:srgbClr val="27272D"/>
                </a:highlight>
                <a:latin typeface="Courier New"/>
                <a:ea typeface="Courier New"/>
                <a:cs typeface="Courier New"/>
                <a:sym typeface="Courier New"/>
              </a:rPr>
              <a:t>)</a:t>
            </a:r>
            <a:endParaRPr sz="1100">
              <a:solidFill>
                <a:srgbClr val="A9B7C6"/>
              </a:solidFill>
              <a:highlight>
                <a:srgbClr val="27272D"/>
              </a:highlight>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100">
                <a:solidFill>
                  <a:srgbClr val="A9B7C6"/>
                </a:solidFill>
                <a:highlight>
                  <a:srgbClr val="27272D"/>
                </a:highlight>
                <a:latin typeface="Courier New"/>
                <a:ea typeface="Courier New"/>
                <a:cs typeface="Courier New"/>
                <a:sym typeface="Courier New"/>
              </a:rPr>
              <a:t>         ])</a:t>
            </a:r>
            <a:r>
              <a:rPr lang="en" sz="1100">
                <a:solidFill>
                  <a:srgbClr val="CC7832"/>
                </a:solidFill>
                <a:highlight>
                  <a:srgbClr val="27272D"/>
                </a:highlight>
                <a:latin typeface="Courier New"/>
                <a:ea typeface="Courier New"/>
                <a:cs typeface="Courier New"/>
                <a:sym typeface="Courier New"/>
              </a:rPr>
              <a:t>,</a:t>
            </a:r>
            <a:r>
              <a:rPr lang="en" sz="1100">
                <a:solidFill>
                  <a:srgbClr val="A9B7C6"/>
                </a:solidFill>
                <a:highlight>
                  <a:srgbClr val="27272D"/>
                </a:highlight>
                <a:latin typeface="Courier New"/>
                <a:ea typeface="Courier New"/>
                <a:cs typeface="Courier New"/>
                <a:sym typeface="Courier New"/>
              </a:rPr>
              <a:t>))</a:t>
            </a:r>
            <a:r>
              <a:rPr lang="en" sz="1100">
                <a:solidFill>
                  <a:srgbClr val="CC7832"/>
                </a:solidFill>
                <a:highlight>
                  <a:srgbClr val="27272D"/>
                </a:highlight>
                <a:latin typeface="Courier New"/>
                <a:ea typeface="Courier New"/>
                <a:cs typeface="Courier New"/>
                <a:sym typeface="Courier New"/>
              </a:rPr>
              <a:t>,</a:t>
            </a:r>
            <a:r>
              <a:rPr lang="en" sz="1100">
                <a:solidFill>
                  <a:srgbClr val="A9B7C6"/>
                </a:solidFill>
                <a:highlight>
                  <a:srgbClr val="27272D"/>
                </a:highlight>
                <a:latin typeface="Courier New"/>
                <a:ea typeface="Courier New"/>
                <a:cs typeface="Courier New"/>
                <a:sym typeface="Courier New"/>
              </a:rPr>
              <a:t>)</a:t>
            </a:r>
            <a:r>
              <a:rPr lang="en" sz="1100">
                <a:solidFill>
                  <a:srgbClr val="CC7832"/>
                </a:solidFill>
                <a:highlight>
                  <a:srgbClr val="27272D"/>
                </a:highlight>
                <a:latin typeface="Courier New"/>
                <a:ea typeface="Courier New"/>
                <a:cs typeface="Courier New"/>
                <a:sym typeface="Courier New"/>
              </a:rPr>
              <a:t>;</a:t>
            </a:r>
            <a:r>
              <a:rPr lang="en" sz="1100">
                <a:solidFill>
                  <a:srgbClr val="A9B7C6"/>
                </a:solidFill>
                <a:highlight>
                  <a:srgbClr val="27272D"/>
                </a:highlight>
                <a:latin typeface="Courier New"/>
                <a:ea typeface="Courier New"/>
                <a:cs typeface="Courier New"/>
                <a:sym typeface="Courier New"/>
              </a:rPr>
              <a:t>}}</a:t>
            </a:r>
            <a:endParaRPr>
              <a:highlight>
                <a:srgbClr val="27272D"/>
              </a:highlight>
            </a:endParaRPr>
          </a:p>
        </p:txBody>
      </p:sp>
      <p:sp>
        <p:nvSpPr>
          <p:cNvPr id="465" name="Google Shape;465;p60"/>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61"/>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VISUALIZZAZIONE GRAFICA</a:t>
            </a:r>
            <a:endParaRPr/>
          </a:p>
        </p:txBody>
      </p:sp>
      <p:sp>
        <p:nvSpPr>
          <p:cNvPr id="471" name="Google Shape;471;p61"/>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pic>
        <p:nvPicPr>
          <p:cNvPr id="472" name="Google Shape;472;p61"/>
          <p:cNvPicPr preferRelativeResize="0"/>
          <p:nvPr/>
        </p:nvPicPr>
        <p:blipFill>
          <a:blip r:embed="rId3">
            <a:alphaModFix/>
          </a:blip>
          <a:stretch>
            <a:fillRect/>
          </a:stretch>
        </p:blipFill>
        <p:spPr>
          <a:xfrm>
            <a:off x="681938" y="1063375"/>
            <a:ext cx="7232331" cy="3530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SHOWCASE</a:t>
            </a:r>
            <a:endParaRPr/>
          </a:p>
        </p:txBody>
      </p:sp>
      <p:sp>
        <p:nvSpPr>
          <p:cNvPr id="132" name="Google Shape;132;p17"/>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descr="Risultati immagini per alibaba logo transparent" id="133" name="Google Shape;133;p17"/>
          <p:cNvPicPr preferRelativeResize="0"/>
          <p:nvPr/>
        </p:nvPicPr>
        <p:blipFill rotWithShape="1">
          <a:blip r:embed="rId3">
            <a:alphaModFix/>
          </a:blip>
          <a:srcRect b="26959" l="5343" r="2371" t="25332"/>
          <a:stretch/>
        </p:blipFill>
        <p:spPr>
          <a:xfrm>
            <a:off x="3807514" y="1084763"/>
            <a:ext cx="2019886" cy="1044225"/>
          </a:xfrm>
          <a:prstGeom prst="rect">
            <a:avLst/>
          </a:prstGeom>
          <a:noFill/>
          <a:ln>
            <a:noFill/>
          </a:ln>
        </p:spPr>
      </p:pic>
      <p:pic>
        <p:nvPicPr>
          <p:cNvPr descr="Risultati immagini per google green tea logo" id="134" name="Google Shape;134;p17"/>
          <p:cNvPicPr preferRelativeResize="0"/>
          <p:nvPr/>
        </p:nvPicPr>
        <p:blipFill rotWithShape="1">
          <a:blip r:embed="rId4">
            <a:alphaModFix/>
          </a:blip>
          <a:srcRect b="0" l="0" r="0" t="13971"/>
          <a:stretch/>
        </p:blipFill>
        <p:spPr>
          <a:xfrm>
            <a:off x="549600" y="2302771"/>
            <a:ext cx="2743199" cy="641804"/>
          </a:xfrm>
          <a:prstGeom prst="rect">
            <a:avLst/>
          </a:prstGeom>
          <a:noFill/>
          <a:ln>
            <a:noFill/>
          </a:ln>
        </p:spPr>
      </p:pic>
      <p:pic>
        <p:nvPicPr>
          <p:cNvPr descr="Risultati immagini per google ads logo" id="135" name="Google Shape;135;p17"/>
          <p:cNvPicPr preferRelativeResize="0"/>
          <p:nvPr/>
        </p:nvPicPr>
        <p:blipFill rotWithShape="1">
          <a:blip r:embed="rId5">
            <a:alphaModFix/>
          </a:blip>
          <a:srcRect b="12154" l="3397" r="6948" t="8769"/>
          <a:stretch/>
        </p:blipFill>
        <p:spPr>
          <a:xfrm>
            <a:off x="549600" y="1181175"/>
            <a:ext cx="2743200" cy="760825"/>
          </a:xfrm>
          <a:prstGeom prst="rect">
            <a:avLst/>
          </a:prstGeom>
          <a:noFill/>
          <a:ln>
            <a:noFill/>
          </a:ln>
        </p:spPr>
      </p:pic>
      <p:pic>
        <p:nvPicPr>
          <p:cNvPr descr="Risultati immagini per reflectly" id="136" name="Google Shape;136;p17"/>
          <p:cNvPicPr preferRelativeResize="0"/>
          <p:nvPr/>
        </p:nvPicPr>
        <p:blipFill rotWithShape="1">
          <a:blip r:embed="rId6">
            <a:alphaModFix/>
          </a:blip>
          <a:srcRect b="25497" l="17968" r="17974" t="26302"/>
          <a:stretch/>
        </p:blipFill>
        <p:spPr>
          <a:xfrm>
            <a:off x="5827387" y="3144150"/>
            <a:ext cx="2645551" cy="1044225"/>
          </a:xfrm>
          <a:prstGeom prst="rect">
            <a:avLst/>
          </a:prstGeom>
          <a:noFill/>
          <a:ln>
            <a:noFill/>
          </a:ln>
        </p:spPr>
      </p:pic>
      <p:pic>
        <p:nvPicPr>
          <p:cNvPr descr="Risultati immagini per abbey road studios logo" id="137" name="Google Shape;137;p17"/>
          <p:cNvPicPr preferRelativeResize="0"/>
          <p:nvPr/>
        </p:nvPicPr>
        <p:blipFill rotWithShape="1">
          <a:blip r:embed="rId7">
            <a:alphaModFix/>
          </a:blip>
          <a:srcRect b="35111" l="4265" r="3999" t="36305"/>
          <a:stretch/>
        </p:blipFill>
        <p:spPr>
          <a:xfrm>
            <a:off x="549600" y="3305361"/>
            <a:ext cx="2743200" cy="883014"/>
          </a:xfrm>
          <a:prstGeom prst="rect">
            <a:avLst/>
          </a:prstGeom>
          <a:noFill/>
          <a:ln>
            <a:noFill/>
          </a:ln>
        </p:spPr>
      </p:pic>
      <p:pic>
        <p:nvPicPr>
          <p:cNvPr id="138" name="Google Shape;138;p17"/>
          <p:cNvPicPr preferRelativeResize="0"/>
          <p:nvPr/>
        </p:nvPicPr>
        <p:blipFill rotWithShape="1">
          <a:blip r:embed="rId8">
            <a:alphaModFix/>
          </a:blip>
          <a:srcRect b="7388" l="24713" r="24161" t="5684"/>
          <a:stretch/>
        </p:blipFill>
        <p:spPr>
          <a:xfrm>
            <a:off x="6511013" y="1181175"/>
            <a:ext cx="1278326" cy="1448925"/>
          </a:xfrm>
          <a:prstGeom prst="rect">
            <a:avLst/>
          </a:prstGeom>
          <a:noFill/>
          <a:ln>
            <a:noFill/>
          </a:ln>
        </p:spPr>
      </p:pic>
      <p:pic>
        <p:nvPicPr>
          <p:cNvPr descr="Risultati immagini per hamilton music logo" id="139" name="Google Shape;139;p17"/>
          <p:cNvPicPr preferRelativeResize="0"/>
          <p:nvPr/>
        </p:nvPicPr>
        <p:blipFill rotWithShape="1">
          <a:blip r:embed="rId9">
            <a:alphaModFix/>
          </a:blip>
          <a:srcRect b="7834" l="0" r="0" t="0"/>
          <a:stretch/>
        </p:blipFill>
        <p:spPr>
          <a:xfrm>
            <a:off x="3807525" y="2302801"/>
            <a:ext cx="1706625" cy="21415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62"/>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78" name="Google Shape;478;p62"/>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FONTI - 1 </a:t>
            </a:r>
            <a:endParaRPr/>
          </a:p>
        </p:txBody>
      </p:sp>
      <p:sp>
        <p:nvSpPr>
          <p:cNvPr id="479" name="Google Shape;479;p62"/>
          <p:cNvSpPr txBox="1"/>
          <p:nvPr>
            <p:ph idx="4294967295" type="body"/>
          </p:nvPr>
        </p:nvSpPr>
        <p:spPr>
          <a:xfrm>
            <a:off x="549600" y="1200150"/>
            <a:ext cx="7497000" cy="3314100"/>
          </a:xfrm>
          <a:prstGeom prst="rect">
            <a:avLst/>
          </a:prstGeom>
          <a:ln>
            <a:noFill/>
          </a:ln>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rgbClr val="F55C21"/>
              </a:buClr>
              <a:buSzPts val="1800"/>
              <a:buChar char="▪"/>
            </a:pPr>
            <a:r>
              <a:rPr lang="en" sz="1800"/>
              <a:t>Flutter - </a:t>
            </a:r>
            <a:r>
              <a:rPr lang="en" sz="1800" u="sng">
                <a:solidFill>
                  <a:srgbClr val="FFFFFF"/>
                </a:solidFill>
                <a:hlinkClick r:id="rId3"/>
              </a:rPr>
              <a:t>https://flutter.dev/</a:t>
            </a:r>
            <a:endParaRPr sz="1800"/>
          </a:p>
          <a:p>
            <a:pPr indent="-342900" lvl="0" marL="457200" rtl="0" algn="l">
              <a:lnSpc>
                <a:spcPct val="115000"/>
              </a:lnSpc>
              <a:spcBef>
                <a:spcPts val="0"/>
              </a:spcBef>
              <a:spcAft>
                <a:spcPts val="0"/>
              </a:spcAft>
              <a:buClr>
                <a:srgbClr val="F55C21"/>
              </a:buClr>
              <a:buSzPts val="1800"/>
              <a:buChar char="▪"/>
            </a:pPr>
            <a:r>
              <a:rPr lang="en" sz="1800"/>
              <a:t>Flutter Docs - </a:t>
            </a:r>
            <a:r>
              <a:rPr lang="en" sz="1800" u="sng">
                <a:solidFill>
                  <a:schemeClr val="lt1"/>
                </a:solidFill>
                <a:hlinkClick r:id="rId4"/>
              </a:rPr>
              <a:t>https://docs.flutter.io/</a:t>
            </a:r>
            <a:endParaRPr sz="1800">
              <a:solidFill>
                <a:schemeClr val="lt1"/>
              </a:solidFill>
            </a:endParaRPr>
          </a:p>
          <a:p>
            <a:pPr indent="-342900" lvl="0" marL="457200" rtl="0" algn="l">
              <a:lnSpc>
                <a:spcPct val="115000"/>
              </a:lnSpc>
              <a:spcBef>
                <a:spcPts val="0"/>
              </a:spcBef>
              <a:spcAft>
                <a:spcPts val="0"/>
              </a:spcAft>
              <a:buClr>
                <a:srgbClr val="F55C21"/>
              </a:buClr>
              <a:buSzPts val="1800"/>
              <a:buChar char="▪"/>
            </a:pPr>
            <a:r>
              <a:rPr lang="en" sz="1800"/>
              <a:t>Dart - </a:t>
            </a:r>
            <a:r>
              <a:rPr lang="en" sz="1800" u="sng">
                <a:solidFill>
                  <a:srgbClr val="FFFFFF"/>
                </a:solidFill>
                <a:hlinkClick r:id="rId5"/>
              </a:rPr>
              <a:t>https://www.dartlang.org/</a:t>
            </a:r>
            <a:endParaRPr sz="1800"/>
          </a:p>
          <a:p>
            <a:pPr indent="-342900" lvl="0" marL="457200" rtl="0" algn="l">
              <a:lnSpc>
                <a:spcPct val="115000"/>
              </a:lnSpc>
              <a:spcBef>
                <a:spcPts val="0"/>
              </a:spcBef>
              <a:spcAft>
                <a:spcPts val="0"/>
              </a:spcAft>
              <a:buClr>
                <a:srgbClr val="F55C21"/>
              </a:buClr>
              <a:buSzPts val="1800"/>
              <a:buChar char="▪"/>
            </a:pPr>
            <a:r>
              <a:rPr lang="en" sz="1800"/>
              <a:t>Platform Channels - </a:t>
            </a:r>
            <a:r>
              <a:rPr lang="en" sz="1800" u="sng">
                <a:solidFill>
                  <a:schemeClr val="lt1"/>
                </a:solidFill>
                <a:hlinkClick r:id="rId6"/>
              </a:rPr>
              <a:t>https://flutter.dev/docs/development/platform-integration/platform-channels</a:t>
            </a:r>
            <a:endParaRPr sz="1800">
              <a:solidFill>
                <a:schemeClr val="lt1"/>
              </a:solidFill>
            </a:endParaRPr>
          </a:p>
          <a:p>
            <a:pPr indent="-342900" lvl="0" marL="457200" rtl="0" algn="l">
              <a:lnSpc>
                <a:spcPct val="115000"/>
              </a:lnSpc>
              <a:spcBef>
                <a:spcPts val="0"/>
              </a:spcBef>
              <a:spcAft>
                <a:spcPts val="0"/>
              </a:spcAft>
              <a:buClr>
                <a:srgbClr val="F55C21"/>
              </a:buClr>
              <a:buSzPts val="1800"/>
              <a:buChar char="▪"/>
            </a:pPr>
            <a:r>
              <a:rPr lang="en" sz="1800"/>
              <a:t>Pro and cons of Flutter - </a:t>
            </a:r>
            <a:r>
              <a:rPr lang="en" sz="1800" u="sng">
                <a:solidFill>
                  <a:srgbClr val="FFFFFF"/>
                </a:solidFill>
                <a:hlinkClick r:id="rId7"/>
              </a:rPr>
              <a:t>https://hackernoon.com/flutter-pros-and-cons-for-seamless-cross-platform-development-c81bde5a4083</a:t>
            </a:r>
            <a:endParaRPr sz="1800"/>
          </a:p>
          <a:p>
            <a:pPr indent="-342900" lvl="0" marL="457200" rtl="0" algn="l">
              <a:lnSpc>
                <a:spcPct val="115000"/>
              </a:lnSpc>
              <a:spcBef>
                <a:spcPts val="0"/>
              </a:spcBef>
              <a:spcAft>
                <a:spcPts val="0"/>
              </a:spcAft>
              <a:buClr>
                <a:srgbClr val="F55C21"/>
              </a:buClr>
              <a:buSzPts val="1800"/>
              <a:buChar char="▪"/>
            </a:pPr>
            <a:r>
              <a:rPr lang="en" sz="1800"/>
              <a:t>Wikipedia - </a:t>
            </a:r>
            <a:r>
              <a:rPr lang="en" sz="1800" u="sng">
                <a:solidFill>
                  <a:srgbClr val="FFFFFF"/>
                </a:solidFill>
                <a:hlinkClick r:id="rId8"/>
              </a:rPr>
              <a:t>https://en.wikipedia.org/wiki/Flutter_(software)</a:t>
            </a:r>
            <a:endParaRPr sz="1800">
              <a:solidFill>
                <a:srgbClr val="FFFFFF"/>
              </a:solidFill>
            </a:endParaRPr>
          </a:p>
          <a:p>
            <a:pPr indent="0" lvl="0" marL="0" rtl="0" algn="l">
              <a:lnSpc>
                <a:spcPct val="115000"/>
              </a:lnSpc>
              <a:spcBef>
                <a:spcPts val="600"/>
              </a:spcBef>
              <a:spcAft>
                <a:spcPts val="0"/>
              </a:spcAft>
              <a:buNone/>
            </a:pPr>
            <a:r>
              <a:t/>
            </a:r>
            <a:endParaRPr sz="1800">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63"/>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485" name="Google Shape;485;p63"/>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FONTI - 2</a:t>
            </a:r>
            <a:endParaRPr/>
          </a:p>
        </p:txBody>
      </p:sp>
      <p:sp>
        <p:nvSpPr>
          <p:cNvPr id="486" name="Google Shape;486;p63"/>
          <p:cNvSpPr txBox="1"/>
          <p:nvPr>
            <p:ph idx="4294967295" type="body"/>
          </p:nvPr>
        </p:nvSpPr>
        <p:spPr>
          <a:xfrm>
            <a:off x="549600" y="1200150"/>
            <a:ext cx="7497000" cy="3314100"/>
          </a:xfrm>
          <a:prstGeom prst="rect">
            <a:avLst/>
          </a:prstGeom>
          <a:ln>
            <a:noFill/>
          </a:ln>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Clr>
                <a:srgbClr val="F55C21"/>
              </a:buClr>
              <a:buSzPts val="1800"/>
              <a:buChar char="▪"/>
            </a:pPr>
            <a:r>
              <a:rPr lang="en" sz="1800"/>
              <a:t>Flutter engine - </a:t>
            </a:r>
            <a:r>
              <a:rPr lang="en" sz="1800" u="sng">
                <a:solidFill>
                  <a:schemeClr val="lt1"/>
                </a:solidFill>
                <a:hlinkClick r:id="rId3"/>
              </a:rPr>
              <a:t>https://github.com/flutter/engine</a:t>
            </a:r>
            <a:endParaRPr sz="1800"/>
          </a:p>
          <a:p>
            <a:pPr indent="-342900" lvl="0" marL="457200" rtl="0" algn="l">
              <a:lnSpc>
                <a:spcPct val="115000"/>
              </a:lnSpc>
              <a:spcBef>
                <a:spcPts val="0"/>
              </a:spcBef>
              <a:spcAft>
                <a:spcPts val="0"/>
              </a:spcAft>
              <a:buClr>
                <a:srgbClr val="F55C21"/>
              </a:buClr>
              <a:buSzPts val="1800"/>
              <a:buChar char="▪"/>
            </a:pPr>
            <a:r>
              <a:rPr lang="en" sz="1800"/>
              <a:t>Architettura Flutter - </a:t>
            </a:r>
            <a:r>
              <a:rPr lang="en" sz="1800" u="sng">
                <a:solidFill>
                  <a:schemeClr val="lt1"/>
                </a:solidFill>
                <a:hlinkClick r:id="rId4"/>
              </a:rPr>
              <a:t>https://medium.com/flutter-community/the-layer-cake-widgets-elements-renderobjects-7644c3142401</a:t>
            </a:r>
            <a:endParaRPr sz="1800">
              <a:solidFill>
                <a:schemeClr val="lt1"/>
              </a:solidFill>
            </a:endParaRPr>
          </a:p>
          <a:p>
            <a:pPr indent="-342900" lvl="0" marL="457200" rtl="0" algn="l">
              <a:lnSpc>
                <a:spcPct val="115000"/>
              </a:lnSpc>
              <a:spcBef>
                <a:spcPts val="0"/>
              </a:spcBef>
              <a:spcAft>
                <a:spcPts val="0"/>
              </a:spcAft>
              <a:buClr>
                <a:srgbClr val="F55C21"/>
              </a:buClr>
              <a:buSzPts val="1800"/>
              <a:buChar char="▪"/>
            </a:pPr>
            <a:r>
              <a:rPr lang="en" sz="1800"/>
              <a:t>Flutter inspector - </a:t>
            </a:r>
            <a:r>
              <a:rPr lang="en" sz="1800" u="sng">
                <a:solidFill>
                  <a:schemeClr val="lt1"/>
                </a:solidFill>
                <a:hlinkClick r:id="rId5"/>
              </a:rPr>
              <a:t>https://flutter.github.io/devtools/inspector</a:t>
            </a:r>
            <a:endParaRPr sz="1800">
              <a:solidFill>
                <a:schemeClr val="lt1"/>
              </a:solidFill>
            </a:endParaRPr>
          </a:p>
          <a:p>
            <a:pPr indent="-342900" lvl="0" marL="457200" rtl="0" algn="l">
              <a:lnSpc>
                <a:spcPct val="115000"/>
              </a:lnSpc>
              <a:spcBef>
                <a:spcPts val="0"/>
              </a:spcBef>
              <a:spcAft>
                <a:spcPts val="0"/>
              </a:spcAft>
              <a:buClr>
                <a:srgbClr val="F55C21"/>
              </a:buClr>
              <a:buSzPts val="1800"/>
              <a:buChar char="▪"/>
            </a:pPr>
            <a:r>
              <a:rPr lang="en" sz="1800">
                <a:solidFill>
                  <a:schemeClr val="lt1"/>
                </a:solidFill>
              </a:rPr>
              <a:t>Google SKIA - </a:t>
            </a:r>
            <a:r>
              <a:rPr lang="en" sz="1800" u="sng">
                <a:solidFill>
                  <a:schemeClr val="lt1"/>
                </a:solidFill>
                <a:hlinkClick r:id="rId6"/>
              </a:rPr>
              <a:t>https://skia.org/</a:t>
            </a:r>
            <a:endParaRPr sz="18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CARATTERISTICHE</a:t>
            </a:r>
            <a:endParaRPr/>
          </a:p>
        </p:txBody>
      </p:sp>
      <p:sp>
        <p:nvSpPr>
          <p:cNvPr id="145" name="Google Shape;145;p18"/>
          <p:cNvSpPr txBox="1"/>
          <p:nvPr>
            <p:ph idx="1" type="body"/>
          </p:nvPr>
        </p:nvSpPr>
        <p:spPr>
          <a:xfrm>
            <a:off x="549600" y="1806150"/>
            <a:ext cx="7497000" cy="15312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Rapido sviluppo</a:t>
            </a:r>
            <a:endParaRPr/>
          </a:p>
          <a:p>
            <a:pPr indent="-381000" lvl="0" marL="457200" rtl="0" algn="l">
              <a:spcBef>
                <a:spcPts val="0"/>
              </a:spcBef>
              <a:spcAft>
                <a:spcPts val="0"/>
              </a:spcAft>
              <a:buSzPts val="2400"/>
              <a:buChar char="▪"/>
            </a:pPr>
            <a:r>
              <a:rPr lang="en"/>
              <a:t>UI espressiva e flessibile</a:t>
            </a:r>
            <a:endParaRPr/>
          </a:p>
          <a:p>
            <a:pPr indent="-381000" lvl="0" marL="457200" rtl="0" algn="l">
              <a:spcBef>
                <a:spcPts val="0"/>
              </a:spcBef>
              <a:spcAft>
                <a:spcPts val="0"/>
              </a:spcAft>
              <a:buSzPts val="2400"/>
              <a:buChar char="▪"/>
            </a:pPr>
            <a:r>
              <a:rPr lang="en"/>
              <a:t>Performance native</a:t>
            </a:r>
            <a:endParaRPr/>
          </a:p>
          <a:p>
            <a:pPr indent="0" lvl="0" marL="0" rtl="0" algn="l">
              <a:spcBef>
                <a:spcPts val="600"/>
              </a:spcBef>
              <a:spcAft>
                <a:spcPts val="0"/>
              </a:spcAft>
              <a:buNone/>
            </a:pPr>
            <a:r>
              <a:t/>
            </a:r>
            <a:endParaRPr/>
          </a:p>
        </p:txBody>
      </p:sp>
      <p:sp>
        <p:nvSpPr>
          <p:cNvPr id="146" name="Google Shape;146;p18"/>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RAPIDO SVILUPPO</a:t>
            </a:r>
            <a:endParaRPr/>
          </a:p>
        </p:txBody>
      </p:sp>
      <p:sp>
        <p:nvSpPr>
          <p:cNvPr id="152" name="Google Shape;152;p19"/>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fld id="{00000000-1234-1234-1234-123412341234}" type="slidenum">
              <a:rPr lang="en"/>
              <a:t>‹#›</a:t>
            </a:fld>
            <a:endParaRPr/>
          </a:p>
        </p:txBody>
      </p:sp>
      <p:sp>
        <p:nvSpPr>
          <p:cNvPr id="153" name="Google Shape;153;p19"/>
          <p:cNvSpPr txBox="1"/>
          <p:nvPr>
            <p:ph idx="1" type="body"/>
          </p:nvPr>
        </p:nvSpPr>
        <p:spPr>
          <a:xfrm>
            <a:off x="549600" y="1200150"/>
            <a:ext cx="7497000" cy="2946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381000" lvl="0" marL="457200" rtl="0" algn="l">
              <a:spcBef>
                <a:spcPts val="600"/>
              </a:spcBef>
              <a:spcAft>
                <a:spcPts val="0"/>
              </a:spcAft>
              <a:buSzPts val="2400"/>
              <a:buFont typeface="Encode Sans"/>
              <a:buChar char="▪"/>
            </a:pPr>
            <a:r>
              <a:rPr b="1" lang="en">
                <a:solidFill>
                  <a:schemeClr val="lt1"/>
                </a:solidFill>
                <a:latin typeface="Encode Sans"/>
                <a:ea typeface="Encode Sans"/>
                <a:cs typeface="Encode Sans"/>
                <a:sym typeface="Encode Sans"/>
              </a:rPr>
              <a:t>Hot reload:</a:t>
            </a:r>
            <a:r>
              <a:rPr lang="en">
                <a:solidFill>
                  <a:schemeClr val="lt1"/>
                </a:solidFill>
              </a:rPr>
              <a:t> permette di ricaricare il codice mentre l’app è in esecuzione</a:t>
            </a:r>
            <a:endParaRPr>
              <a:solidFill>
                <a:schemeClr val="lt1"/>
              </a:solidFill>
            </a:endParaRPr>
          </a:p>
          <a:p>
            <a:pPr indent="-381000" lvl="1" marL="914400" rtl="0" algn="l">
              <a:spcBef>
                <a:spcPts val="0"/>
              </a:spcBef>
              <a:spcAft>
                <a:spcPts val="0"/>
              </a:spcAft>
              <a:buClr>
                <a:srgbClr val="F55C21"/>
              </a:buClr>
              <a:buSzPts val="2400"/>
              <a:buChar char="▫"/>
            </a:pPr>
            <a:r>
              <a:rPr lang="en">
                <a:solidFill>
                  <a:srgbClr val="F55C21"/>
                </a:solidFill>
              </a:rPr>
              <a:t>Stateful</a:t>
            </a:r>
            <a:endParaRPr>
              <a:solidFill>
                <a:srgbClr val="F55C21"/>
              </a:solidFill>
            </a:endParaRPr>
          </a:p>
          <a:p>
            <a:pPr indent="-381000" lvl="0" marL="457200" rtl="0" algn="l">
              <a:spcBef>
                <a:spcPts val="0"/>
              </a:spcBef>
              <a:spcAft>
                <a:spcPts val="0"/>
              </a:spcAft>
              <a:buSzPts val="2400"/>
              <a:buChar char="▪"/>
            </a:pPr>
            <a:r>
              <a:rPr lang="en">
                <a:solidFill>
                  <a:schemeClr val="lt1"/>
                </a:solidFill>
              </a:rPr>
              <a:t>Widgets pre-confezionati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UI ESPRESSIVA E FLESSIBILE</a:t>
            </a:r>
            <a:endParaRPr/>
          </a:p>
        </p:txBody>
      </p:sp>
      <p:sp>
        <p:nvSpPr>
          <p:cNvPr id="159" name="Google Shape;159;p20"/>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0" name="Google Shape;160;p20"/>
          <p:cNvSpPr txBox="1"/>
          <p:nvPr>
            <p:ph idx="1" type="body"/>
          </p:nvPr>
        </p:nvSpPr>
        <p:spPr>
          <a:xfrm>
            <a:off x="549600" y="1768953"/>
            <a:ext cx="7497000" cy="1605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a:t>Esperienze utente personalizzate grazie alla vastità di widget in stile </a:t>
            </a:r>
            <a:r>
              <a:rPr b="1" lang="en">
                <a:latin typeface="Encode Sans"/>
                <a:ea typeface="Encode Sans"/>
                <a:cs typeface="Encode Sans"/>
                <a:sym typeface="Encode Sans"/>
              </a:rPr>
              <a:t>material design</a:t>
            </a:r>
            <a:r>
              <a:rPr lang="en"/>
              <a:t> e </a:t>
            </a:r>
            <a:r>
              <a:rPr b="1" lang="en">
                <a:latin typeface="Encode Sans"/>
                <a:ea typeface="Encode Sans"/>
                <a:cs typeface="Encode Sans"/>
                <a:sym typeface="Encode Sans"/>
              </a:rPr>
              <a:t>C</a:t>
            </a:r>
            <a:r>
              <a:rPr b="1" lang="en">
                <a:latin typeface="Encode Sans"/>
                <a:ea typeface="Encode Sans"/>
                <a:cs typeface="Encode Sans"/>
                <a:sym typeface="Encode Sans"/>
              </a:rPr>
              <a:t>upertino</a:t>
            </a:r>
            <a:endParaRPr b="1">
              <a:latin typeface="Encode Sans"/>
              <a:ea typeface="Encode Sans"/>
              <a:cs typeface="Encode Sans"/>
              <a:sym typeface="Encod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549600" y="361375"/>
            <a:ext cx="7497000" cy="54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NATIVE</a:t>
            </a:r>
            <a:endParaRPr/>
          </a:p>
        </p:txBody>
      </p:sp>
      <p:sp>
        <p:nvSpPr>
          <p:cNvPr id="166" name="Google Shape;166;p21"/>
          <p:cNvSpPr txBox="1"/>
          <p:nvPr>
            <p:ph idx="12" type="sldNum"/>
          </p:nvPr>
        </p:nvSpPr>
        <p:spPr>
          <a:xfrm>
            <a:off x="8046600" y="4593850"/>
            <a:ext cx="1097400" cy="54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7" name="Google Shape;167;p21"/>
          <p:cNvSpPr txBox="1"/>
          <p:nvPr>
            <p:ph idx="1" type="body"/>
          </p:nvPr>
        </p:nvSpPr>
        <p:spPr>
          <a:xfrm>
            <a:off x="549600" y="1438500"/>
            <a:ext cx="7497000" cy="2266500"/>
          </a:xfrm>
          <a:prstGeom prst="rect">
            <a:avLst/>
          </a:prstGeom>
        </p:spPr>
        <p:txBody>
          <a:bodyPr anchorCtr="0" anchor="ctr" bIns="91425" lIns="91425" spcFirstLastPara="1" rIns="91425" wrap="square" tIns="91425">
            <a:noAutofit/>
          </a:bodyPr>
          <a:lstStyle/>
          <a:p>
            <a:pPr indent="-381000" lvl="0" marL="457200" rtl="0" algn="l">
              <a:spcBef>
                <a:spcPts val="600"/>
              </a:spcBef>
              <a:spcAft>
                <a:spcPts val="0"/>
              </a:spcAft>
              <a:buSzPts val="2400"/>
              <a:buChar char="▪"/>
            </a:pPr>
            <a:r>
              <a:rPr lang="en"/>
              <a:t>A</a:t>
            </a:r>
            <a:r>
              <a:rPr lang="en"/>
              <a:t>pp native</a:t>
            </a:r>
            <a:endParaRPr/>
          </a:p>
          <a:p>
            <a:pPr indent="-381000" lvl="0" marL="457200" rtl="0" algn="l">
              <a:spcBef>
                <a:spcPts val="0"/>
              </a:spcBef>
              <a:spcAft>
                <a:spcPts val="0"/>
              </a:spcAft>
              <a:buSzPts val="2400"/>
              <a:buChar char="▪"/>
            </a:pPr>
            <a:r>
              <a:rPr lang="en"/>
              <a:t>I widget incorporano tutte le criticità tra le diverse piattaforme (e.g. scrolling, icone, fonts)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ert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