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1"/>
  </p:notesMasterIdLst>
  <p:sldIdLst>
    <p:sldId id="256" r:id="rId2"/>
    <p:sldId id="280" r:id="rId3"/>
    <p:sldId id="292" r:id="rId4"/>
    <p:sldId id="294" r:id="rId5"/>
    <p:sldId id="299" r:id="rId6"/>
    <p:sldId id="281" r:id="rId7"/>
    <p:sldId id="283" r:id="rId8"/>
    <p:sldId id="295" r:id="rId9"/>
    <p:sldId id="284" r:id="rId10"/>
    <p:sldId id="296" r:id="rId11"/>
    <p:sldId id="285" r:id="rId12"/>
    <p:sldId id="286" r:id="rId13"/>
    <p:sldId id="288" r:id="rId14"/>
    <p:sldId id="293" r:id="rId15"/>
    <p:sldId id="300" r:id="rId16"/>
    <p:sldId id="287" r:id="rId17"/>
    <p:sldId id="259" r:id="rId18"/>
    <p:sldId id="261" r:id="rId19"/>
    <p:sldId id="262" r:id="rId20"/>
    <p:sldId id="301" r:id="rId21"/>
    <p:sldId id="260" r:id="rId22"/>
    <p:sldId id="279" r:id="rId23"/>
    <p:sldId id="298" r:id="rId24"/>
    <p:sldId id="278" r:id="rId25"/>
    <p:sldId id="289" r:id="rId26"/>
    <p:sldId id="290" r:id="rId27"/>
    <p:sldId id="297" r:id="rId28"/>
    <p:sldId id="272" r:id="rId29"/>
    <p:sldId id="29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9"/>
    <p:restoredTop sz="83119"/>
  </p:normalViewPr>
  <p:slideViewPr>
    <p:cSldViewPr snapToGrid="0" snapToObjects="1">
      <p:cViewPr varScale="1">
        <p:scale>
          <a:sx n="95" d="100"/>
          <a:sy n="95" d="100"/>
        </p:scale>
        <p:origin x="1120"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8" d="100"/>
          <a:sy n="98" d="100"/>
        </p:scale>
        <p:origin x="2888" y="20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D8B60-1289-F64D-809B-8EB2D6C711C0}" type="datetimeFigureOut">
              <a:rPr kumimoji="1" lang="zh-CN" altLang="en-US" smtClean="0"/>
              <a:t>17/7/26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3B6F5-859E-BA43-BCCF-99455F0432F0}" type="slidenum">
              <a:rPr kumimoji="1" lang="zh-CN" altLang="en-US" smtClean="0"/>
              <a:t>‹#›</a:t>
            </a:fld>
            <a:endParaRPr kumimoji="1" lang="zh-CN" altLang="en-US"/>
          </a:p>
        </p:txBody>
      </p:sp>
    </p:spTree>
    <p:extLst>
      <p:ext uri="{BB962C8B-B14F-4D97-AF65-F5344CB8AC3E}">
        <p14:creationId xmlns:p14="http://schemas.microsoft.com/office/powerpoint/2010/main" val="45429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sizzlejs.co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检测格式：表单验证中判断字符串是否符合正则规则</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查找位置：</a:t>
            </a:r>
            <a:r>
              <a:rPr lang="en-US" altLang="zh-CN" sz="1200" b="0" i="0" kern="1200" dirty="0" smtClean="0">
                <a:solidFill>
                  <a:schemeClr val="tx1"/>
                </a:solidFill>
                <a:effectLst/>
                <a:latin typeface="+mn-lt"/>
                <a:ea typeface="+mn-ea"/>
                <a:cs typeface="+mn-cs"/>
              </a:rPr>
              <a:t>search</a:t>
            </a:r>
            <a:r>
              <a:rPr lang="zh-CN" altLang="en-US" sz="1200" b="0" i="0" kern="1200" dirty="0" smtClean="0">
                <a:solidFill>
                  <a:schemeClr val="tx1"/>
                </a:solidFill>
                <a:effectLst/>
                <a:latin typeface="+mn-lt"/>
                <a:ea typeface="+mn-ea"/>
                <a:cs typeface="+mn-cs"/>
              </a:rPr>
              <a:t>，找符合正则规则的字符出现的位置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内容替换：把</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替换成</a:t>
            </a:r>
            <a:r>
              <a:rPr lang="en-US" altLang="zh-CN" sz="1200" b="0" i="0" kern="1200" dirty="0" smtClean="0">
                <a:solidFill>
                  <a:schemeClr val="tx1"/>
                </a:solidFill>
                <a:effectLst/>
                <a:latin typeface="+mn-lt"/>
                <a:ea typeface="+mn-ea"/>
                <a:cs typeface="+mn-cs"/>
              </a:rPr>
              <a:t>b</a:t>
            </a:r>
          </a:p>
          <a:p>
            <a:r>
              <a:rPr lang="zh-CN" altLang="en-US" sz="1200" b="0" i="0" kern="1200" dirty="0" smtClean="0">
                <a:solidFill>
                  <a:schemeClr val="tx1"/>
                </a:solidFill>
                <a:effectLst/>
                <a:latin typeface="+mn-lt"/>
                <a:ea typeface="+mn-ea"/>
                <a:cs typeface="+mn-cs"/>
              </a:rPr>
              <a:t>提取内容：在字符串中找数字，并获取该数字</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分割字符串：比如用一个或多个空格分割字符串</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几乎所有的 </a:t>
            </a:r>
            <a:r>
              <a:rPr lang="en-US" altLang="zh-CN" sz="1200" b="0" i="0" kern="1200" dirty="0" smtClean="0">
                <a:solidFill>
                  <a:schemeClr val="tx1"/>
                </a:solidFill>
                <a:effectLst/>
                <a:latin typeface="+mn-lt"/>
                <a:ea typeface="+mn-ea"/>
                <a:cs typeface="+mn-cs"/>
              </a:rPr>
              <a:t>CSS </a:t>
            </a:r>
            <a:r>
              <a:rPr lang="zh-CN" altLang="en-US" sz="1200" b="0" i="0" kern="1200" dirty="0" smtClean="0">
                <a:solidFill>
                  <a:schemeClr val="tx1"/>
                </a:solidFill>
                <a:effectLst/>
                <a:latin typeface="+mn-lt"/>
                <a:ea typeface="+mn-ea"/>
                <a:cs typeface="+mn-cs"/>
              </a:rPr>
              <a:t>选择器引擎会使用正则表达式。</a:t>
            </a:r>
            <a:r>
              <a:rPr lang="en-US" altLang="zh-CN" sz="1200" b="0" i="0" kern="1200" dirty="0" smtClean="0">
                <a:solidFill>
                  <a:schemeClr val="tx1"/>
                </a:solidFill>
                <a:effectLst/>
                <a:latin typeface="+mn-lt"/>
                <a:ea typeface="+mn-ea"/>
                <a:cs typeface="+mn-cs"/>
              </a:rPr>
              <a:t>jQuery </a:t>
            </a:r>
            <a:r>
              <a:rPr lang="zh-CN" altLang="en-US" sz="1200" b="0" i="0" kern="1200" dirty="0" smtClean="0">
                <a:solidFill>
                  <a:schemeClr val="tx1"/>
                </a:solidFill>
                <a:effectLst/>
                <a:latin typeface="+mn-lt"/>
                <a:ea typeface="+mn-ea"/>
                <a:cs typeface="+mn-cs"/>
              </a:rPr>
              <a:t>所使用的选择器引擎 </a:t>
            </a:r>
            <a:r>
              <a:rPr lang="en-US" altLang="zh-CN" sz="1200" b="0" i="0" u="none" strike="noStrike" kern="1200" dirty="0" smtClean="0">
                <a:solidFill>
                  <a:schemeClr val="tx1"/>
                </a:solidFill>
                <a:effectLst/>
                <a:latin typeface="+mn-lt"/>
                <a:ea typeface="+mn-ea"/>
                <a:cs typeface="+mn-cs"/>
                <a:hlinkClick r:id="rId3"/>
              </a:rPr>
              <a:t>Sizzle.js</a:t>
            </a:r>
            <a:r>
              <a:rPr lang="zh-CN" altLang="en-US" sz="1200" b="0" i="0" kern="1200" dirty="0" smtClean="0">
                <a:solidFill>
                  <a:schemeClr val="tx1"/>
                </a:solidFill>
                <a:effectLst/>
                <a:latin typeface="+mn-lt"/>
                <a:ea typeface="+mn-ea"/>
                <a:cs typeface="+mn-cs"/>
              </a:rPr>
              <a:t> 使用了大量的正则表达式以匹配各式各样的 </a:t>
            </a:r>
            <a:r>
              <a:rPr lang="en-US" altLang="zh-CN" sz="1200" b="0" i="0" kern="1200" dirty="0" smtClean="0">
                <a:solidFill>
                  <a:schemeClr val="tx1"/>
                </a:solidFill>
                <a:effectLst/>
                <a:latin typeface="+mn-lt"/>
                <a:ea typeface="+mn-ea"/>
                <a:cs typeface="+mn-cs"/>
              </a:rPr>
              <a:t>CSS </a:t>
            </a:r>
            <a:r>
              <a:rPr lang="zh-CN" altLang="en-US" sz="1200" b="0" i="0" kern="1200" dirty="0" smtClean="0">
                <a:solidFill>
                  <a:schemeClr val="tx1"/>
                </a:solidFill>
                <a:effectLst/>
                <a:latin typeface="+mn-lt"/>
                <a:ea typeface="+mn-ea"/>
                <a:cs typeface="+mn-cs"/>
              </a:rPr>
              <a:t>选择器</a:t>
            </a:r>
            <a:endParaRPr lang="en-US" altLang="zh-CN" sz="1200" b="0" i="0" kern="1200" dirty="0" smtClean="0">
              <a:solidFill>
                <a:schemeClr val="tx1"/>
              </a:solidFill>
              <a:effectLst/>
              <a:latin typeface="+mn-lt"/>
              <a:ea typeface="+mn-ea"/>
              <a:cs typeface="+mn-cs"/>
            </a:endParaRPr>
          </a:p>
          <a:p>
            <a:r>
              <a:rPr kumimoji="1" lang="en-US" altLang="zh-CN" sz="1200" b="0" i="0" kern="1200" dirty="0" smtClean="0">
                <a:solidFill>
                  <a:schemeClr val="tx1"/>
                </a:solidFill>
                <a:effectLst/>
                <a:latin typeface="+mn-lt"/>
                <a:ea typeface="+mn-ea"/>
                <a:cs typeface="+mn-cs"/>
              </a:rPr>
              <a:t>markdown</a:t>
            </a:r>
            <a:r>
              <a:rPr kumimoji="1" lang="zh-CN" altLang="en-US" sz="1200" b="0" i="0" kern="1200" dirty="0" smtClean="0">
                <a:solidFill>
                  <a:schemeClr val="tx1"/>
                </a:solidFill>
                <a:effectLst/>
                <a:latin typeface="+mn-lt"/>
                <a:ea typeface="+mn-ea"/>
                <a:cs typeface="+mn-cs"/>
              </a:rPr>
              <a:t>解析</a:t>
            </a:r>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2</a:t>
            </a:fld>
            <a:endParaRPr kumimoji="1" lang="zh-CN" altLang="en-US"/>
          </a:p>
        </p:txBody>
      </p:sp>
    </p:spTree>
    <p:extLst>
      <p:ext uri="{BB962C8B-B14F-4D97-AF65-F5344CB8AC3E}">
        <p14:creationId xmlns:p14="http://schemas.microsoft.com/office/powerpoint/2010/main" val="158177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指定查找的位置</a:t>
            </a:r>
            <a:r>
              <a:rPr kumimoji="1" lang="en-US" altLang="zh-CN"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\b</a:t>
            </a: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\B</a:t>
            </a: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3</a:t>
            </a:fld>
            <a:endParaRPr kumimoji="1" lang="zh-CN" altLang="en-US"/>
          </a:p>
        </p:txBody>
      </p:sp>
    </p:spTree>
    <p:extLst>
      <p:ext uri="{BB962C8B-B14F-4D97-AF65-F5344CB8AC3E}">
        <p14:creationId xmlns:p14="http://schemas.microsoft.com/office/powerpoint/2010/main" val="149046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重复作用的字符是“非贪婪”，只作用于单个字符、转义字符、捕获组</a:t>
            </a:r>
            <a:endParaRPr lang="en-US" altLang="zh-CN" dirty="0" smtClean="0"/>
          </a:p>
          <a:p>
            <a:r>
              <a:rPr lang="zh-CN" altLang="en-US" dirty="0" smtClean="0"/>
              <a:t>分支作用的字符是“贪婪”的，作用于尽可能多的字符</a:t>
            </a:r>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11</a:t>
            </a:fld>
            <a:endParaRPr kumimoji="1" lang="zh-CN" altLang="en-US"/>
          </a:p>
        </p:txBody>
      </p:sp>
    </p:spTree>
    <p:extLst>
      <p:ext uri="{BB962C8B-B14F-4D97-AF65-F5344CB8AC3E}">
        <p14:creationId xmlns:p14="http://schemas.microsoft.com/office/powerpoint/2010/main" val="58223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正向肯定</a:t>
            </a:r>
            <a:endParaRPr kumimoji="1" lang="en-US" altLang="zh-CN" dirty="0" smtClean="0"/>
          </a:p>
          <a:p>
            <a:r>
              <a:rPr kumimoji="1" lang="zh-CN" altLang="en-US" dirty="0" smtClean="0"/>
              <a:t>正向否定</a:t>
            </a:r>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13</a:t>
            </a:fld>
            <a:endParaRPr kumimoji="1" lang="zh-CN" altLang="en-US"/>
          </a:p>
        </p:txBody>
      </p:sp>
    </p:spTree>
    <p:extLst>
      <p:ext uri="{BB962C8B-B14F-4D97-AF65-F5344CB8AC3E}">
        <p14:creationId xmlns:p14="http://schemas.microsoft.com/office/powerpoint/2010/main" val="495907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每种语言实现了正则表达式，但略有不同</a:t>
            </a:r>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16</a:t>
            </a:fld>
            <a:endParaRPr kumimoji="1" lang="zh-CN" altLang="en-US"/>
          </a:p>
        </p:txBody>
      </p:sp>
    </p:spTree>
    <p:extLst>
      <p:ext uri="{BB962C8B-B14F-4D97-AF65-F5344CB8AC3E}">
        <p14:creationId xmlns:p14="http://schemas.microsoft.com/office/powerpoint/2010/main" val="84934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18</a:t>
            </a:fld>
            <a:endParaRPr kumimoji="1" lang="zh-CN" altLang="en-US"/>
          </a:p>
        </p:txBody>
      </p:sp>
    </p:spTree>
    <p:extLst>
      <p:ext uri="{BB962C8B-B14F-4D97-AF65-F5344CB8AC3E}">
        <p14:creationId xmlns:p14="http://schemas.microsoft.com/office/powerpoint/2010/main" val="47951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19</a:t>
            </a:fld>
            <a:endParaRPr kumimoji="1" lang="zh-CN" altLang="en-US"/>
          </a:p>
        </p:txBody>
      </p:sp>
    </p:spTree>
    <p:extLst>
      <p:ext uri="{BB962C8B-B14F-4D97-AF65-F5344CB8AC3E}">
        <p14:creationId xmlns:p14="http://schemas.microsoft.com/office/powerpoint/2010/main" val="1530698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20</a:t>
            </a:fld>
            <a:endParaRPr kumimoji="1" lang="zh-CN" altLang="en-US"/>
          </a:p>
        </p:txBody>
      </p:sp>
    </p:spTree>
    <p:extLst>
      <p:ext uri="{BB962C8B-B14F-4D97-AF65-F5344CB8AC3E}">
        <p14:creationId xmlns:p14="http://schemas.microsoft.com/office/powerpoint/2010/main" val="1761635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harttle.com</a:t>
            </a:r>
            <a:r>
              <a:rPr kumimoji="1" lang="en-US" altLang="zh-CN" dirty="0" smtClean="0"/>
              <a:t>/2016/02/23/</a:t>
            </a:r>
            <a:r>
              <a:rPr kumimoji="1" lang="en-US" altLang="zh-CN" dirty="0" err="1" smtClean="0"/>
              <a:t>javascript</a:t>
            </a:r>
            <a:r>
              <a:rPr kumimoji="1" lang="en-US" altLang="zh-CN" dirty="0" smtClean="0"/>
              <a:t>-regular-</a:t>
            </a:r>
            <a:r>
              <a:rPr kumimoji="1" lang="en-US" altLang="zh-CN" smtClean="0"/>
              <a:t>expressions.html</a:t>
            </a:r>
            <a:endParaRPr kumimoji="1" lang="zh-CN" altLang="en-US"/>
          </a:p>
        </p:txBody>
      </p:sp>
      <p:sp>
        <p:nvSpPr>
          <p:cNvPr id="4" name="幻灯片编号占位符 3"/>
          <p:cNvSpPr>
            <a:spLocks noGrp="1"/>
          </p:cNvSpPr>
          <p:nvPr>
            <p:ph type="sldNum" sz="quarter" idx="10"/>
          </p:nvPr>
        </p:nvSpPr>
        <p:spPr/>
        <p:txBody>
          <a:bodyPr/>
          <a:lstStyle/>
          <a:p>
            <a:fld id="{66D3B6F5-859E-BA43-BCCF-99455F0432F0}" type="slidenum">
              <a:rPr kumimoji="1" lang="zh-CN" altLang="en-US" smtClean="0"/>
              <a:t>25</a:t>
            </a:fld>
            <a:endParaRPr kumimoji="1" lang="zh-CN" altLang="en-US"/>
          </a:p>
        </p:txBody>
      </p:sp>
    </p:spTree>
    <p:extLst>
      <p:ext uri="{BB962C8B-B14F-4D97-AF65-F5344CB8AC3E}">
        <p14:creationId xmlns:p14="http://schemas.microsoft.com/office/powerpoint/2010/main" val="90756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923F103-BC34-4FE4-A40E-EDDEECFDA5D0}" type="datetimeFigureOut">
              <a:rPr lang="en-US" smtClean="0"/>
              <a:pPr/>
              <a:t>7/26/17</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16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标题的全景图片">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smtClean="0"/>
              <a:t>7/26/17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70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zh-CN" altLang="en-US" smtClean="0"/>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smtClean="0"/>
              <a:t>7/26/17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40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zh-CN" altLang="en-US" smtClean="0"/>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smtClean="0"/>
              <a:t>7/26/17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423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smtClean="0"/>
              <a:t>7/26/17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753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7/26/17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239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7/26/17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202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3086D93-FCAC-47E0-A2EE-787E62CA814C}" type="datetimeFigureOut">
              <a:rPr lang="en-US" smtClean="0"/>
              <a:t>7/26/17</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smtClean="0"/>
              <a:t>
              </a:t>
            </a:r>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77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7/26/17</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smtClean="0"/>
              <a:t>
              </a:t>
            </a:r>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44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lnSpc>
                <a:spcPct val="130000"/>
              </a:lnSpc>
              <a:defRPr sz="3200">
                <a:latin typeface="Microsoft YaHei" charset="-122"/>
                <a:ea typeface="Microsoft YaHei" charset="-122"/>
                <a:cs typeface="Microsoft YaHei"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lnSpc>
                <a:spcPct val="130000"/>
              </a:lnSpc>
              <a:defRPr>
                <a:latin typeface="Microsoft YaHei" charset="-122"/>
                <a:ea typeface="Microsoft YaHei" charset="-122"/>
                <a:cs typeface="Microsoft YaHei" charset="-122"/>
              </a:defRPr>
            </a:lvl1pPr>
            <a:lvl2pPr>
              <a:lnSpc>
                <a:spcPct val="130000"/>
              </a:lnSpc>
              <a:defRPr>
                <a:latin typeface="Microsoft YaHei" charset="-122"/>
                <a:ea typeface="Microsoft YaHei" charset="-122"/>
                <a:cs typeface="Microsoft YaHei" charset="-122"/>
              </a:defRPr>
            </a:lvl2pPr>
            <a:lvl3pPr>
              <a:lnSpc>
                <a:spcPct val="130000"/>
              </a:lnSpc>
              <a:defRPr>
                <a:latin typeface="Microsoft YaHei" charset="-122"/>
                <a:ea typeface="Microsoft YaHei" charset="-122"/>
                <a:cs typeface="Microsoft YaHei" charset="-122"/>
              </a:defRPr>
            </a:lvl3pPr>
            <a:lvl4pPr>
              <a:lnSpc>
                <a:spcPct val="130000"/>
              </a:lnSpc>
              <a:defRPr>
                <a:latin typeface="Microsoft YaHei" charset="-122"/>
                <a:ea typeface="Microsoft YaHei" charset="-122"/>
                <a:cs typeface="Microsoft YaHei" charset="-122"/>
              </a:defRPr>
            </a:lvl4pPr>
            <a:lvl5pPr>
              <a:lnSpc>
                <a:spcPct val="130000"/>
              </a:lnSpc>
              <a:defRPr>
                <a:latin typeface="Microsoft YaHei" charset="-122"/>
                <a:ea typeface="Microsoft YaHei" charset="-122"/>
                <a:cs typeface="Microsoft YaHei" charset="-122"/>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lvl1pPr>
              <a:lnSpc>
                <a:spcPct val="130000"/>
              </a:lnSpc>
              <a:defRPr>
                <a:latin typeface="Microsoft YaHei" charset="-122"/>
                <a:ea typeface="Microsoft YaHei" charset="-122"/>
                <a:cs typeface="Microsoft YaHei" charset="-122"/>
              </a:defRPr>
            </a:lvl1pPr>
          </a:lstStyle>
          <a:p>
            <a:fld id="{19C9CA7B-DFD4-44B5-8C60-D14B8CD1FB59}" type="datetimeFigureOut">
              <a:rPr lang="en-US" smtClean="0"/>
              <a:pPr/>
              <a:t>7/26/17</a:t>
            </a:fld>
            <a:endParaRPr lang="en-US" dirty="0"/>
          </a:p>
        </p:txBody>
      </p:sp>
      <p:sp>
        <p:nvSpPr>
          <p:cNvPr id="5" name="Footer Placeholder 4"/>
          <p:cNvSpPr>
            <a:spLocks noGrp="1"/>
          </p:cNvSpPr>
          <p:nvPr>
            <p:ph type="ftr" sz="quarter" idx="11"/>
          </p:nvPr>
        </p:nvSpPr>
        <p:spPr/>
        <p:txBody>
          <a:bodyPr/>
          <a:lstStyle>
            <a:lvl1pPr>
              <a:lnSpc>
                <a:spcPct val="130000"/>
              </a:lnSpc>
              <a:defRPr>
                <a:latin typeface="Microsoft YaHei" charset="-122"/>
                <a:ea typeface="Microsoft YaHei" charset="-122"/>
                <a:cs typeface="Microsoft YaHei" charset="-122"/>
              </a:defRPr>
            </a:lvl1pPr>
          </a:lstStyle>
          <a:p>
            <a:r>
              <a:rPr lang="en-US" smtClean="0"/>
              <a:t>
              </a:t>
            </a:r>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lnSpc>
                <a:spcPct val="130000"/>
              </a:lnSpc>
              <a:defRPr sz="2800">
                <a:latin typeface="Microsoft YaHei" charset="-122"/>
                <a:ea typeface="Microsoft YaHei" charset="-122"/>
                <a:cs typeface="Microsoft YaHei" charset="-122"/>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309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smtClean="0"/>
              <a:t>7/26/17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73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zh-CN" altLang="en-US" smtClean="0"/>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7/26/17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36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7/26/17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39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7/26/17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63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7/26/17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136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smtClean="0"/>
              <a:t>7/26/17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95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smtClean="0"/>
              <a:t>7/26/17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401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2BE451C3-0FF4-47C4-B829-773ADF60F88C}" type="datetimeFigureOut">
              <a:rPr lang="en-US" smtClean="0"/>
              <a:t>7/26/17</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smtClean="0"/>
              <a:t>
              </a:t>
            </a:r>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7190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iming>
    <p:tnLst>
      <p:par>
        <p:cTn id="1" dur="indefinite" restart="never" nodeType="tmRoot"/>
      </p:par>
    </p:tnLst>
  </p:timing>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zh-CN/docs/Web/JavaScript/Guide/Regular_Expressions#special-backslash" TargetMode="External"/><Relationship Id="rId4" Type="http://schemas.openxmlformats.org/officeDocument/2006/relationships/hyperlink" Target="http://javascript.ruanyifeng.com/stdlib/regexp.html" TargetMode="External"/><Relationship Id="rId1" Type="http://schemas.openxmlformats.org/officeDocument/2006/relationships/slideLayout" Target="../slideLayouts/slideLayout2.xml"/><Relationship Id="rId2" Type="http://schemas.openxmlformats.org/officeDocument/2006/relationships/hyperlink" Target="https://deerchao.net/tutorials/regex/regex.htm#mission"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regexr.com/" TargetMode="External"/><Relationship Id="rId4" Type="http://schemas.openxmlformats.org/officeDocument/2006/relationships/hyperlink" Target="https://www.hackerrank.com/" TargetMode="External"/><Relationship Id="rId1" Type="http://schemas.openxmlformats.org/officeDocument/2006/relationships/slideLayout" Target="../slideLayouts/slideLayout2.xml"/><Relationship Id="rId2" Type="http://schemas.openxmlformats.org/officeDocument/2006/relationships/hyperlink" Target="https://regexpe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6216" y="2432050"/>
            <a:ext cx="6619244" cy="815703"/>
          </a:xfrm>
        </p:spPr>
        <p:txBody>
          <a:bodyPr/>
          <a:lstStyle/>
          <a:p>
            <a:r>
              <a:rPr kumimoji="1" lang="zh-CN" altLang="en-US" dirty="0" smtClean="0">
                <a:latin typeface="Microsoft YaHei" charset="-122"/>
                <a:ea typeface="Microsoft YaHei" charset="-122"/>
                <a:cs typeface="Microsoft YaHei" charset="-122"/>
              </a:rPr>
              <a:t>正则表达式</a:t>
            </a:r>
            <a:endParaRPr kumimoji="1" lang="zh-CN" altLang="en-US" sz="2400" dirty="0"/>
          </a:p>
        </p:txBody>
      </p:sp>
      <p:sp>
        <p:nvSpPr>
          <p:cNvPr id="3" name="副标题 2"/>
          <p:cNvSpPr>
            <a:spLocks noGrp="1"/>
          </p:cNvSpPr>
          <p:nvPr>
            <p:ph type="subTitle" idx="1"/>
          </p:nvPr>
        </p:nvSpPr>
        <p:spPr>
          <a:xfrm>
            <a:off x="6730636" y="4883875"/>
            <a:ext cx="1127114" cy="303713"/>
          </a:xfrm>
        </p:spPr>
        <p:txBody>
          <a:bodyPr>
            <a:normAutofit fontScale="92500" lnSpcReduction="20000"/>
          </a:bodyPr>
          <a:lstStyle/>
          <a:p>
            <a:r>
              <a:rPr kumimoji="1" lang="zh-CN" altLang="en-US" dirty="0" smtClean="0">
                <a:solidFill>
                  <a:schemeClr val="bg1"/>
                </a:solidFill>
                <a:latin typeface="Microsoft YaHei" charset="-122"/>
                <a:ea typeface="Microsoft YaHei" charset="-122"/>
                <a:cs typeface="Microsoft YaHei" charset="-122"/>
              </a:rPr>
              <a:t>杨宗军</a:t>
            </a:r>
            <a:endParaRPr kumimoji="1" lang="zh-CN" altLang="en-US" dirty="0">
              <a:solidFill>
                <a:schemeClr val="bg1"/>
              </a:solidFill>
              <a:latin typeface="Microsoft YaHei" charset="-122"/>
              <a:ea typeface="Microsoft YaHei" charset="-122"/>
              <a:cs typeface="Microsoft YaHei" charset="-122"/>
            </a:endParaRPr>
          </a:p>
        </p:txBody>
      </p:sp>
      <p:sp>
        <p:nvSpPr>
          <p:cNvPr id="4" name="矩形 3"/>
          <p:cNvSpPr/>
          <p:nvPr/>
        </p:nvSpPr>
        <p:spPr>
          <a:xfrm>
            <a:off x="866216" y="3620923"/>
            <a:ext cx="4179313" cy="461665"/>
          </a:xfrm>
          <a:prstGeom prst="rect">
            <a:avLst/>
          </a:prstGeom>
        </p:spPr>
        <p:txBody>
          <a:bodyPr wrap="square">
            <a:spAutoFit/>
          </a:bodyPr>
          <a:lstStyle/>
          <a:p>
            <a:r>
              <a:rPr kumimoji="1" lang="zh-CN" altLang="en-US" sz="2400" dirty="0">
                <a:solidFill>
                  <a:schemeClr val="bg1"/>
                </a:solidFill>
                <a:latin typeface="Consolas" charset="0"/>
                <a:ea typeface="Consolas" charset="0"/>
                <a:cs typeface="Consolas" charset="0"/>
              </a:rPr>
              <a:t>（</a:t>
            </a:r>
            <a:r>
              <a:rPr kumimoji="1" lang="en-US" altLang="zh-CN" sz="2400" dirty="0">
                <a:solidFill>
                  <a:schemeClr val="bg1"/>
                </a:solidFill>
                <a:latin typeface="Consolas" charset="0"/>
                <a:ea typeface="Consolas" charset="0"/>
                <a:cs typeface="Consolas" charset="0"/>
              </a:rPr>
              <a:t>regular</a:t>
            </a:r>
            <a:r>
              <a:rPr kumimoji="1" lang="zh-CN" altLang="en-US" sz="2400" dirty="0">
                <a:solidFill>
                  <a:schemeClr val="bg1"/>
                </a:solidFill>
                <a:latin typeface="Consolas" charset="0"/>
                <a:ea typeface="Consolas" charset="0"/>
                <a:cs typeface="Consolas" charset="0"/>
              </a:rPr>
              <a:t> </a:t>
            </a:r>
            <a:r>
              <a:rPr kumimoji="1" lang="en-US" altLang="zh-CN" sz="2400" dirty="0">
                <a:solidFill>
                  <a:schemeClr val="bg1"/>
                </a:solidFill>
                <a:latin typeface="Consolas" charset="0"/>
                <a:ea typeface="Consolas" charset="0"/>
                <a:cs typeface="Consolas" charset="0"/>
              </a:rPr>
              <a:t>expression</a:t>
            </a:r>
            <a:r>
              <a:rPr kumimoji="1" lang="zh-CN" altLang="en-US" sz="2400" dirty="0">
                <a:solidFill>
                  <a:schemeClr val="bg1"/>
                </a:solidFill>
                <a:latin typeface="Consolas" charset="0"/>
                <a:ea typeface="Consolas" charset="0"/>
                <a:cs typeface="Consolas" charset="0"/>
              </a:rPr>
              <a:t>）</a:t>
            </a:r>
            <a:endParaRPr lang="zh-CN" altLang="en-US" sz="2400" dirty="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2047536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分组</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650227" cy="3570406"/>
          </a:xfrm>
        </p:spPr>
        <p:txBody>
          <a:bodyPr>
            <a:normAutofit/>
          </a:bodyPr>
          <a:lstStyle/>
          <a:p>
            <a:pPr lvl="1"/>
            <a:r>
              <a:rPr kumimoji="1" lang="zh-CN" altLang="en-US" dirty="0" smtClean="0"/>
              <a:t>分组并捕获：</a:t>
            </a:r>
            <a:r>
              <a:rPr kumimoji="1" lang="en-US" altLang="zh-CN" dirty="0" smtClean="0"/>
              <a:t>(x)</a:t>
            </a:r>
            <a:r>
              <a:rPr kumimoji="1" lang="zh-CN" altLang="en-US" dirty="0" smtClean="0"/>
              <a:t>  </a:t>
            </a:r>
            <a:r>
              <a:rPr kumimoji="1" lang="en-US" altLang="zh-CN" dirty="0" smtClean="0"/>
              <a:t>		</a:t>
            </a:r>
            <a:r>
              <a:rPr lang="zh-CN" altLang="en-US" dirty="0" smtClean="0"/>
              <a:t>匹配</a:t>
            </a:r>
            <a:r>
              <a:rPr lang="en-US" altLang="zh-CN" dirty="0"/>
              <a:t>'x'</a:t>
            </a:r>
            <a:r>
              <a:rPr lang="zh-CN" altLang="en-US" dirty="0" smtClean="0"/>
              <a:t>并且</a:t>
            </a:r>
            <a:r>
              <a:rPr lang="zh-CN" altLang="en-US" dirty="0"/>
              <a:t>记住匹配</a:t>
            </a:r>
            <a:r>
              <a:rPr lang="zh-CN" altLang="en-US" dirty="0" smtClean="0"/>
              <a:t>项</a:t>
            </a:r>
            <a:r>
              <a:rPr lang="zh-CN" altLang="en-US" dirty="0"/>
              <a:t>，</a:t>
            </a:r>
            <a:r>
              <a:rPr lang="zh-CN" altLang="en-US" dirty="0" smtClean="0"/>
              <a:t>捕获</a:t>
            </a:r>
            <a:r>
              <a:rPr lang="zh-CN" altLang="en-US" dirty="0"/>
              <a:t>文本到自动命名的</a:t>
            </a:r>
            <a:r>
              <a:rPr lang="zh-CN" altLang="en-US" dirty="0" smtClean="0"/>
              <a:t>组里 </a:t>
            </a:r>
            <a:endParaRPr lang="en-US" altLang="zh-CN" dirty="0"/>
          </a:p>
          <a:p>
            <a:pPr lvl="2"/>
            <a:r>
              <a:rPr kumimoji="1" lang="zh-CN" altLang="en-US" dirty="0" smtClean="0"/>
              <a:t>在正则中用 </a:t>
            </a:r>
            <a:r>
              <a:rPr kumimoji="1" lang="en-US" altLang="zh-CN" dirty="0" smtClean="0"/>
              <a:t>\1</a:t>
            </a:r>
            <a:r>
              <a:rPr kumimoji="1" lang="zh-CN" altLang="en-US" dirty="0" smtClean="0"/>
              <a:t> </a:t>
            </a:r>
            <a:r>
              <a:rPr kumimoji="1" lang="en-US" altLang="zh-CN" dirty="0" smtClean="0"/>
              <a:t>\2</a:t>
            </a:r>
            <a:r>
              <a:rPr kumimoji="1" lang="zh-CN" altLang="en-US" dirty="0" smtClean="0"/>
              <a:t> </a:t>
            </a:r>
            <a:r>
              <a:rPr kumimoji="1" lang="en-US" altLang="zh-CN" dirty="0" smtClean="0"/>
              <a:t>...</a:t>
            </a:r>
            <a:r>
              <a:rPr kumimoji="1" lang="zh-CN" altLang="en-US" dirty="0" smtClean="0"/>
              <a:t> </a:t>
            </a:r>
            <a:r>
              <a:rPr kumimoji="1" lang="en-US" altLang="zh-CN" dirty="0" smtClean="0"/>
              <a:t>\n</a:t>
            </a:r>
            <a:r>
              <a:rPr kumimoji="1" lang="zh-CN" altLang="en-US" dirty="0" smtClean="0"/>
              <a:t> 引用</a:t>
            </a:r>
            <a:endParaRPr kumimoji="1" lang="en-US" altLang="zh-CN" dirty="0" smtClean="0"/>
          </a:p>
          <a:p>
            <a:pPr lvl="2"/>
            <a:r>
              <a:rPr kumimoji="1" lang="zh-CN" altLang="en-US" dirty="0" smtClean="0"/>
              <a:t>在</a:t>
            </a:r>
            <a:r>
              <a:rPr kumimoji="1" lang="en-US" altLang="zh-CN" dirty="0" smtClean="0"/>
              <a:t>replace</a:t>
            </a:r>
            <a:r>
              <a:rPr kumimoji="1" lang="zh-CN" altLang="en-US" dirty="0" smtClean="0"/>
              <a:t>的第二个字符串参数中用 </a:t>
            </a:r>
            <a:r>
              <a:rPr kumimoji="1" lang="en-US" altLang="zh-CN" dirty="0" smtClean="0"/>
              <a:t>$1</a:t>
            </a:r>
            <a:r>
              <a:rPr kumimoji="1" lang="zh-CN" altLang="en-US" dirty="0" smtClean="0"/>
              <a:t> </a:t>
            </a:r>
            <a:r>
              <a:rPr kumimoji="1" lang="en-US" altLang="zh-CN" dirty="0" smtClean="0"/>
              <a:t>$2</a:t>
            </a:r>
            <a:r>
              <a:rPr kumimoji="1" lang="zh-CN" altLang="en-US" dirty="0" smtClean="0"/>
              <a:t> </a:t>
            </a:r>
            <a:r>
              <a:rPr kumimoji="1" lang="en-US" altLang="zh-CN" dirty="0" smtClean="0"/>
              <a:t>...</a:t>
            </a:r>
            <a:r>
              <a:rPr kumimoji="1" lang="zh-CN" altLang="en-US" dirty="0" smtClean="0"/>
              <a:t> </a:t>
            </a:r>
            <a:r>
              <a:rPr kumimoji="1" lang="en-US" altLang="zh-CN" dirty="0" smtClean="0"/>
              <a:t>$n</a:t>
            </a:r>
            <a:r>
              <a:rPr kumimoji="1" lang="zh-CN" altLang="en-US" dirty="0" smtClean="0"/>
              <a:t> 引用</a:t>
            </a:r>
            <a:endParaRPr kumimoji="1" lang="en-US" altLang="zh-CN" dirty="0" smtClean="0"/>
          </a:p>
          <a:p>
            <a:pPr lvl="1"/>
            <a:r>
              <a:rPr kumimoji="1" lang="zh-CN" altLang="en-US" dirty="0" smtClean="0"/>
              <a:t>分组不捕获：</a:t>
            </a:r>
            <a:r>
              <a:rPr kumimoji="1" lang="en-US" altLang="zh-CN" dirty="0" smtClean="0"/>
              <a:t>(?:x)</a:t>
            </a:r>
            <a:r>
              <a:rPr kumimoji="1" lang="zh-CN" altLang="en-US" dirty="0" smtClean="0"/>
              <a:t> </a:t>
            </a:r>
            <a:r>
              <a:rPr kumimoji="1" lang="en-US" altLang="zh-CN" dirty="0" smtClean="0"/>
              <a:t>	</a:t>
            </a:r>
            <a:r>
              <a:rPr lang="zh-CN" altLang="en-US" dirty="0"/>
              <a:t>匹配 </a:t>
            </a:r>
            <a:r>
              <a:rPr lang="en-US" altLang="zh-CN" dirty="0" smtClean="0"/>
              <a:t>'x' </a:t>
            </a:r>
            <a:r>
              <a:rPr lang="zh-CN" altLang="en-US" dirty="0"/>
              <a:t>但是不记住匹</a:t>
            </a:r>
            <a:r>
              <a:rPr lang="zh-CN" altLang="en-US" dirty="0" smtClean="0"/>
              <a:t>配项</a:t>
            </a:r>
            <a:r>
              <a:rPr lang="zh-CN" altLang="en-US" dirty="0"/>
              <a:t>，</a:t>
            </a:r>
            <a:r>
              <a:rPr lang="zh-CN" altLang="en-US" dirty="0" smtClean="0"/>
              <a:t>不捕</a:t>
            </a:r>
            <a:r>
              <a:rPr lang="zh-CN" altLang="en-US" dirty="0"/>
              <a:t>获匹配的文本，也不给此分组分配组号</a:t>
            </a:r>
            <a:endParaRPr kumimoji="1"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5" name="图片 4"/>
          <p:cNvPicPr>
            <a:picLocks noChangeAspect="1"/>
          </p:cNvPicPr>
          <p:nvPr/>
        </p:nvPicPr>
        <p:blipFill>
          <a:blip r:embed="rId2"/>
          <a:stretch>
            <a:fillRect/>
          </a:stretch>
        </p:blipFill>
        <p:spPr>
          <a:xfrm>
            <a:off x="1288196" y="2604022"/>
            <a:ext cx="7226412" cy="2740451"/>
          </a:xfrm>
          <a:prstGeom prst="rect">
            <a:avLst/>
          </a:prstGeom>
        </p:spPr>
      </p:pic>
    </p:spTree>
    <p:extLst>
      <p:ext uri="{BB962C8B-B14F-4D97-AF65-F5344CB8AC3E}">
        <p14:creationId xmlns:p14="http://schemas.microsoft.com/office/powerpoint/2010/main" val="523494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分支</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542639" cy="3570406"/>
          </a:xfrm>
        </p:spPr>
        <p:txBody>
          <a:bodyPr>
            <a:normAutofit/>
          </a:bodyPr>
          <a:lstStyle/>
          <a:p>
            <a:pPr lvl="1"/>
            <a:r>
              <a:rPr lang="zh-CN" altLang="en-US" dirty="0" smtClean="0"/>
              <a:t>例子：美国</a:t>
            </a:r>
            <a:r>
              <a:rPr lang="zh-CN" altLang="en-US" dirty="0"/>
              <a:t>邮编的规则是</a:t>
            </a:r>
            <a:r>
              <a:rPr lang="en-US" altLang="zh-CN" dirty="0"/>
              <a:t>5</a:t>
            </a:r>
            <a:r>
              <a:rPr lang="zh-CN" altLang="en-US" dirty="0"/>
              <a:t>位数字，或者用连字号间隔的</a:t>
            </a:r>
            <a:r>
              <a:rPr lang="en-US" altLang="zh-CN" dirty="0"/>
              <a:t>9</a:t>
            </a:r>
            <a:r>
              <a:rPr lang="zh-CN" altLang="en-US" dirty="0"/>
              <a:t>位</a:t>
            </a:r>
            <a:r>
              <a:rPr lang="zh-CN" altLang="en-US" dirty="0" smtClean="0"/>
              <a:t>数字</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重复作用的字符是“非贪婪”，分支作用的字符是“贪婪”的</a:t>
            </a:r>
            <a:endParaRPr lang="en-US" altLang="zh-CN" dirty="0" smtClean="0"/>
          </a:p>
          <a:p>
            <a:pPr lvl="1"/>
            <a:endParaRPr kumimoji="1"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4" name="图片 3"/>
          <p:cNvPicPr>
            <a:picLocks noChangeAspect="1"/>
          </p:cNvPicPr>
          <p:nvPr/>
        </p:nvPicPr>
        <p:blipFill>
          <a:blip r:embed="rId3"/>
          <a:stretch>
            <a:fillRect/>
          </a:stretch>
        </p:blipFill>
        <p:spPr>
          <a:xfrm>
            <a:off x="1531108" y="3037575"/>
            <a:ext cx="5678534" cy="773420"/>
          </a:xfrm>
          <a:prstGeom prst="rect">
            <a:avLst/>
          </a:prstGeom>
        </p:spPr>
      </p:pic>
      <p:pic>
        <p:nvPicPr>
          <p:cNvPr id="5" name="图片 4"/>
          <p:cNvPicPr>
            <a:picLocks noChangeAspect="1"/>
          </p:cNvPicPr>
          <p:nvPr/>
        </p:nvPicPr>
        <p:blipFill>
          <a:blip r:embed="rId4"/>
          <a:stretch>
            <a:fillRect/>
          </a:stretch>
        </p:blipFill>
        <p:spPr>
          <a:xfrm>
            <a:off x="1531108" y="5024840"/>
            <a:ext cx="4341175" cy="584389"/>
          </a:xfrm>
          <a:prstGeom prst="rect">
            <a:avLst/>
          </a:prstGeom>
        </p:spPr>
      </p:pic>
      <p:pic>
        <p:nvPicPr>
          <p:cNvPr id="6" name="图片 5"/>
          <p:cNvPicPr>
            <a:picLocks noChangeAspect="1"/>
          </p:cNvPicPr>
          <p:nvPr/>
        </p:nvPicPr>
        <p:blipFill>
          <a:blip r:embed="rId5"/>
          <a:stretch>
            <a:fillRect/>
          </a:stretch>
        </p:blipFill>
        <p:spPr>
          <a:xfrm>
            <a:off x="1531108" y="6101620"/>
            <a:ext cx="4091770" cy="708970"/>
          </a:xfrm>
          <a:prstGeom prst="rect">
            <a:avLst/>
          </a:prstGeom>
        </p:spPr>
      </p:pic>
    </p:spTree>
    <p:extLst>
      <p:ext uri="{BB962C8B-B14F-4D97-AF65-F5344CB8AC3E}">
        <p14:creationId xmlns:p14="http://schemas.microsoft.com/office/powerpoint/2010/main" val="1610981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正向肯定</a:t>
            </a:r>
            <a:r>
              <a:rPr lang="zh-CN" altLang="en-US" dirty="0" smtClean="0"/>
              <a:t>查找</a:t>
            </a:r>
            <a:r>
              <a:rPr lang="en-US" altLang="zh-CN" dirty="0" smtClean="0"/>
              <a:t>/</a:t>
            </a:r>
            <a:r>
              <a:rPr lang="zh-CN" altLang="en-US" dirty="0"/>
              <a:t>正</a:t>
            </a:r>
            <a:r>
              <a:rPr lang="zh-CN" altLang="en-US" dirty="0" smtClean="0"/>
              <a:t>向否定</a:t>
            </a:r>
            <a:r>
              <a:rPr lang="zh-CN" altLang="en-US" dirty="0"/>
              <a:t>查找</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542639" cy="3570406"/>
          </a:xfrm>
        </p:spPr>
        <p:txBody>
          <a:bodyPr>
            <a:normAutofit/>
          </a:bodyPr>
          <a:lstStyle/>
          <a:p>
            <a:pPr lvl="1"/>
            <a:r>
              <a:rPr lang="zh-CN" altLang="en-US" dirty="0"/>
              <a:t>正向肯定</a:t>
            </a:r>
            <a:r>
              <a:rPr lang="zh-CN" altLang="en-US" dirty="0" smtClean="0"/>
              <a:t>查找：</a:t>
            </a:r>
            <a:r>
              <a:rPr kumimoji="1" lang="en-US" altLang="zh-CN" dirty="0" smtClean="0"/>
              <a:t>x(?=y)</a:t>
            </a:r>
            <a:r>
              <a:rPr kumimoji="1" lang="zh-CN" altLang="en-US" dirty="0" smtClean="0"/>
              <a:t> 匹配</a:t>
            </a:r>
            <a:r>
              <a:rPr kumimoji="1" lang="en-US" altLang="zh-CN" dirty="0" smtClean="0"/>
              <a:t>x</a:t>
            </a:r>
            <a:r>
              <a:rPr kumimoji="1" lang="zh-CN" altLang="en-US" dirty="0" smtClean="0"/>
              <a:t>当</a:t>
            </a:r>
            <a:r>
              <a:rPr kumimoji="1" lang="en-US" altLang="zh-CN" dirty="0" smtClean="0"/>
              <a:t>x</a:t>
            </a:r>
            <a:r>
              <a:rPr kumimoji="1" lang="zh-CN" altLang="en-US" dirty="0" smtClean="0"/>
              <a:t>后面是</a:t>
            </a:r>
            <a:r>
              <a:rPr kumimoji="1" lang="en-US" altLang="zh-CN" dirty="0" smtClean="0"/>
              <a:t>y</a:t>
            </a:r>
            <a:r>
              <a:rPr kumimoji="1" lang="zh-CN" altLang="en-US" dirty="0" smtClean="0"/>
              <a:t>的时候（必须匹配</a:t>
            </a:r>
            <a:r>
              <a:rPr kumimoji="1" lang="en-US" altLang="zh-CN" dirty="0" err="1" smtClean="0"/>
              <a:t>xy</a:t>
            </a:r>
            <a:r>
              <a:rPr kumimoji="1" lang="zh-CN" altLang="en-US" dirty="0" smtClean="0"/>
              <a:t>但是</a:t>
            </a:r>
            <a:r>
              <a:rPr kumimoji="1" lang="en-US" altLang="zh-CN" dirty="0" smtClean="0"/>
              <a:t>y</a:t>
            </a:r>
            <a:r>
              <a:rPr kumimoji="1" lang="zh-CN" altLang="en-US" dirty="0" smtClean="0"/>
              <a:t>不包含在匹配结果中，只返回</a:t>
            </a:r>
            <a:r>
              <a:rPr kumimoji="1" lang="en-US" altLang="zh-CN" dirty="0" smtClean="0"/>
              <a:t>x</a:t>
            </a:r>
            <a:r>
              <a:rPr kumimoji="1" lang="zh-CN" altLang="en-US" dirty="0"/>
              <a:t>。</a:t>
            </a:r>
            <a:r>
              <a:rPr kumimoji="1" lang="en-US" altLang="zh-CN" dirty="0" smtClean="0"/>
              <a:t>y</a:t>
            </a:r>
            <a:r>
              <a:rPr kumimoji="1" lang="zh-CN" altLang="en-US" dirty="0" smtClean="0"/>
              <a:t>作定位用）</a:t>
            </a:r>
            <a:endParaRPr kumimoji="1" lang="en-US" altLang="zh-CN" dirty="0" smtClean="0"/>
          </a:p>
          <a:p>
            <a:pPr lvl="1"/>
            <a:r>
              <a:rPr lang="zh-CN" altLang="en-US" dirty="0"/>
              <a:t>正</a:t>
            </a:r>
            <a:r>
              <a:rPr lang="zh-CN" altLang="en-US" dirty="0" smtClean="0"/>
              <a:t>向否定查找：</a:t>
            </a:r>
            <a:r>
              <a:rPr kumimoji="1" lang="en-US" altLang="zh-CN" dirty="0" smtClean="0"/>
              <a:t>x(?!y)</a:t>
            </a:r>
            <a:r>
              <a:rPr kumimoji="1" lang="zh-CN" altLang="en-US" dirty="0"/>
              <a:t>匹配</a:t>
            </a:r>
            <a:r>
              <a:rPr kumimoji="1" lang="en-US" altLang="zh-CN" dirty="0"/>
              <a:t>x</a:t>
            </a:r>
            <a:r>
              <a:rPr kumimoji="1" lang="zh-CN" altLang="en-US" dirty="0"/>
              <a:t>当</a:t>
            </a:r>
            <a:r>
              <a:rPr kumimoji="1" lang="en-US" altLang="zh-CN" dirty="0"/>
              <a:t>x</a:t>
            </a:r>
            <a:r>
              <a:rPr kumimoji="1" lang="zh-CN" altLang="en-US" dirty="0" smtClean="0"/>
              <a:t>后面不是</a:t>
            </a:r>
            <a:r>
              <a:rPr kumimoji="1" lang="en-US" altLang="zh-CN" dirty="0"/>
              <a:t>y</a:t>
            </a:r>
            <a:r>
              <a:rPr kumimoji="1" lang="zh-CN" altLang="en-US" dirty="0"/>
              <a:t>的时候</a:t>
            </a:r>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8" name="图片 7"/>
          <p:cNvPicPr>
            <a:picLocks noChangeAspect="1"/>
          </p:cNvPicPr>
          <p:nvPr/>
        </p:nvPicPr>
        <p:blipFill>
          <a:blip r:embed="rId2"/>
          <a:stretch>
            <a:fillRect/>
          </a:stretch>
        </p:blipFill>
        <p:spPr>
          <a:xfrm>
            <a:off x="1069095" y="3955481"/>
            <a:ext cx="5230479" cy="2322489"/>
          </a:xfrm>
          <a:prstGeom prst="rect">
            <a:avLst/>
          </a:prstGeom>
        </p:spPr>
      </p:pic>
    </p:spTree>
    <p:extLst>
      <p:ext uri="{BB962C8B-B14F-4D97-AF65-F5344CB8AC3E}">
        <p14:creationId xmlns:p14="http://schemas.microsoft.com/office/powerpoint/2010/main" val="292417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匹配位置</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542639" cy="3570406"/>
          </a:xfrm>
        </p:spPr>
        <p:txBody>
          <a:bodyPr>
            <a:normAutofit/>
          </a:bodyPr>
          <a:lstStyle/>
          <a:p>
            <a:pPr lvl="1"/>
            <a:r>
              <a:rPr kumimoji="1" lang="zh-CN" altLang="en-US" dirty="0" smtClean="0"/>
              <a:t>匹配</a:t>
            </a:r>
            <a:r>
              <a:rPr kumimoji="1" lang="zh-CN" altLang="en-US" dirty="0"/>
              <a:t>字符串中不会包含它们</a:t>
            </a:r>
          </a:p>
          <a:p>
            <a:pPr lvl="2"/>
            <a:r>
              <a:rPr kumimoji="1" lang="en-US" altLang="zh-CN" dirty="0" smtClean="0"/>
              <a:t>^</a:t>
            </a:r>
            <a:endParaRPr kumimoji="1" lang="en-US" altLang="zh-CN" dirty="0"/>
          </a:p>
          <a:p>
            <a:pPr lvl="2"/>
            <a:r>
              <a:rPr kumimoji="1" lang="en-US" altLang="zh-CN" dirty="0" smtClean="0"/>
              <a:t>&amp;</a:t>
            </a:r>
            <a:endParaRPr kumimoji="1" lang="en-US" altLang="zh-CN" dirty="0"/>
          </a:p>
          <a:p>
            <a:pPr lvl="2"/>
            <a:r>
              <a:rPr kumimoji="1" lang="en-US" altLang="zh-CN" dirty="0" smtClean="0"/>
              <a:t>\b</a:t>
            </a:r>
            <a:endParaRPr kumimoji="1" lang="en-US" altLang="zh-CN" dirty="0"/>
          </a:p>
          <a:p>
            <a:pPr lvl="2"/>
            <a:r>
              <a:rPr kumimoji="1" lang="en-US" altLang="zh-CN" dirty="0" smtClean="0"/>
              <a:t>\B</a:t>
            </a:r>
            <a:r>
              <a:rPr kumimoji="1" lang="zh-CN" altLang="en-US" dirty="0" smtClean="0"/>
              <a:t> </a:t>
            </a:r>
            <a:endParaRPr kumimoji="1" lang="en-US" altLang="zh-CN" dirty="0" smtClean="0"/>
          </a:p>
          <a:p>
            <a:pPr lvl="2"/>
            <a:r>
              <a:rPr kumimoji="1" lang="en-US" altLang="zh-CN" dirty="0" smtClean="0"/>
              <a:t>x(?=y)</a:t>
            </a:r>
            <a:endParaRPr kumimoji="1" lang="en-US" altLang="zh-CN" dirty="0"/>
          </a:p>
          <a:p>
            <a:pPr lvl="2"/>
            <a:r>
              <a:rPr kumimoji="1" lang="en-US" altLang="zh-CN" dirty="0" smtClean="0"/>
              <a:t>x(?!y)</a:t>
            </a:r>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spTree>
    <p:extLst>
      <p:ext uri="{BB962C8B-B14F-4D97-AF65-F5344CB8AC3E}">
        <p14:creationId xmlns:p14="http://schemas.microsoft.com/office/powerpoint/2010/main" val="762178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正则的性能问题</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436471" cy="4007134"/>
          </a:xfrm>
        </p:spPr>
        <p:txBody>
          <a:bodyPr>
            <a:normAutofit/>
          </a:bodyPr>
          <a:lstStyle/>
          <a:p>
            <a:pPr lvl="1"/>
            <a:r>
              <a:rPr lang="zh-CN" altLang="en-US" dirty="0" smtClean="0"/>
              <a:t>正则</a:t>
            </a:r>
            <a:r>
              <a:rPr lang="zh-CN" altLang="en-US" dirty="0"/>
              <a:t>不</a:t>
            </a:r>
            <a:r>
              <a:rPr lang="zh-CN" altLang="en-US" dirty="0" smtClean="0"/>
              <a:t>一定是最优方案</a:t>
            </a:r>
            <a:endParaRPr lang="en-US" altLang="zh-CN" dirty="0"/>
          </a:p>
          <a:p>
            <a:pPr lvl="2"/>
            <a:r>
              <a:rPr lang="zh-CN" altLang="en-US" dirty="0"/>
              <a:t>要检查一个字符串是不是以分号</a:t>
            </a:r>
            <a:r>
              <a:rPr lang="zh-CN" altLang="en-US" dirty="0" smtClean="0"/>
              <a:t>结束 正则：</a:t>
            </a:r>
            <a:r>
              <a:rPr lang="en-US" altLang="zh-CN" dirty="0" smtClean="0"/>
              <a:t>/;$/</a:t>
            </a:r>
            <a:r>
              <a:rPr lang="zh-CN" altLang="en-US" dirty="0" smtClean="0"/>
              <a:t> 。会从左开始查找</a:t>
            </a:r>
            <a:r>
              <a:rPr lang="zh-CN" altLang="en-US" dirty="0"/>
              <a:t> </a:t>
            </a:r>
            <a:r>
              <a:rPr lang="en-US" altLang="zh-CN" dirty="0" smtClean="0"/>
              <a:t>“;”</a:t>
            </a:r>
            <a:r>
              <a:rPr lang="zh-CN" altLang="en-US" dirty="0" smtClean="0"/>
              <a:t>，并判断右边是否为字符串的结尾。如果字符串很长，不如直接</a:t>
            </a:r>
            <a:r>
              <a:rPr lang="en-US" altLang="zh-CN" dirty="0" err="1"/>
              <a:t>str</a:t>
            </a:r>
            <a:r>
              <a:rPr lang="en-US" altLang="zh-CN" dirty="0"/>
              <a:t>[</a:t>
            </a:r>
            <a:r>
              <a:rPr lang="en-US" altLang="zh-CN" dirty="0" err="1"/>
              <a:t>str.length</a:t>
            </a:r>
            <a:r>
              <a:rPr lang="en-US" altLang="zh-CN" dirty="0"/>
              <a:t> - 1] === </a:t>
            </a:r>
            <a:r>
              <a:rPr lang="en-US" altLang="zh-CN" dirty="0" smtClean="0"/>
              <a:t>';’</a:t>
            </a:r>
          </a:p>
          <a:p>
            <a:pPr lvl="1"/>
            <a:r>
              <a:rPr lang="zh-CN" altLang="en-US" dirty="0" smtClean="0"/>
              <a:t>注意回溯：量词（* </a:t>
            </a:r>
            <a:r>
              <a:rPr lang="en-US" altLang="zh-CN" dirty="0" smtClean="0"/>
              <a:t>+</a:t>
            </a:r>
            <a:r>
              <a:rPr lang="zh-CN" altLang="en-US" dirty="0" smtClean="0"/>
              <a:t>）使用不当可能导致回溯计算次数非常大</a:t>
            </a:r>
            <a:endParaRPr lang="en-US" altLang="zh-CN" dirty="0" smtClean="0"/>
          </a:p>
          <a:p>
            <a:pPr lvl="2"/>
            <a:r>
              <a:rPr lang="fr-FR" altLang="zh-CN" dirty="0"/>
              <a:t> </a:t>
            </a:r>
            <a:r>
              <a:rPr lang="fr-FR" altLang="zh-CN" dirty="0" smtClean="0"/>
              <a:t>/(a*)*b/</a:t>
            </a:r>
            <a:r>
              <a:rPr lang="zh-CN" altLang="en-US" dirty="0" smtClean="0"/>
              <a:t>   </a:t>
            </a:r>
            <a:r>
              <a:rPr lang="en-US" altLang="zh-CN" dirty="0" err="1" smtClean="0"/>
              <a:t>aaaaaaaaaa</a:t>
            </a:r>
            <a:endParaRPr lang="en-US" altLang="zh-CN" dirty="0" smtClean="0"/>
          </a:p>
          <a:p>
            <a:pPr lvl="2"/>
            <a:endParaRPr kumimoji="1" lang="en-US" altLang="zh-CN" dirty="0"/>
          </a:p>
          <a:p>
            <a:pPr lvl="2"/>
            <a:r>
              <a:rPr kumimoji="1" lang="zh-CN" altLang="en-US" dirty="0"/>
              <a:t>对于量词嵌套的情况，一些简单的运算可以消除嵌套</a:t>
            </a:r>
            <a:r>
              <a:rPr kumimoji="1" lang="zh-CN" altLang="en-US" dirty="0" smtClean="0"/>
              <a:t>：</a:t>
            </a:r>
            <a:r>
              <a:rPr kumimoji="1" lang="en-US" altLang="zh-CN" dirty="0" smtClean="0"/>
              <a:t/>
            </a:r>
            <a:br>
              <a:rPr kumimoji="1" lang="en-US" altLang="zh-CN" dirty="0" smtClean="0"/>
            </a:br>
            <a:r>
              <a:rPr kumimoji="1" lang="en-US" altLang="zh-CN" dirty="0" smtClean="0"/>
              <a:t>(</a:t>
            </a:r>
            <a:r>
              <a:rPr kumimoji="1" lang="en-US" altLang="zh-CN" dirty="0"/>
              <a:t>a*)* &lt;==&gt; (a+)* &lt;==&gt; (a*)+ &lt;==&gt; a</a:t>
            </a:r>
            <a:r>
              <a:rPr kumimoji="1" lang="en-US" altLang="zh-CN" dirty="0" smtClean="0"/>
              <a:t>*</a:t>
            </a:r>
            <a:br>
              <a:rPr kumimoji="1" lang="en-US" altLang="zh-CN" dirty="0" smtClean="0"/>
            </a:br>
            <a:r>
              <a:rPr kumimoji="1" lang="en-US" altLang="zh-CN" dirty="0" smtClean="0"/>
              <a:t>(</a:t>
            </a:r>
            <a:r>
              <a:rPr kumimoji="1" lang="en-US" altLang="zh-CN" dirty="0"/>
              <a:t>a+)+ &lt;==&gt; a+</a:t>
            </a:r>
            <a:endParaRPr kumimoji="1"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spTree>
    <p:extLst>
      <p:ext uri="{BB962C8B-B14F-4D97-AF65-F5344CB8AC3E}">
        <p14:creationId xmlns:p14="http://schemas.microsoft.com/office/powerpoint/2010/main" val="1839952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正则的性能问题</a:t>
            </a:r>
            <a:r>
              <a:rPr lang="en-US" altLang="zh-CN" dirty="0" smtClean="0"/>
              <a:t>-</a:t>
            </a:r>
            <a:r>
              <a:rPr lang="zh-CN" altLang="en-US" dirty="0" smtClean="0"/>
              <a:t>回溯</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436471" cy="3570406"/>
          </a:xfrm>
        </p:spPr>
        <p:txBody>
          <a:bodyPr>
            <a:normAutofit/>
          </a:bodyPr>
          <a:lstStyle/>
          <a:p>
            <a:pPr lvl="1"/>
            <a:r>
              <a:rPr lang="en-US" altLang="zh-CN" dirty="0" smtClean="0"/>
              <a:t>/ab{1,3}c/.</a:t>
            </a:r>
            <a:r>
              <a:rPr lang="en-US" altLang="zh-CN" dirty="0"/>
              <a:t>exec('</a:t>
            </a:r>
            <a:r>
              <a:rPr lang="en-US" altLang="zh-CN" dirty="0" err="1"/>
              <a:t>abbc</a:t>
            </a:r>
            <a:r>
              <a:rPr lang="en-US" altLang="zh-CN" dirty="0" smtClean="0"/>
              <a:t>')</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a:t>/&lt;.*&gt;/.exec('&lt;EM&gt;first&lt;/EM&gt; test')</a:t>
            </a:r>
          </a:p>
          <a:p>
            <a:pPr lvl="1"/>
            <a:endParaRPr lang="en-US" altLang="zh-CN" dirty="0" smtClean="0"/>
          </a:p>
          <a:p>
            <a:pPr lvl="2"/>
            <a:endParaRPr lang="en-US" altLang="zh-CN" dirty="0"/>
          </a:p>
          <a:p>
            <a:pPr lvl="2"/>
            <a:endParaRPr lang="en-US" altLang="zh-CN" dirty="0" smtClean="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4" name="图片 3"/>
          <p:cNvPicPr>
            <a:picLocks noChangeAspect="1"/>
          </p:cNvPicPr>
          <p:nvPr/>
        </p:nvPicPr>
        <p:blipFill>
          <a:blip r:embed="rId2"/>
          <a:stretch>
            <a:fillRect/>
          </a:stretch>
        </p:blipFill>
        <p:spPr>
          <a:xfrm>
            <a:off x="4307108" y="1850302"/>
            <a:ext cx="4099913" cy="3560091"/>
          </a:xfrm>
          <a:prstGeom prst="rect">
            <a:avLst/>
          </a:prstGeom>
        </p:spPr>
      </p:pic>
      <p:pic>
        <p:nvPicPr>
          <p:cNvPr id="5" name="图片 4"/>
          <p:cNvPicPr>
            <a:picLocks noChangeAspect="1"/>
          </p:cNvPicPr>
          <p:nvPr/>
        </p:nvPicPr>
        <p:blipFill>
          <a:blip r:embed="rId3"/>
          <a:stretch>
            <a:fillRect/>
          </a:stretch>
        </p:blipFill>
        <p:spPr>
          <a:xfrm>
            <a:off x="1241017" y="6120250"/>
            <a:ext cx="6132182" cy="578254"/>
          </a:xfrm>
          <a:prstGeom prst="rect">
            <a:avLst/>
          </a:prstGeom>
        </p:spPr>
      </p:pic>
    </p:spTree>
    <p:extLst>
      <p:ext uri="{BB962C8B-B14F-4D97-AF65-F5344CB8AC3E}">
        <p14:creationId xmlns:p14="http://schemas.microsoft.com/office/powerpoint/2010/main" val="1210984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js</a:t>
            </a:r>
            <a:r>
              <a:rPr lang="zh-CN" altLang="en-US" dirty="0" smtClean="0"/>
              <a:t> 不支持的规则</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542639" cy="3570406"/>
          </a:xfrm>
        </p:spPr>
        <p:txBody>
          <a:bodyPr>
            <a:normAutofit/>
          </a:bodyPr>
          <a:lstStyle/>
          <a:p>
            <a:pPr lvl="1"/>
            <a:r>
              <a:rPr lang="zh-CN" altLang="en-US" dirty="0" smtClean="0"/>
              <a:t>不支持分组捕获命名</a:t>
            </a:r>
            <a:endParaRPr lang="en-US" altLang="zh-CN" dirty="0" smtClean="0"/>
          </a:p>
          <a:p>
            <a:pPr lvl="2"/>
            <a:r>
              <a:rPr lang="en-US" altLang="zh-CN" dirty="0" smtClean="0"/>
              <a:t>(?&lt;name&gt;</a:t>
            </a:r>
            <a:r>
              <a:rPr lang="en-US" altLang="zh-CN" dirty="0" err="1" smtClean="0"/>
              <a:t>exp</a:t>
            </a:r>
            <a:r>
              <a:rPr lang="en-US" altLang="zh-CN" dirty="0" smtClean="0"/>
              <a:t>)</a:t>
            </a:r>
          </a:p>
          <a:p>
            <a:pPr lvl="2"/>
            <a:r>
              <a:rPr lang="en-US" altLang="zh-CN" dirty="0" smtClean="0"/>
              <a:t>\k&lt;name&gt;</a:t>
            </a:r>
          </a:p>
          <a:p>
            <a:pPr lvl="1"/>
            <a:r>
              <a:rPr lang="zh-CN" altLang="en-US" dirty="0" smtClean="0"/>
              <a:t>不支持负向肯定查找、负向否定查找</a:t>
            </a:r>
            <a:endParaRPr lang="en-US" altLang="zh-CN" dirty="0" smtClean="0"/>
          </a:p>
          <a:p>
            <a:pPr lvl="2"/>
            <a:r>
              <a:rPr lang="en-US" altLang="zh-CN" dirty="0" smtClean="0"/>
              <a:t>(?&lt;=y)x</a:t>
            </a:r>
            <a:r>
              <a:rPr lang="zh-CN" altLang="en-US" dirty="0" smtClean="0"/>
              <a:t>  匹配</a:t>
            </a:r>
            <a:r>
              <a:rPr lang="en-US" altLang="zh-CN" dirty="0" smtClean="0"/>
              <a:t>x</a:t>
            </a:r>
            <a:r>
              <a:rPr lang="zh-CN" altLang="en-US" dirty="0" smtClean="0"/>
              <a:t>当</a:t>
            </a:r>
            <a:r>
              <a:rPr lang="en-US" altLang="zh-CN" dirty="0" smtClean="0"/>
              <a:t>x</a:t>
            </a:r>
            <a:r>
              <a:rPr lang="zh-CN" altLang="en-US" dirty="0" smtClean="0"/>
              <a:t>的前面是</a:t>
            </a:r>
            <a:r>
              <a:rPr lang="en-US" altLang="zh-CN" dirty="0" smtClean="0"/>
              <a:t>y</a:t>
            </a:r>
          </a:p>
          <a:p>
            <a:pPr lvl="2"/>
            <a:r>
              <a:rPr lang="en-US" altLang="zh-CN" dirty="0" smtClean="0"/>
              <a:t>(?&lt;</a:t>
            </a:r>
            <a:r>
              <a:rPr lang="en-US" altLang="zh-CN" dirty="0"/>
              <a:t>!</a:t>
            </a:r>
            <a:r>
              <a:rPr lang="en-US" altLang="zh-CN" dirty="0" smtClean="0"/>
              <a:t>y)x</a:t>
            </a:r>
            <a:r>
              <a:rPr lang="zh-CN" altLang="en-US" dirty="0" smtClean="0"/>
              <a:t>  </a:t>
            </a:r>
            <a:r>
              <a:rPr lang="zh-CN" altLang="en-US" dirty="0"/>
              <a:t>匹配</a:t>
            </a:r>
            <a:r>
              <a:rPr lang="en-US" altLang="zh-CN" dirty="0"/>
              <a:t>x</a:t>
            </a:r>
            <a:r>
              <a:rPr lang="zh-CN" altLang="en-US" dirty="0"/>
              <a:t>当</a:t>
            </a:r>
            <a:r>
              <a:rPr lang="en-US" altLang="zh-CN" dirty="0"/>
              <a:t>x</a:t>
            </a:r>
            <a:r>
              <a:rPr lang="zh-CN" altLang="en-US" dirty="0"/>
              <a:t>的</a:t>
            </a:r>
            <a:r>
              <a:rPr lang="zh-CN" altLang="en-US" dirty="0" smtClean="0"/>
              <a:t>前面不是</a:t>
            </a:r>
            <a:r>
              <a:rPr lang="en-US" altLang="zh-CN" dirty="0"/>
              <a:t>y</a:t>
            </a:r>
          </a:p>
          <a:p>
            <a:pPr lvl="2"/>
            <a:endParaRPr lang="en-US" altLang="zh-CN" dirty="0" smtClean="0"/>
          </a:p>
          <a:p>
            <a:pPr lvl="1"/>
            <a:endParaRPr kumimoji="1"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spTree>
    <p:extLst>
      <p:ext uri="{BB962C8B-B14F-4D97-AF65-F5344CB8AC3E}">
        <p14:creationId xmlns:p14="http://schemas.microsoft.com/office/powerpoint/2010/main" val="1213195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正则的创建</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字面量方式</a:t>
            </a:r>
            <a:endParaRPr kumimoji="1" lang="en-US" altLang="zh-CN" dirty="0" smtClean="0"/>
          </a:p>
          <a:p>
            <a:pPr lvl="1"/>
            <a:r>
              <a:rPr kumimoji="1" lang="en-US" altLang="zh-CN" dirty="0" smtClean="0"/>
              <a:t>/</a:t>
            </a:r>
            <a:r>
              <a:rPr kumimoji="1" lang="en-US" altLang="zh-CN" dirty="0" err="1" smtClean="0"/>
              <a:t>a/g</a:t>
            </a:r>
            <a:endParaRPr kumimoji="1" lang="en-US" altLang="zh-CN" dirty="0"/>
          </a:p>
          <a:p>
            <a:r>
              <a:rPr kumimoji="1" lang="zh-CN" altLang="en-US" dirty="0" smtClean="0"/>
              <a:t>正则对象的构造函数</a:t>
            </a:r>
            <a:endParaRPr kumimoji="1" lang="zh-CN" altLang="en-US" dirty="0"/>
          </a:p>
          <a:p>
            <a:pPr lvl="1"/>
            <a:r>
              <a:rPr kumimoji="1" lang="en-US" altLang="zh-CN" dirty="0"/>
              <a:t>new </a:t>
            </a:r>
            <a:r>
              <a:rPr kumimoji="1" lang="en-US" altLang="zh-CN" dirty="0" err="1"/>
              <a:t>RegExp</a:t>
            </a:r>
            <a:r>
              <a:rPr kumimoji="1" lang="en-US" altLang="zh-CN" dirty="0"/>
              <a:t>('a', 'g</a:t>
            </a:r>
            <a:r>
              <a:rPr kumimoji="1" lang="en-US" altLang="zh-CN" dirty="0" smtClean="0"/>
              <a:t>')</a:t>
            </a:r>
            <a:endParaRPr kumimoji="1" lang="en-US" altLang="zh-CN" dirty="0"/>
          </a:p>
          <a:p>
            <a:endParaRPr kumimoji="1" lang="en-US" altLang="zh-CN" dirty="0" smtClean="0"/>
          </a:p>
          <a:p>
            <a:r>
              <a:rPr kumimoji="1" lang="zh-CN" altLang="en-US" dirty="0" smtClean="0"/>
              <a:t>区别：</a:t>
            </a:r>
            <a:endParaRPr kumimoji="1" lang="en-US" altLang="zh-CN" dirty="0" smtClean="0"/>
          </a:p>
          <a:p>
            <a:pPr lvl="1"/>
            <a:r>
              <a:rPr kumimoji="1" lang="zh-CN" altLang="en-US" dirty="0" smtClean="0"/>
              <a:t>字面量是编译时生成正则对象，速度更快</a:t>
            </a:r>
            <a:endParaRPr kumimoji="1" lang="en-US" altLang="zh-CN" dirty="0" smtClean="0"/>
          </a:p>
          <a:p>
            <a:pPr lvl="1"/>
            <a:r>
              <a:rPr kumimoji="1" lang="zh-CN" altLang="en-US" dirty="0" smtClean="0"/>
              <a:t>构造函数则是在运行时生成正则对象</a:t>
            </a:r>
            <a:endParaRPr kumimoji="1" lang="en-US" altLang="zh-CN" dirty="0" smtClean="0"/>
          </a:p>
        </p:txBody>
      </p:sp>
    </p:spTree>
    <p:extLst>
      <p:ext uri="{BB962C8B-B14F-4D97-AF65-F5344CB8AC3E}">
        <p14:creationId xmlns:p14="http://schemas.microsoft.com/office/powerpoint/2010/main" val="616680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正则的属性</a:t>
            </a:r>
            <a:endParaRPr kumimoji="1" lang="zh-CN" altLang="en-US" dirty="0"/>
          </a:p>
        </p:txBody>
      </p:sp>
      <p:sp>
        <p:nvSpPr>
          <p:cNvPr id="3" name="内容占位符 2"/>
          <p:cNvSpPr>
            <a:spLocks noGrp="1"/>
          </p:cNvSpPr>
          <p:nvPr>
            <p:ph idx="1"/>
          </p:nvPr>
        </p:nvSpPr>
        <p:spPr/>
        <p:txBody>
          <a:bodyPr>
            <a:normAutofit fontScale="85000" lnSpcReduction="20000"/>
          </a:bodyPr>
          <a:lstStyle/>
          <a:p>
            <a:r>
              <a:rPr kumimoji="1" lang="zh-CN" altLang="en-US" dirty="0" smtClean="0"/>
              <a:t>修饰符相关属性：均为只读</a:t>
            </a:r>
            <a:endParaRPr kumimoji="1" lang="en-US" altLang="zh-CN" dirty="0" smtClean="0"/>
          </a:p>
          <a:p>
            <a:pPr lvl="1"/>
            <a:r>
              <a:rPr kumimoji="1" lang="en-US" altLang="zh-CN" dirty="0" smtClean="0"/>
              <a:t>global</a:t>
            </a:r>
            <a:endParaRPr kumimoji="1" lang="en-US" altLang="zh-CN" dirty="0"/>
          </a:p>
          <a:p>
            <a:pPr lvl="1"/>
            <a:r>
              <a:rPr kumimoji="1" lang="en-US" altLang="zh-CN" dirty="0" err="1" smtClean="0"/>
              <a:t>ignoreCase</a:t>
            </a:r>
            <a:endParaRPr kumimoji="1" lang="en-US" altLang="zh-CN" dirty="0"/>
          </a:p>
          <a:p>
            <a:pPr lvl="1"/>
            <a:r>
              <a:rPr kumimoji="1" lang="en-US" altLang="zh-CN" dirty="0" smtClean="0"/>
              <a:t>multiline</a:t>
            </a:r>
            <a:endParaRPr kumimoji="1" lang="en-US" altLang="zh-CN" dirty="0"/>
          </a:p>
          <a:p>
            <a:pPr lvl="1"/>
            <a:r>
              <a:rPr kumimoji="1" lang="en-US" altLang="zh-CN" dirty="0" smtClean="0"/>
              <a:t>sticky</a:t>
            </a:r>
          </a:p>
          <a:p>
            <a:pPr lvl="1"/>
            <a:endParaRPr kumimoji="1" lang="en-US" altLang="zh-CN" dirty="0" smtClean="0"/>
          </a:p>
          <a:p>
            <a:r>
              <a:rPr kumimoji="1" lang="zh-CN" altLang="en-US" dirty="0" smtClean="0"/>
              <a:t>非修饰符相关属性：</a:t>
            </a:r>
            <a:r>
              <a:rPr kumimoji="1" lang="en-US" altLang="zh-CN" dirty="0" smtClean="0"/>
              <a:t>source</a:t>
            </a:r>
            <a:r>
              <a:rPr kumimoji="1" lang="zh-CN" altLang="en-US" dirty="0" smtClean="0"/>
              <a:t>只读，</a:t>
            </a:r>
            <a:r>
              <a:rPr kumimoji="1" lang="en-US" altLang="zh-CN" dirty="0" err="1" smtClean="0"/>
              <a:t>lastIndex</a:t>
            </a:r>
            <a:r>
              <a:rPr kumimoji="1" lang="zh-CN" altLang="en-US" dirty="0" smtClean="0"/>
              <a:t>可读写</a:t>
            </a:r>
            <a:endParaRPr kumimoji="1" lang="en-US" altLang="zh-CN" dirty="0" smtClean="0"/>
          </a:p>
          <a:p>
            <a:pPr lvl="1"/>
            <a:r>
              <a:rPr kumimoji="1" lang="en-US" altLang="zh-CN" dirty="0" smtClean="0"/>
              <a:t>source</a:t>
            </a:r>
            <a:r>
              <a:rPr kumimoji="1" lang="zh-CN" altLang="en-US" dirty="0" smtClean="0"/>
              <a:t>（只返回模式文本，不包括修饰符）</a:t>
            </a:r>
            <a:endParaRPr kumimoji="1" lang="en-US" altLang="zh-CN" dirty="0" smtClean="0"/>
          </a:p>
          <a:p>
            <a:pPr lvl="1"/>
            <a:r>
              <a:rPr kumimoji="1" lang="en-US" altLang="zh-CN" dirty="0" err="1" smtClean="0"/>
              <a:t>lastIndex</a:t>
            </a:r>
            <a:r>
              <a:rPr kumimoji="1" lang="zh-CN" altLang="en-US" dirty="0" smtClean="0"/>
              <a:t>（</a:t>
            </a:r>
            <a:r>
              <a:rPr kumimoji="1" lang="zh-CN" altLang="en-US" dirty="0"/>
              <a:t>只有在设置</a:t>
            </a:r>
            <a:r>
              <a:rPr kumimoji="1" lang="zh-CN" altLang="en-US" dirty="0" smtClean="0"/>
              <a:t>了修饰符</a:t>
            </a:r>
            <a:r>
              <a:rPr kumimoji="1" lang="en-US" altLang="zh-CN" dirty="0"/>
              <a:t>g</a:t>
            </a:r>
            <a:r>
              <a:rPr kumimoji="1" lang="zh-CN" altLang="en-US" dirty="0" smtClean="0"/>
              <a:t>的</a:t>
            </a:r>
            <a:r>
              <a:rPr kumimoji="1" lang="zh-CN" altLang="en-US" dirty="0"/>
              <a:t>时候才有</a:t>
            </a:r>
            <a:r>
              <a:rPr kumimoji="1" lang="zh-CN" altLang="en-US" dirty="0" smtClean="0"/>
              <a:t>意义，</a:t>
            </a:r>
            <a:r>
              <a:rPr kumimoji="1" lang="en-US" altLang="zh-CN" dirty="0" smtClean="0"/>
              <a:t/>
            </a:r>
            <a:br>
              <a:rPr kumimoji="1" lang="en-US" altLang="zh-CN" dirty="0" smtClean="0"/>
            </a:br>
            <a:r>
              <a:rPr kumimoji="1" lang="zh-CN" altLang="en-US" dirty="0" smtClean="0"/>
              <a:t>否则任何时候都是</a:t>
            </a:r>
            <a:r>
              <a:rPr kumimoji="1" lang="en-US" altLang="zh-CN" dirty="0" smtClean="0"/>
              <a:t>0</a:t>
            </a:r>
            <a:r>
              <a:rPr kumimoji="1" lang="zh-CN" altLang="en-US" dirty="0" smtClean="0"/>
              <a:t>）</a:t>
            </a:r>
            <a:endParaRPr kumimoji="1" lang="en-US" altLang="zh-CN" dirty="0" smtClean="0"/>
          </a:p>
          <a:p>
            <a:endParaRPr kumimoji="1" lang="en-US" altLang="zh-CN" dirty="0"/>
          </a:p>
          <a:p>
            <a:endParaRPr kumimoji="1" lang="en-US" altLang="zh-CN" dirty="0" smtClean="0"/>
          </a:p>
        </p:txBody>
      </p:sp>
      <p:pic>
        <p:nvPicPr>
          <p:cNvPr id="4" name="图片 3"/>
          <p:cNvPicPr>
            <a:picLocks noChangeAspect="1"/>
          </p:cNvPicPr>
          <p:nvPr/>
        </p:nvPicPr>
        <p:blipFill>
          <a:blip r:embed="rId3"/>
          <a:stretch>
            <a:fillRect/>
          </a:stretch>
        </p:blipFill>
        <p:spPr>
          <a:xfrm>
            <a:off x="6537960" y="2240029"/>
            <a:ext cx="2606040" cy="4376811"/>
          </a:xfrm>
          <a:prstGeom prst="rect">
            <a:avLst/>
          </a:prstGeom>
        </p:spPr>
      </p:pic>
    </p:spTree>
    <p:extLst>
      <p:ext uri="{BB962C8B-B14F-4D97-AF65-F5344CB8AC3E}">
        <p14:creationId xmlns:p14="http://schemas.microsoft.com/office/powerpoint/2010/main" val="316826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修饰符</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g</a:t>
            </a:r>
          </a:p>
          <a:p>
            <a:r>
              <a:rPr kumimoji="1" lang="en-US" altLang="zh-CN" dirty="0" err="1" smtClean="0"/>
              <a:t>i</a:t>
            </a:r>
            <a:endParaRPr kumimoji="1" lang="en-US" altLang="zh-CN" dirty="0" smtClean="0"/>
          </a:p>
          <a:p>
            <a:r>
              <a:rPr kumimoji="1" lang="en-US" altLang="zh-CN" dirty="0" smtClean="0"/>
              <a:t>m</a:t>
            </a:r>
            <a:r>
              <a:rPr kumimoji="1" lang="zh-CN" altLang="en-US" dirty="0" smtClean="0"/>
              <a:t> 改变</a:t>
            </a:r>
            <a:r>
              <a:rPr kumimoji="1" lang="en-US" altLang="zh-CN" dirty="0" smtClean="0"/>
              <a:t>^</a:t>
            </a:r>
            <a:r>
              <a:rPr kumimoji="1" lang="zh-CN" altLang="en-US" dirty="0" smtClean="0"/>
              <a:t> </a:t>
            </a:r>
            <a:r>
              <a:rPr kumimoji="1" lang="en-US" altLang="zh-CN" dirty="0" smtClean="0"/>
              <a:t>$</a:t>
            </a:r>
            <a:r>
              <a:rPr kumimoji="1" lang="zh-CN" altLang="en-US" dirty="0" smtClean="0"/>
              <a:t> 的行为，</a:t>
            </a:r>
            <a:r>
              <a:rPr kumimoji="1" lang="en-US" altLang="zh-CN" dirty="0" smtClean="0"/>
              <a:t/>
            </a:r>
            <a:br>
              <a:rPr kumimoji="1" lang="en-US" altLang="zh-CN" dirty="0" smtClean="0"/>
            </a:br>
            <a:r>
              <a:rPr kumimoji="1" lang="zh-CN" altLang="en-US" dirty="0" smtClean="0"/>
              <a:t>默认是匹配整个字符串的开头和结尾</a:t>
            </a:r>
            <a:r>
              <a:rPr kumimoji="1" lang="en-US" altLang="zh-CN" dirty="0" smtClean="0"/>
              <a:t/>
            </a:r>
            <a:br>
              <a:rPr kumimoji="1" lang="en-US" altLang="zh-CN" dirty="0" smtClean="0"/>
            </a:br>
            <a:r>
              <a:rPr kumimoji="1" lang="zh-CN" altLang="en-US" dirty="0" smtClean="0"/>
              <a:t>加上</a:t>
            </a:r>
            <a:r>
              <a:rPr kumimoji="1" lang="en-US" altLang="zh-CN" dirty="0" smtClean="0"/>
              <a:t>m</a:t>
            </a:r>
            <a:r>
              <a:rPr kumimoji="1" lang="zh-CN" altLang="en-US" dirty="0" smtClean="0"/>
              <a:t>表示把每一行当成一个字符串进行匹配</a:t>
            </a:r>
            <a:endParaRPr kumimoji="1" lang="en-US" altLang="zh-CN" dirty="0" smtClean="0"/>
          </a:p>
          <a:p>
            <a:r>
              <a:rPr kumimoji="1" lang="en-US" altLang="zh-CN" dirty="0" smtClean="0"/>
              <a:t>y</a:t>
            </a:r>
            <a:r>
              <a:rPr kumimoji="1" lang="zh-CN" altLang="en-US" dirty="0" smtClean="0"/>
              <a:t> 仅仅在固定位置检测是否匹配，</a:t>
            </a:r>
            <a:r>
              <a:rPr kumimoji="1" lang="en-US" altLang="zh-CN" dirty="0" smtClean="0"/>
              <a:t/>
            </a:r>
            <a:br>
              <a:rPr kumimoji="1" lang="en-US" altLang="zh-CN" dirty="0" smtClean="0"/>
            </a:br>
            <a:r>
              <a:rPr kumimoji="1" lang="zh-CN" altLang="en-US" dirty="0" smtClean="0"/>
              <a:t>配合</a:t>
            </a:r>
            <a:r>
              <a:rPr kumimoji="1" lang="en-US" altLang="zh-CN" dirty="0" err="1" smtClean="0"/>
              <a:t>lastIndex</a:t>
            </a:r>
            <a:r>
              <a:rPr kumimoji="1" lang="zh-CN" altLang="en-US" dirty="0" smtClean="0"/>
              <a:t>使用</a:t>
            </a:r>
            <a:r>
              <a:rPr kumimoji="1" lang="en-US" altLang="zh-CN" dirty="0" smtClean="0"/>
              <a:t/>
            </a:r>
            <a:br>
              <a:rPr kumimoji="1" lang="en-US" altLang="zh-CN" dirty="0" smtClean="0"/>
            </a:br>
            <a:r>
              <a:rPr lang="zh-CN" altLang="en-US" dirty="0" smtClean="0"/>
              <a:t> </a:t>
            </a:r>
            <a:r>
              <a:rPr lang="en-US" altLang="zh-CN" dirty="0"/>
              <a:t>(</a:t>
            </a:r>
            <a:r>
              <a:rPr lang="zh-CN" altLang="en-US" dirty="0"/>
              <a:t>并且不尝试从任何后续的索引匹配</a:t>
            </a:r>
            <a:r>
              <a:rPr lang="en-US" altLang="zh-CN" dirty="0"/>
              <a:t>) </a:t>
            </a:r>
            <a:r>
              <a:rPr kumimoji="1" lang="en-US" altLang="zh-CN" dirty="0" smtClean="0"/>
              <a:t/>
            </a:r>
            <a:br>
              <a:rPr kumimoji="1" lang="en-US" altLang="zh-CN" dirty="0" smtClean="0"/>
            </a:br>
            <a:endParaRPr kumimoji="1" lang="en-US" altLang="zh-CN" dirty="0" smtClean="0"/>
          </a:p>
          <a:p>
            <a:endParaRPr kumimoji="1" lang="en-US" altLang="zh-CN" dirty="0" smtClean="0"/>
          </a:p>
        </p:txBody>
      </p:sp>
      <p:pic>
        <p:nvPicPr>
          <p:cNvPr id="5" name="图片 4"/>
          <p:cNvPicPr>
            <a:picLocks noChangeAspect="1"/>
          </p:cNvPicPr>
          <p:nvPr/>
        </p:nvPicPr>
        <p:blipFill>
          <a:blip r:embed="rId3"/>
          <a:stretch>
            <a:fillRect/>
          </a:stretch>
        </p:blipFill>
        <p:spPr>
          <a:xfrm>
            <a:off x="5930900" y="2147982"/>
            <a:ext cx="3213100" cy="2832100"/>
          </a:xfrm>
          <a:prstGeom prst="rect">
            <a:avLst/>
          </a:prstGeom>
        </p:spPr>
      </p:pic>
      <p:pic>
        <p:nvPicPr>
          <p:cNvPr id="7" name="图片 6"/>
          <p:cNvPicPr>
            <a:picLocks noChangeAspect="1"/>
          </p:cNvPicPr>
          <p:nvPr/>
        </p:nvPicPr>
        <p:blipFill rotWithShape="1">
          <a:blip r:embed="rId4"/>
          <a:srcRect r="14123"/>
          <a:stretch/>
        </p:blipFill>
        <p:spPr>
          <a:xfrm>
            <a:off x="5828479" y="2095500"/>
            <a:ext cx="3315521" cy="4762500"/>
          </a:xfrm>
          <a:prstGeom prst="rect">
            <a:avLst/>
          </a:prstGeom>
        </p:spPr>
      </p:pic>
    </p:spTree>
    <p:extLst>
      <p:ext uri="{BB962C8B-B14F-4D97-AF65-F5344CB8AC3E}">
        <p14:creationId xmlns:p14="http://schemas.microsoft.com/office/powerpoint/2010/main" val="100413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介绍</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2" y="2489200"/>
            <a:ext cx="7560090" cy="4016531"/>
          </a:xfrm>
        </p:spPr>
        <p:txBody>
          <a:bodyPr>
            <a:normAutofit fontScale="92500" lnSpcReduction="10000"/>
          </a:bodyPr>
          <a:lstStyle/>
          <a:p>
            <a:pPr marL="342900" lvl="1" indent="-342900"/>
            <a:r>
              <a:rPr kumimoji="1" lang="zh-CN" altLang="en-US" dirty="0" smtClean="0"/>
              <a:t>什么是正则表达式？</a:t>
            </a:r>
            <a:endParaRPr kumimoji="1" lang="en-US" altLang="zh-CN" dirty="0" smtClean="0"/>
          </a:p>
          <a:p>
            <a:pPr marL="617220" lvl="2" indent="-342900"/>
            <a:r>
              <a:rPr lang="zh-CN" altLang="en-US" dirty="0" smtClean="0"/>
              <a:t>用来匹配和处理文本的字符串，由正则表达式语言创建。正</a:t>
            </a:r>
            <a:r>
              <a:rPr lang="zh-CN" altLang="en-US" dirty="0"/>
              <a:t>则表达式</a:t>
            </a:r>
            <a:r>
              <a:rPr lang="zh-CN" altLang="en-US" dirty="0" smtClean="0"/>
              <a:t>语言并不是一种完备的程序设计语言，是内置于其它语言或软件产品中的“迷你”语言。每</a:t>
            </a:r>
            <a:r>
              <a:rPr lang="zh-CN" altLang="en-US" dirty="0"/>
              <a:t>一种具体的</a:t>
            </a:r>
            <a:r>
              <a:rPr lang="zh-CN" altLang="en-US" dirty="0" smtClean="0"/>
              <a:t>语言有</a:t>
            </a:r>
            <a:r>
              <a:rPr lang="zh-CN" altLang="en-US" dirty="0"/>
              <a:t>其对于正则表达式的具体实现，并且会有差别</a:t>
            </a:r>
            <a:r>
              <a:rPr lang="zh-CN" altLang="en-US" dirty="0" smtClean="0"/>
              <a:t>。</a:t>
            </a:r>
            <a:endParaRPr lang="en-US" altLang="zh-CN" dirty="0" smtClean="0"/>
          </a:p>
          <a:p>
            <a:pPr marL="342900" lvl="1" indent="-342900"/>
            <a:r>
              <a:rPr kumimoji="1" lang="zh-CN" altLang="en-US" dirty="0" smtClean="0"/>
              <a:t>能干什么？</a:t>
            </a:r>
            <a:endParaRPr kumimoji="1" lang="en-US" altLang="zh-CN" dirty="0" smtClean="0"/>
          </a:p>
          <a:p>
            <a:pPr marL="342900" lvl="1" indent="-342900"/>
            <a:endParaRPr kumimoji="1" lang="en-US" altLang="zh-CN" dirty="0"/>
          </a:p>
          <a:p>
            <a:pPr marL="342900" lvl="1" indent="-342900"/>
            <a:endParaRPr kumimoji="1" lang="en-US" altLang="zh-CN" dirty="0" smtClean="0"/>
          </a:p>
          <a:p>
            <a:pPr marL="342900" lvl="1" indent="-342900"/>
            <a:endParaRPr kumimoji="1" lang="en-US" altLang="zh-CN" dirty="0"/>
          </a:p>
          <a:p>
            <a:pPr marL="342900" lvl="1" indent="-342900"/>
            <a:endParaRPr kumimoji="1" lang="en-US" altLang="zh-CN" dirty="0" smtClean="0"/>
          </a:p>
          <a:p>
            <a:pPr marL="342900" lvl="1" indent="-342900"/>
            <a:endParaRPr kumimoji="1" lang="en-US" altLang="zh-CN" dirty="0"/>
          </a:p>
          <a:p>
            <a:pPr marL="342900" lvl="1" indent="-342900"/>
            <a:r>
              <a:rPr kumimoji="1" lang="zh-CN" altLang="en-US" dirty="0"/>
              <a:t>性能问题</a:t>
            </a:r>
            <a:endParaRPr kumimoji="1" lang="en-US" altLang="zh-CN" dirty="0"/>
          </a:p>
          <a:p>
            <a:pPr marL="342900" lvl="1" indent="-342900"/>
            <a:endParaRPr kumimoji="1" lang="en-US" altLang="zh-CN" dirty="0" smtClean="0"/>
          </a:p>
        </p:txBody>
      </p:sp>
      <p:pic>
        <p:nvPicPr>
          <p:cNvPr id="4" name="图片 3"/>
          <p:cNvPicPr>
            <a:picLocks noChangeAspect="1"/>
          </p:cNvPicPr>
          <p:nvPr/>
        </p:nvPicPr>
        <p:blipFill>
          <a:blip r:embed="rId3"/>
          <a:stretch>
            <a:fillRect/>
          </a:stretch>
        </p:blipFill>
        <p:spPr>
          <a:xfrm>
            <a:off x="2476339" y="3622628"/>
            <a:ext cx="3924460" cy="2476254"/>
          </a:xfrm>
          <a:prstGeom prst="rect">
            <a:avLst/>
          </a:prstGeom>
        </p:spPr>
      </p:pic>
    </p:spTree>
    <p:extLst>
      <p:ext uri="{BB962C8B-B14F-4D97-AF65-F5344CB8AC3E}">
        <p14:creationId xmlns:p14="http://schemas.microsoft.com/office/powerpoint/2010/main" val="752889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修饰符</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g</a:t>
            </a:r>
          </a:p>
          <a:p>
            <a:r>
              <a:rPr kumimoji="1" lang="en-US" altLang="zh-CN" dirty="0" err="1" smtClean="0"/>
              <a:t>i</a:t>
            </a:r>
            <a:endParaRPr kumimoji="1" lang="en-US" altLang="zh-CN" dirty="0" smtClean="0"/>
          </a:p>
          <a:p>
            <a:r>
              <a:rPr kumimoji="1" lang="en-US" altLang="zh-CN" dirty="0" smtClean="0"/>
              <a:t>m</a:t>
            </a:r>
            <a:r>
              <a:rPr kumimoji="1" lang="zh-CN" altLang="en-US" dirty="0" smtClean="0"/>
              <a:t> 改变</a:t>
            </a:r>
            <a:r>
              <a:rPr kumimoji="1" lang="en-US" altLang="zh-CN" dirty="0" smtClean="0"/>
              <a:t>^</a:t>
            </a:r>
            <a:r>
              <a:rPr kumimoji="1" lang="zh-CN" altLang="en-US" dirty="0" smtClean="0"/>
              <a:t> </a:t>
            </a:r>
            <a:r>
              <a:rPr kumimoji="1" lang="en-US" altLang="zh-CN" dirty="0" smtClean="0"/>
              <a:t>$</a:t>
            </a:r>
            <a:r>
              <a:rPr kumimoji="1" lang="zh-CN" altLang="en-US" dirty="0" smtClean="0"/>
              <a:t> 的行为，</a:t>
            </a:r>
            <a:r>
              <a:rPr kumimoji="1" lang="en-US" altLang="zh-CN" dirty="0" smtClean="0"/>
              <a:t/>
            </a:r>
            <a:br>
              <a:rPr kumimoji="1" lang="en-US" altLang="zh-CN" dirty="0" smtClean="0"/>
            </a:br>
            <a:r>
              <a:rPr kumimoji="1" lang="zh-CN" altLang="en-US" dirty="0" smtClean="0"/>
              <a:t>默认是匹配整个字符串的开头和结尾</a:t>
            </a:r>
            <a:r>
              <a:rPr kumimoji="1" lang="en-US" altLang="zh-CN" dirty="0" smtClean="0"/>
              <a:t/>
            </a:r>
            <a:br>
              <a:rPr kumimoji="1" lang="en-US" altLang="zh-CN" dirty="0" smtClean="0"/>
            </a:br>
            <a:r>
              <a:rPr kumimoji="1" lang="zh-CN" altLang="en-US" dirty="0" smtClean="0"/>
              <a:t>加上</a:t>
            </a:r>
            <a:r>
              <a:rPr kumimoji="1" lang="en-US" altLang="zh-CN" dirty="0" smtClean="0"/>
              <a:t>m</a:t>
            </a:r>
            <a:r>
              <a:rPr kumimoji="1" lang="zh-CN" altLang="en-US" dirty="0" smtClean="0"/>
              <a:t>表示把每一行当成一个字符串进行匹配</a:t>
            </a:r>
            <a:endParaRPr kumimoji="1" lang="en-US" altLang="zh-CN" dirty="0" smtClean="0"/>
          </a:p>
          <a:p>
            <a:r>
              <a:rPr kumimoji="1" lang="en-US" altLang="zh-CN" dirty="0" smtClean="0"/>
              <a:t>y</a:t>
            </a:r>
            <a:r>
              <a:rPr kumimoji="1" lang="zh-CN" altLang="en-US" dirty="0" smtClean="0"/>
              <a:t> 仅仅在固定位置检测是否匹配，</a:t>
            </a:r>
            <a:r>
              <a:rPr kumimoji="1" lang="en-US" altLang="zh-CN" dirty="0" smtClean="0"/>
              <a:t/>
            </a:r>
            <a:br>
              <a:rPr kumimoji="1" lang="en-US" altLang="zh-CN" dirty="0" smtClean="0"/>
            </a:br>
            <a:r>
              <a:rPr kumimoji="1" lang="zh-CN" altLang="en-US" dirty="0" smtClean="0"/>
              <a:t>配合</a:t>
            </a:r>
            <a:r>
              <a:rPr kumimoji="1" lang="en-US" altLang="zh-CN" dirty="0" err="1" smtClean="0"/>
              <a:t>lastIndex</a:t>
            </a:r>
            <a:r>
              <a:rPr kumimoji="1" lang="zh-CN" altLang="en-US" dirty="0" smtClean="0"/>
              <a:t>使用</a:t>
            </a:r>
            <a:r>
              <a:rPr kumimoji="1" lang="en-US" altLang="zh-CN" dirty="0" smtClean="0"/>
              <a:t/>
            </a:r>
            <a:br>
              <a:rPr kumimoji="1" lang="en-US" altLang="zh-CN" dirty="0" smtClean="0"/>
            </a:br>
            <a:r>
              <a:rPr lang="zh-CN" altLang="en-US" dirty="0" smtClean="0"/>
              <a:t> </a:t>
            </a:r>
            <a:r>
              <a:rPr lang="en-US" altLang="zh-CN" dirty="0"/>
              <a:t>(</a:t>
            </a:r>
            <a:r>
              <a:rPr lang="zh-CN" altLang="en-US" dirty="0"/>
              <a:t>并且不尝试从任何后续的索引匹配</a:t>
            </a:r>
            <a:r>
              <a:rPr lang="en-US" altLang="zh-CN" dirty="0"/>
              <a:t>) </a:t>
            </a:r>
            <a:r>
              <a:rPr kumimoji="1" lang="en-US" altLang="zh-CN" dirty="0" smtClean="0"/>
              <a:t/>
            </a:r>
            <a:br>
              <a:rPr kumimoji="1" lang="en-US" altLang="zh-CN" dirty="0" smtClean="0"/>
            </a:br>
            <a:endParaRPr kumimoji="1" lang="en-US" altLang="zh-CN" dirty="0" smtClean="0"/>
          </a:p>
          <a:p>
            <a:endParaRPr kumimoji="1" lang="en-US" altLang="zh-CN" dirty="0" smtClean="0"/>
          </a:p>
        </p:txBody>
      </p:sp>
      <p:pic>
        <p:nvPicPr>
          <p:cNvPr id="5" name="图片 4"/>
          <p:cNvPicPr>
            <a:picLocks noChangeAspect="1"/>
          </p:cNvPicPr>
          <p:nvPr/>
        </p:nvPicPr>
        <p:blipFill>
          <a:blip r:embed="rId3"/>
          <a:stretch>
            <a:fillRect/>
          </a:stretch>
        </p:blipFill>
        <p:spPr>
          <a:xfrm>
            <a:off x="5825968" y="2838450"/>
            <a:ext cx="3213100" cy="2832100"/>
          </a:xfrm>
          <a:prstGeom prst="rect">
            <a:avLst/>
          </a:prstGeom>
        </p:spPr>
      </p:pic>
    </p:spTree>
    <p:extLst>
      <p:ext uri="{BB962C8B-B14F-4D97-AF65-F5344CB8AC3E}">
        <p14:creationId xmlns:p14="http://schemas.microsoft.com/office/powerpoint/2010/main" val="560773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js</a:t>
            </a:r>
            <a:r>
              <a:rPr kumimoji="1" lang="zh-CN" altLang="en-US" dirty="0" smtClean="0"/>
              <a:t>中正则的方法</a:t>
            </a:r>
            <a:endParaRPr kumimoji="1" lang="zh-CN" altLang="en-US" dirty="0"/>
          </a:p>
        </p:txBody>
      </p:sp>
      <p:sp>
        <p:nvSpPr>
          <p:cNvPr id="3" name="内容占位符 2"/>
          <p:cNvSpPr>
            <a:spLocks noGrp="1"/>
          </p:cNvSpPr>
          <p:nvPr>
            <p:ph idx="1"/>
          </p:nvPr>
        </p:nvSpPr>
        <p:spPr/>
        <p:txBody>
          <a:bodyPr>
            <a:normAutofit/>
          </a:bodyPr>
          <a:lstStyle/>
          <a:p>
            <a:r>
              <a:rPr lang="zh-CN" altLang="en-US" dirty="0" smtClean="0"/>
              <a:t>正则对象：</a:t>
            </a:r>
            <a:r>
              <a:rPr lang="en-US" altLang="zh-CN" dirty="0" smtClean="0"/>
              <a:t>exec</a:t>
            </a:r>
            <a:r>
              <a:rPr lang="zh-CN" altLang="en-US" dirty="0" smtClean="0"/>
              <a:t>、</a:t>
            </a:r>
            <a:r>
              <a:rPr lang="en-US" altLang="zh-CN" dirty="0" smtClean="0"/>
              <a:t>test</a:t>
            </a:r>
          </a:p>
          <a:p>
            <a:pPr lvl="1"/>
            <a:r>
              <a:rPr kumimoji="1" lang="en-US" altLang="zh-CN" dirty="0" err="1" smtClean="0"/>
              <a:t>regExp.func</a:t>
            </a:r>
            <a:r>
              <a:rPr kumimoji="1" lang="en-US" altLang="zh-CN" dirty="0" smtClean="0"/>
              <a:t>(</a:t>
            </a:r>
            <a:r>
              <a:rPr kumimoji="1" lang="en-US" altLang="zh-CN" dirty="0" err="1" smtClean="0"/>
              <a:t>str</a:t>
            </a:r>
            <a:r>
              <a:rPr kumimoji="1" lang="en-US" altLang="zh-CN" dirty="0" smtClean="0"/>
              <a:t>)</a:t>
            </a:r>
          </a:p>
          <a:p>
            <a:pPr lvl="1"/>
            <a:endParaRPr kumimoji="1" lang="en-US" altLang="zh-CN" dirty="0"/>
          </a:p>
          <a:p>
            <a:r>
              <a:rPr kumimoji="1" lang="zh-CN" altLang="en-US" dirty="0" smtClean="0"/>
              <a:t>字符串：</a:t>
            </a:r>
            <a:r>
              <a:rPr kumimoji="1" lang="en-US" altLang="zh-CN" dirty="0" smtClean="0"/>
              <a:t>match</a:t>
            </a:r>
            <a:r>
              <a:rPr kumimoji="1" lang="zh-CN" altLang="en-US" dirty="0" smtClean="0"/>
              <a:t>、</a:t>
            </a:r>
            <a:r>
              <a:rPr kumimoji="1" lang="en-US" altLang="zh-CN" dirty="0" smtClean="0"/>
              <a:t>search</a:t>
            </a:r>
            <a:r>
              <a:rPr kumimoji="1" lang="zh-CN" altLang="en-US" dirty="0" smtClean="0"/>
              <a:t>、</a:t>
            </a:r>
            <a:r>
              <a:rPr kumimoji="1" lang="en-US" altLang="zh-CN" dirty="0" smtClean="0"/>
              <a:t>split</a:t>
            </a:r>
            <a:r>
              <a:rPr kumimoji="1" lang="zh-CN" altLang="en-US" dirty="0" smtClean="0"/>
              <a:t>，</a:t>
            </a:r>
            <a:r>
              <a:rPr kumimoji="1" lang="en-US" altLang="zh-CN" dirty="0" smtClean="0"/>
              <a:t>replace</a:t>
            </a:r>
          </a:p>
          <a:p>
            <a:pPr lvl="1"/>
            <a:r>
              <a:rPr kumimoji="1" lang="en-US" altLang="zh-CN" dirty="0" err="1" smtClean="0"/>
              <a:t>str.func</a:t>
            </a:r>
            <a:r>
              <a:rPr kumimoji="1" lang="en-US" altLang="zh-CN" dirty="0" smtClean="0"/>
              <a:t>(</a:t>
            </a:r>
            <a:r>
              <a:rPr kumimoji="1" lang="en-US" altLang="zh-CN" dirty="0" err="1" smtClean="0"/>
              <a:t>regExp</a:t>
            </a:r>
            <a:r>
              <a:rPr kumimoji="1" lang="en-US" altLang="zh-CN" dirty="0" smtClean="0"/>
              <a:t>)</a:t>
            </a:r>
            <a:endParaRPr kumimoji="1" lang="zh-CN" altLang="en-US" dirty="0"/>
          </a:p>
        </p:txBody>
      </p:sp>
    </p:spTree>
    <p:extLst>
      <p:ext uri="{BB962C8B-B14F-4D97-AF65-F5344CB8AC3E}">
        <p14:creationId xmlns:p14="http://schemas.microsoft.com/office/powerpoint/2010/main" val="1170898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a:t>
            </a:r>
            <a:r>
              <a:rPr kumimoji="1" lang="en-US" altLang="zh-CN" dirty="0" smtClean="0"/>
              <a:t>1-ip</a:t>
            </a:r>
            <a:r>
              <a:rPr kumimoji="1" lang="zh-CN" altLang="en-US" dirty="0" smtClean="0"/>
              <a:t>地址</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711993" y="2508154"/>
            <a:ext cx="8279619" cy="4349845"/>
          </a:xfrm>
        </p:spPr>
        <p:txBody>
          <a:bodyPr>
            <a:normAutofit/>
          </a:bodyPr>
          <a:lstStyle/>
          <a:p>
            <a:r>
              <a:rPr lang="zh-CN" altLang="en-US" dirty="0" smtClean="0"/>
              <a:t>错误：</a:t>
            </a:r>
            <a:endParaRPr lang="en-US" altLang="zh-CN" dirty="0" smtClean="0"/>
          </a:p>
          <a:p>
            <a:endParaRPr lang="en-US" altLang="zh-CN" dirty="0"/>
          </a:p>
          <a:p>
            <a:endParaRPr lang="en-US" altLang="zh-CN" dirty="0" smtClean="0"/>
          </a:p>
          <a:p>
            <a:endParaRPr lang="en-US" altLang="zh-CN" dirty="0"/>
          </a:p>
          <a:p>
            <a:r>
              <a:rPr lang="zh-CN" altLang="en-US" dirty="0" smtClean="0"/>
              <a:t>分析：</a:t>
            </a:r>
            <a:endParaRPr lang="en-US" altLang="zh-CN" dirty="0" smtClean="0"/>
          </a:p>
          <a:p>
            <a:pPr lvl="1"/>
            <a:r>
              <a:rPr lang="en-US" altLang="zh-CN" dirty="0" smtClean="0"/>
              <a:t>0?xx</a:t>
            </a:r>
          </a:p>
          <a:p>
            <a:pPr lvl="1"/>
            <a:r>
              <a:rPr lang="en-US" altLang="zh-CN" dirty="0" smtClean="0"/>
              <a:t>1xx</a:t>
            </a:r>
          </a:p>
          <a:p>
            <a:pPr lvl="1"/>
            <a:r>
              <a:rPr lang="en-US" altLang="zh-CN" dirty="0" smtClean="0"/>
              <a:t>2[0-4]x</a:t>
            </a:r>
          </a:p>
          <a:p>
            <a:pPr lvl="1"/>
            <a:r>
              <a:rPr lang="en-US" altLang="zh-CN" dirty="0" smtClean="0"/>
              <a:t>25[0-5]</a:t>
            </a:r>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8" name="图片 7"/>
          <p:cNvPicPr>
            <a:picLocks noChangeAspect="1"/>
          </p:cNvPicPr>
          <p:nvPr/>
        </p:nvPicPr>
        <p:blipFill>
          <a:blip r:embed="rId2"/>
          <a:stretch>
            <a:fillRect/>
          </a:stretch>
        </p:blipFill>
        <p:spPr>
          <a:xfrm>
            <a:off x="865970" y="2949433"/>
            <a:ext cx="7049732" cy="1456428"/>
          </a:xfrm>
          <a:prstGeom prst="rect">
            <a:avLst/>
          </a:prstGeom>
        </p:spPr>
      </p:pic>
      <p:sp>
        <p:nvSpPr>
          <p:cNvPr id="9" name="文本框 8"/>
          <p:cNvSpPr txBox="1"/>
          <p:nvPr/>
        </p:nvSpPr>
        <p:spPr>
          <a:xfrm>
            <a:off x="4390836" y="5476837"/>
            <a:ext cx="4753164" cy="1200329"/>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([01]?\d{1,2}|2[0-4]\d|25[0-5</a:t>
            </a:r>
            <a:r>
              <a:rPr kumimoji="1" lang="en-US" altLang="zh-CN" dirty="0" smtClean="0">
                <a:latin typeface="Microsoft YaHei" charset="-122"/>
                <a:ea typeface="Microsoft YaHei" charset="-122"/>
                <a:cs typeface="Microsoft YaHei" charset="-122"/>
              </a:rPr>
              <a:t>])</a:t>
            </a:r>
          </a:p>
          <a:p>
            <a:endParaRPr kumimoji="1" lang="en-US" altLang="zh-CN" dirty="0">
              <a:latin typeface="Microsoft YaHei" charset="-122"/>
              <a:ea typeface="Microsoft YaHei" charset="-122"/>
              <a:cs typeface="Microsoft YaHei" charset="-122"/>
            </a:endParaRPr>
          </a:p>
          <a:p>
            <a:r>
              <a:rPr kumimoji="1" lang="en-US" altLang="zh-CN" dirty="0">
                <a:latin typeface="Microsoft YaHei" charset="-122"/>
                <a:ea typeface="Microsoft YaHei" charset="-122"/>
                <a:cs typeface="Microsoft YaHei" charset="-122"/>
              </a:rPr>
              <a:t>/(([01]?\d{1,2}|2[0-4]\d|25[0-5])\.){3</a:t>
            </a:r>
            <a:r>
              <a:rPr kumimoji="1" lang="en-US" altLang="zh-CN" dirty="0" smtClean="0">
                <a:latin typeface="Microsoft YaHei" charset="-122"/>
                <a:ea typeface="Microsoft YaHei" charset="-122"/>
                <a:cs typeface="Microsoft YaHei" charset="-122"/>
              </a:rPr>
              <a:t>}</a:t>
            </a:r>
          </a:p>
          <a:p>
            <a:r>
              <a:rPr kumimoji="1" lang="en-US" altLang="zh-CN" dirty="0" smtClean="0">
                <a:latin typeface="Microsoft YaHei" charset="-122"/>
                <a:ea typeface="Microsoft YaHei" charset="-122"/>
                <a:cs typeface="Microsoft YaHei" charset="-122"/>
              </a:rPr>
              <a:t>([</a:t>
            </a:r>
            <a:r>
              <a:rPr kumimoji="1" lang="en-US" altLang="zh-CN" dirty="0">
                <a:latin typeface="Microsoft YaHei" charset="-122"/>
                <a:ea typeface="Microsoft YaHei" charset="-122"/>
                <a:cs typeface="Microsoft YaHei" charset="-122"/>
              </a:rPr>
              <a:t>01]?\d{1,2}|2[0-4]\d|25[0-5])/</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50069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a:t>
            </a:r>
            <a:r>
              <a:rPr kumimoji="1" lang="en-US" altLang="zh-CN" dirty="0" smtClean="0"/>
              <a:t>2-html</a:t>
            </a:r>
            <a:r>
              <a:rPr kumimoji="1" lang="zh-CN" altLang="en-US" dirty="0" smtClean="0"/>
              <a:t>标签</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711993" y="2508155"/>
            <a:ext cx="8279619" cy="3570406"/>
          </a:xfrm>
        </p:spPr>
        <p:txBody>
          <a:bodyPr>
            <a:normAutofit/>
          </a:bodyPr>
          <a:lstStyle/>
          <a:p>
            <a:r>
              <a:rPr lang="en-US" altLang="zh-CN" dirty="0"/>
              <a:t>/&lt;(\w+)([^&gt;]*)&gt;.*&lt;\/\1</a:t>
            </a:r>
            <a:r>
              <a:rPr lang="en-US" altLang="zh-CN" dirty="0" smtClean="0"/>
              <a:t>&gt;/</a:t>
            </a:r>
          </a:p>
          <a:p>
            <a:endParaRPr lang="en-US" altLang="zh-CN" dirty="0"/>
          </a:p>
          <a:p>
            <a:r>
              <a:rPr lang="en-US" altLang="zh-CN" dirty="0"/>
              <a:t>/&lt;(\w+)([^&gt;]*)&gt;.*?&lt;\/\1&gt;/</a:t>
            </a:r>
            <a:endParaRPr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6" name="图片 5"/>
          <p:cNvPicPr>
            <a:picLocks noChangeAspect="1"/>
          </p:cNvPicPr>
          <p:nvPr/>
        </p:nvPicPr>
        <p:blipFill>
          <a:blip r:embed="rId2"/>
          <a:stretch>
            <a:fillRect/>
          </a:stretch>
        </p:blipFill>
        <p:spPr>
          <a:xfrm>
            <a:off x="0" y="5006644"/>
            <a:ext cx="9076449" cy="738362"/>
          </a:xfrm>
          <a:prstGeom prst="rect">
            <a:avLst/>
          </a:prstGeom>
        </p:spPr>
      </p:pic>
    </p:spTree>
    <p:extLst>
      <p:ext uri="{BB962C8B-B14F-4D97-AF65-F5344CB8AC3E}">
        <p14:creationId xmlns:p14="http://schemas.microsoft.com/office/powerpoint/2010/main" val="365563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a:t>
            </a:r>
            <a:r>
              <a:rPr kumimoji="1" lang="en-US" altLang="zh-CN" dirty="0" smtClean="0"/>
              <a:t>2-html</a:t>
            </a:r>
            <a:r>
              <a:rPr kumimoji="1" lang="zh-CN" altLang="en-US" dirty="0" smtClean="0"/>
              <a:t>标签</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711993" y="2508155"/>
            <a:ext cx="8279619" cy="3570406"/>
          </a:xfrm>
        </p:spPr>
        <p:txBody>
          <a:bodyPr>
            <a:normAutofit/>
          </a:bodyPr>
          <a:lstStyle/>
          <a:p>
            <a:r>
              <a:rPr lang="zh-CN" altLang="en-US" dirty="0"/>
              <a:t>/&lt;(\w+)([^&gt;</a:t>
            </a:r>
            <a:r>
              <a:rPr lang="zh-CN" altLang="en-US" dirty="0" smtClean="0"/>
              <a:t>]*)</a:t>
            </a:r>
            <a:r>
              <a:rPr lang="zh-CN" altLang="en-US" dirty="0"/>
              <a:t>&gt;([^&lt;]*)&lt;\/\1&gt;/</a:t>
            </a:r>
            <a:r>
              <a:rPr lang="en-US" altLang="zh-CN" dirty="0"/>
              <a:t/>
            </a:r>
            <a:br>
              <a:rPr lang="en-US" altLang="zh-CN" dirty="0"/>
            </a:br>
            <a:r>
              <a:rPr lang="zh-CN" altLang="en-US" dirty="0"/>
              <a:t>.exec('&lt;p class="p1"&gt;p1 content&lt;/p&gt;&lt;p class="p2"&gt;p2 content&lt;/p&gt;')</a:t>
            </a:r>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4" name="图片 3"/>
          <p:cNvPicPr>
            <a:picLocks noChangeAspect="1"/>
          </p:cNvPicPr>
          <p:nvPr/>
        </p:nvPicPr>
        <p:blipFill>
          <a:blip r:embed="rId2"/>
          <a:stretch>
            <a:fillRect/>
          </a:stretch>
        </p:blipFill>
        <p:spPr>
          <a:xfrm>
            <a:off x="446140" y="3746231"/>
            <a:ext cx="8545472" cy="2347320"/>
          </a:xfrm>
          <a:prstGeom prst="rect">
            <a:avLst/>
          </a:prstGeom>
        </p:spPr>
      </p:pic>
    </p:spTree>
    <p:extLst>
      <p:ext uri="{BB962C8B-B14F-4D97-AF65-F5344CB8AC3E}">
        <p14:creationId xmlns:p14="http://schemas.microsoft.com/office/powerpoint/2010/main" val="1903501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a:t>
            </a:r>
            <a:r>
              <a:rPr kumimoji="1" lang="en-US" altLang="zh-CN" dirty="0" smtClean="0"/>
              <a:t>3-url</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711993" y="2508155"/>
            <a:ext cx="8279619" cy="3570406"/>
          </a:xfrm>
        </p:spPr>
        <p:txBody>
          <a:bodyPr>
            <a:normAutofit/>
          </a:bodyPr>
          <a:lstStyle/>
          <a:p>
            <a:r>
              <a:rPr lang="en-US" altLang="zh-CN" dirty="0"/>
              <a:t>/^(?:([A-</a:t>
            </a:r>
            <a:r>
              <a:rPr lang="en-US" altLang="zh-CN" dirty="0" err="1"/>
              <a:t>Za</a:t>
            </a:r>
            <a:r>
              <a:rPr lang="en-US" altLang="zh-CN" dirty="0"/>
              <a:t>-z]+):)?(\/{0,3})([0-9.\-A-</a:t>
            </a:r>
            <a:r>
              <a:rPr lang="en-US" altLang="zh-CN" dirty="0" err="1"/>
              <a:t>Za</a:t>
            </a:r>
            <a:r>
              <a:rPr lang="en-US" altLang="zh-CN" dirty="0"/>
              <a:t>-z]+)(?::(\d+))?(?:\/([^?#]*))?(?:\?([^#]*))?(?:#(.*))?$/</a:t>
            </a:r>
            <a:endParaRPr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8" name="图片 7"/>
          <p:cNvPicPr>
            <a:picLocks noChangeAspect="1"/>
          </p:cNvPicPr>
          <p:nvPr/>
        </p:nvPicPr>
        <p:blipFill>
          <a:blip r:embed="rId3"/>
          <a:stretch>
            <a:fillRect/>
          </a:stretch>
        </p:blipFill>
        <p:spPr>
          <a:xfrm>
            <a:off x="0" y="3760673"/>
            <a:ext cx="9144000" cy="2735661"/>
          </a:xfrm>
          <a:prstGeom prst="rect">
            <a:avLst/>
          </a:prstGeom>
        </p:spPr>
      </p:pic>
    </p:spTree>
    <p:extLst>
      <p:ext uri="{BB962C8B-B14F-4D97-AF65-F5344CB8AC3E}">
        <p14:creationId xmlns:p14="http://schemas.microsoft.com/office/powerpoint/2010/main" val="1034247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a:t>
            </a:r>
            <a:r>
              <a:rPr kumimoji="1" lang="en-US" altLang="zh-CN" dirty="0" smtClean="0"/>
              <a:t>3-url</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711993" y="2508154"/>
            <a:ext cx="8279619" cy="3988179"/>
          </a:xfrm>
        </p:spPr>
        <p:txBody>
          <a:bodyPr>
            <a:normAutofit fontScale="92500" lnSpcReduction="10000"/>
          </a:bodyPr>
          <a:lstStyle/>
          <a:p>
            <a:r>
              <a:rPr lang="en-US" altLang="zh-CN" dirty="0" smtClean="0"/>
              <a:t>/</a:t>
            </a:r>
          </a:p>
          <a:p>
            <a:r>
              <a:rPr lang="en-US" altLang="zh-CN" dirty="0" smtClean="0"/>
              <a:t>^(?:([</a:t>
            </a:r>
            <a:r>
              <a:rPr lang="en-US" altLang="zh-CN" dirty="0"/>
              <a:t>A-</a:t>
            </a:r>
            <a:r>
              <a:rPr lang="en-US" altLang="zh-CN" dirty="0" err="1"/>
              <a:t>Za</a:t>
            </a:r>
            <a:r>
              <a:rPr lang="en-US" altLang="zh-CN" dirty="0"/>
              <a:t>-z</a:t>
            </a:r>
            <a:r>
              <a:rPr lang="en-US" altLang="zh-CN" dirty="0" smtClean="0"/>
              <a:t>]+):)?		</a:t>
            </a:r>
            <a:r>
              <a:rPr lang="zh-CN" altLang="en-US" dirty="0" smtClean="0"/>
              <a:t>协议</a:t>
            </a:r>
            <a:endParaRPr lang="en-US" altLang="zh-CN" dirty="0" smtClean="0"/>
          </a:p>
          <a:p>
            <a:r>
              <a:rPr lang="en-US" altLang="zh-CN" dirty="0" smtClean="0"/>
              <a:t>(\/{</a:t>
            </a:r>
            <a:r>
              <a:rPr lang="en-US" altLang="zh-CN" dirty="0"/>
              <a:t>0,3</a:t>
            </a:r>
            <a:r>
              <a:rPr lang="en-US" altLang="zh-CN" dirty="0" smtClean="0"/>
              <a:t>})				//</a:t>
            </a:r>
          </a:p>
          <a:p>
            <a:r>
              <a:rPr lang="en-US" altLang="zh-CN" dirty="0" smtClean="0"/>
              <a:t>([</a:t>
            </a:r>
            <a:r>
              <a:rPr lang="en-US" altLang="zh-CN" dirty="0"/>
              <a:t>0-9.\-A-</a:t>
            </a:r>
            <a:r>
              <a:rPr lang="en-US" altLang="zh-CN" dirty="0" err="1"/>
              <a:t>Za</a:t>
            </a:r>
            <a:r>
              <a:rPr lang="en-US" altLang="zh-CN" dirty="0"/>
              <a:t>-z</a:t>
            </a:r>
            <a:r>
              <a:rPr lang="en-US" altLang="zh-CN" dirty="0" smtClean="0"/>
              <a:t>]+)		</a:t>
            </a:r>
            <a:r>
              <a:rPr lang="zh-CN" altLang="en-US" dirty="0" smtClean="0"/>
              <a:t>主机名：</a:t>
            </a:r>
            <a:r>
              <a:rPr lang="zh-CN" altLang="en-US" dirty="0"/>
              <a:t>数字，字母，点或横线</a:t>
            </a:r>
            <a:endParaRPr lang="en-US" altLang="zh-CN" dirty="0" smtClean="0"/>
          </a:p>
          <a:p>
            <a:r>
              <a:rPr lang="en-US" altLang="zh-CN" dirty="0" smtClean="0"/>
              <a:t>(?::(\</a:t>
            </a:r>
            <a:r>
              <a:rPr lang="en-US" altLang="zh-CN" dirty="0"/>
              <a:t>d</a:t>
            </a:r>
            <a:r>
              <a:rPr lang="en-US" altLang="zh-CN" dirty="0" smtClean="0"/>
              <a:t>+))?				</a:t>
            </a:r>
            <a:r>
              <a:rPr lang="zh-CN" altLang="en-US" dirty="0" smtClean="0"/>
              <a:t>端口</a:t>
            </a:r>
            <a:endParaRPr lang="en-US" altLang="zh-CN" dirty="0" smtClean="0"/>
          </a:p>
          <a:p>
            <a:r>
              <a:rPr lang="en-US" altLang="zh-CN" dirty="0" smtClean="0"/>
              <a:t>(?:\/([^?#]*))?			</a:t>
            </a:r>
            <a:r>
              <a:rPr lang="zh-CN" altLang="en-US" dirty="0" smtClean="0"/>
              <a:t>路径</a:t>
            </a:r>
            <a:endParaRPr lang="en-US" altLang="zh-CN" dirty="0" smtClean="0"/>
          </a:p>
          <a:p>
            <a:r>
              <a:rPr lang="en-US" altLang="zh-CN" dirty="0" smtClean="0"/>
              <a:t>(?:\?([^#]*))?			</a:t>
            </a:r>
            <a:r>
              <a:rPr lang="en-US" altLang="zh-CN" dirty="0" err="1" smtClean="0"/>
              <a:t>queryString</a:t>
            </a:r>
            <a:endParaRPr lang="en-US" altLang="zh-CN" dirty="0" smtClean="0"/>
          </a:p>
          <a:p>
            <a:r>
              <a:rPr lang="en-US" altLang="zh-CN" dirty="0" smtClean="0"/>
              <a:t>(?:#(.*))?$				hash</a:t>
            </a:r>
          </a:p>
          <a:p>
            <a:r>
              <a:rPr lang="en-US" altLang="zh-CN" dirty="0" smtClean="0"/>
              <a:t>/</a:t>
            </a:r>
            <a:endParaRPr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spTree>
    <p:extLst>
      <p:ext uri="{BB962C8B-B14F-4D97-AF65-F5344CB8AC3E}">
        <p14:creationId xmlns:p14="http://schemas.microsoft.com/office/powerpoint/2010/main" val="1635846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Microsoft YaHei" charset="-122"/>
                <a:ea typeface="Microsoft YaHei" charset="-122"/>
                <a:cs typeface="Microsoft YaHei" charset="-122"/>
              </a:rPr>
              <a:t>正则的难点</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711994" y="2508154"/>
            <a:ext cx="7695028" cy="3988179"/>
          </a:xfrm>
        </p:spPr>
        <p:txBody>
          <a:bodyPr>
            <a:normAutofit/>
          </a:bodyPr>
          <a:lstStyle/>
          <a:p>
            <a:r>
              <a:rPr lang="zh-CN" altLang="en-US" dirty="0" smtClean="0"/>
              <a:t>把必须匹配的情况考虑周全并写出一个匹配结果符合预期的正则表达式很容易，但把不需要匹配的情况也考虑周全并把确保它们都被排除在匹配结果</a:t>
            </a:r>
            <a:r>
              <a:rPr lang="zh-CN" altLang="en-US" smtClean="0"/>
              <a:t>之外往往困难的多。</a:t>
            </a:r>
            <a:endParaRPr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spTree>
    <p:extLst>
      <p:ext uri="{BB962C8B-B14F-4D97-AF65-F5344CB8AC3E}">
        <p14:creationId xmlns:p14="http://schemas.microsoft.com/office/powerpoint/2010/main" val="675769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参考资料</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lnSpcReduction="10000"/>
          </a:bodyPr>
          <a:lstStyle/>
          <a:p>
            <a:r>
              <a:rPr lang="zh-CN" altLang="en-US" dirty="0"/>
              <a:t>正则表达式</a:t>
            </a:r>
            <a:r>
              <a:rPr lang="en-US" altLang="zh-CN" dirty="0"/>
              <a:t>30</a:t>
            </a:r>
            <a:r>
              <a:rPr lang="zh-CN" altLang="en-US" dirty="0"/>
              <a:t>分钟入门</a:t>
            </a:r>
            <a:r>
              <a:rPr lang="zh-CN" altLang="en-US" dirty="0" smtClean="0"/>
              <a:t>教程</a:t>
            </a:r>
            <a:r>
              <a:rPr kumimoji="1" lang="en-US" altLang="zh-CN" dirty="0" smtClean="0">
                <a:hlinkClick r:id="rId2"/>
              </a:rPr>
              <a:t>https://deerchao.net/tutorials/regex/regex.htm#mission</a:t>
            </a:r>
            <a:endParaRPr kumimoji="1" lang="en-US" altLang="zh-CN" dirty="0" smtClean="0"/>
          </a:p>
          <a:p>
            <a:r>
              <a:rPr kumimoji="1" lang="en-US" altLang="zh-CN" dirty="0" err="1" smtClean="0"/>
              <a:t>mdn</a:t>
            </a:r>
            <a:r>
              <a:rPr kumimoji="1" lang="zh-CN" altLang="en-US" dirty="0" smtClean="0"/>
              <a:t> 正则 </a:t>
            </a:r>
            <a:r>
              <a:rPr kumimoji="1" lang="en-US" altLang="zh-CN" dirty="0"/>
              <a:t/>
            </a:r>
            <a:br>
              <a:rPr kumimoji="1" lang="en-US" altLang="zh-CN" dirty="0"/>
            </a:br>
            <a:r>
              <a:rPr kumimoji="1" lang="en-US" altLang="zh-CN" dirty="0" smtClean="0">
                <a:hlinkClick r:id="rId3"/>
              </a:rPr>
              <a:t>https</a:t>
            </a:r>
            <a:r>
              <a:rPr kumimoji="1" lang="en-US" altLang="zh-CN" dirty="0">
                <a:hlinkClick r:id="rId3"/>
              </a:rPr>
              <a:t>://</a:t>
            </a:r>
            <a:r>
              <a:rPr kumimoji="1" lang="en-US" altLang="zh-CN" dirty="0" smtClean="0">
                <a:hlinkClick r:id="rId3"/>
              </a:rPr>
              <a:t>developer.mozilla.org/zh-CN/docs/Web/JavaScript/Guide/Regular_Expressions#special-backslash</a:t>
            </a:r>
            <a:endParaRPr kumimoji="1" lang="en-US" altLang="zh-CN" dirty="0" smtClean="0"/>
          </a:p>
          <a:p>
            <a:r>
              <a:rPr kumimoji="1" lang="en-US" altLang="zh-CN" dirty="0" err="1" smtClean="0"/>
              <a:t>ruanyifeng</a:t>
            </a:r>
            <a:r>
              <a:rPr kumimoji="1" lang="zh-CN" altLang="en-US" dirty="0" smtClean="0"/>
              <a:t> </a:t>
            </a:r>
            <a:r>
              <a:rPr kumimoji="1" lang="en-US" altLang="zh-CN" dirty="0">
                <a:hlinkClick r:id="rId4"/>
              </a:rPr>
              <a:t>http://javascript.ruanyifeng.com/stdlib/regexp.html</a:t>
            </a:r>
            <a:r>
              <a:rPr kumimoji="1" lang="en-US" altLang="zh-CN" dirty="0" smtClean="0">
                <a:hlinkClick r:id="rId4"/>
              </a:rPr>
              <a:t>#</a:t>
            </a:r>
            <a:endParaRPr kumimoji="1" lang="en-US" altLang="zh-CN" dirty="0" smtClean="0"/>
          </a:p>
          <a:p>
            <a:endParaRPr kumimoji="1" lang="zh-CN" altLang="en-US" dirty="0"/>
          </a:p>
        </p:txBody>
      </p:sp>
    </p:spTree>
    <p:extLst>
      <p:ext uri="{BB962C8B-B14F-4D97-AF65-F5344CB8AC3E}">
        <p14:creationId xmlns:p14="http://schemas.microsoft.com/office/powerpoint/2010/main" val="417663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参考资料</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图形化看复杂正则 </a:t>
            </a:r>
            <a:r>
              <a:rPr lang="en-US" altLang="zh-CN" dirty="0">
                <a:hlinkClick r:id="rId2"/>
              </a:rPr>
              <a:t>https://regexper.com</a:t>
            </a:r>
            <a:r>
              <a:rPr lang="en-US" altLang="zh-CN" dirty="0" smtClean="0">
                <a:hlinkClick r:id="rId2"/>
              </a:rPr>
              <a:t>/</a:t>
            </a:r>
            <a:endParaRPr lang="en-US" altLang="zh-CN" dirty="0" smtClean="0"/>
          </a:p>
          <a:p>
            <a:r>
              <a:rPr lang="zh-CN" altLang="en-US" dirty="0" smtClean="0"/>
              <a:t>正则编辑器</a:t>
            </a:r>
            <a:r>
              <a:rPr lang="zh-CN" altLang="en-US" dirty="0"/>
              <a:t> </a:t>
            </a:r>
            <a:r>
              <a:rPr kumimoji="1" lang="en-US" altLang="zh-CN" dirty="0" smtClean="0">
                <a:hlinkClick r:id="rId3"/>
              </a:rPr>
              <a:t>http</a:t>
            </a:r>
            <a:r>
              <a:rPr kumimoji="1" lang="en-US" altLang="zh-CN" dirty="0">
                <a:hlinkClick r:id="rId3"/>
              </a:rPr>
              <a:t>://regexr.com</a:t>
            </a:r>
            <a:r>
              <a:rPr kumimoji="1" lang="en-US" altLang="zh-CN" dirty="0" smtClean="0">
                <a:hlinkClick r:id="rId3"/>
              </a:rPr>
              <a:t>/</a:t>
            </a:r>
            <a:endParaRPr kumimoji="1" lang="en-US" altLang="zh-CN" dirty="0" smtClean="0"/>
          </a:p>
          <a:p>
            <a:r>
              <a:rPr kumimoji="1" lang="zh-CN" altLang="en-US" dirty="0" smtClean="0"/>
              <a:t>在线正则练习： </a:t>
            </a:r>
            <a:r>
              <a:rPr kumimoji="1" lang="en-US" altLang="zh-CN" dirty="0">
                <a:hlinkClick r:id="rId4"/>
              </a:rPr>
              <a:t>https</a:t>
            </a:r>
            <a:r>
              <a:rPr kumimoji="1" lang="en-US" altLang="zh-CN" dirty="0" smtClean="0">
                <a:hlinkClick r:id="rId4"/>
              </a:rPr>
              <a:t>://www.hackerrank.com</a:t>
            </a:r>
            <a:endParaRPr kumimoji="1" lang="en-US" altLang="zh-CN" dirty="0" smtClean="0"/>
          </a:p>
          <a:p>
            <a:endParaRPr kumimoji="1" lang="en-US" altLang="zh-CN" dirty="0" smtClean="0"/>
          </a:p>
        </p:txBody>
      </p:sp>
    </p:spTree>
    <p:extLst>
      <p:ext uri="{BB962C8B-B14F-4D97-AF65-F5344CB8AC3E}">
        <p14:creationId xmlns:p14="http://schemas.microsoft.com/office/powerpoint/2010/main" val="1674306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Microsoft YaHei" charset="-122"/>
                <a:ea typeface="Microsoft YaHei" charset="-122"/>
                <a:cs typeface="Microsoft YaHei" charset="-122"/>
              </a:rPr>
              <a:t>由问题引出正则</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marL="342900" lvl="1" indent="-342900"/>
            <a:r>
              <a:rPr kumimoji="1" lang="zh-CN" altLang="en-US" dirty="0" smtClean="0"/>
              <a:t>匹配一个字符 </a:t>
            </a:r>
            <a:r>
              <a:rPr kumimoji="1" lang="en-US" altLang="zh-CN" dirty="0" smtClean="0"/>
              <a:t>/a/</a:t>
            </a:r>
          </a:p>
          <a:p>
            <a:pPr marL="342900" lvl="1" indent="-342900"/>
            <a:r>
              <a:rPr kumimoji="1" lang="zh-CN" altLang="en-US" dirty="0" smtClean="0"/>
              <a:t>匹配特定某一些字符：字符集 </a:t>
            </a:r>
            <a:r>
              <a:rPr kumimoji="1" lang="en-US" altLang="zh-CN" dirty="0" smtClean="0"/>
              <a:t>/[</a:t>
            </a:r>
            <a:r>
              <a:rPr kumimoji="1" lang="en-US" altLang="zh-CN" dirty="0" err="1" smtClean="0"/>
              <a:t>aeiou</a:t>
            </a:r>
            <a:r>
              <a:rPr kumimoji="1" lang="en-US" altLang="zh-CN" dirty="0" smtClean="0"/>
              <a:t>]/</a:t>
            </a:r>
          </a:p>
          <a:p>
            <a:pPr marL="342900" lvl="1" indent="-342900"/>
            <a:r>
              <a:rPr kumimoji="1" lang="zh-CN" altLang="en-US" dirty="0" smtClean="0"/>
              <a:t>单个字符重复指定次数</a:t>
            </a:r>
            <a:endParaRPr kumimoji="1" lang="en-US" altLang="zh-CN" dirty="0" smtClean="0"/>
          </a:p>
          <a:p>
            <a:pPr marL="342900" lvl="1" indent="-342900"/>
            <a:r>
              <a:rPr kumimoji="1" lang="zh-CN" altLang="en-US" dirty="0" smtClean="0"/>
              <a:t>多个字符重复：分组</a:t>
            </a:r>
            <a:endParaRPr kumimoji="1" lang="en-US" altLang="zh-CN" dirty="0" smtClean="0"/>
          </a:p>
          <a:p>
            <a:pPr marL="342900" lvl="1" indent="-342900"/>
            <a:r>
              <a:rPr kumimoji="1" lang="zh-CN" altLang="en-US" dirty="0" smtClean="0"/>
              <a:t>指定查找的位置</a:t>
            </a:r>
            <a:endParaRPr kumimoji="1" lang="zh-CN" altLang="en-US" dirty="0"/>
          </a:p>
        </p:txBody>
      </p:sp>
      <p:pic>
        <p:nvPicPr>
          <p:cNvPr id="7" name="图片 6"/>
          <p:cNvPicPr>
            <a:picLocks noChangeAspect="1"/>
          </p:cNvPicPr>
          <p:nvPr/>
        </p:nvPicPr>
        <p:blipFill>
          <a:blip r:embed="rId3"/>
          <a:stretch>
            <a:fillRect/>
          </a:stretch>
        </p:blipFill>
        <p:spPr>
          <a:xfrm>
            <a:off x="3939931" y="3336801"/>
            <a:ext cx="5204069" cy="1068944"/>
          </a:xfrm>
          <a:prstGeom prst="rect">
            <a:avLst/>
          </a:prstGeom>
        </p:spPr>
      </p:pic>
    </p:spTree>
    <p:extLst>
      <p:ext uri="{BB962C8B-B14F-4D97-AF65-F5344CB8AC3E}">
        <p14:creationId xmlns:p14="http://schemas.microsoft.com/office/powerpoint/2010/main" val="1000120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Microsoft YaHei" charset="-122"/>
                <a:ea typeface="Microsoft YaHei" charset="-122"/>
                <a:cs typeface="Microsoft YaHei" charset="-122"/>
              </a:rPr>
              <a:t>普通字符与特殊字符</a:t>
            </a:r>
            <a:r>
              <a:rPr kumimoji="1" lang="en-US" altLang="zh-CN" dirty="0" smtClean="0">
                <a:latin typeface="Microsoft YaHei" charset="-122"/>
                <a:ea typeface="Microsoft YaHei" charset="-122"/>
                <a:cs typeface="Microsoft YaHei" charset="-122"/>
              </a:rPr>
              <a:t>(</a:t>
            </a:r>
            <a:r>
              <a:rPr kumimoji="1" lang="zh-CN" altLang="en-US" dirty="0" smtClean="0">
                <a:latin typeface="Microsoft YaHei" charset="-122"/>
                <a:ea typeface="Microsoft YaHei" charset="-122"/>
                <a:cs typeface="Microsoft YaHei" charset="-122"/>
              </a:rPr>
              <a:t>元字符</a:t>
            </a:r>
            <a:r>
              <a:rPr kumimoji="1" lang="en-US" altLang="zh-CN" dirty="0" smtClean="0">
                <a:latin typeface="Microsoft YaHei" charset="-122"/>
                <a:ea typeface="Microsoft YaHei" charset="-122"/>
                <a:cs typeface="Microsoft YaHei" charset="-122"/>
              </a:rPr>
              <a:t>)</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pPr marL="342900" lvl="1" indent="-342900"/>
            <a:r>
              <a:rPr kumimoji="1" lang="zh-CN" altLang="en-US" dirty="0" smtClean="0"/>
              <a:t>普通</a:t>
            </a:r>
            <a:r>
              <a:rPr kumimoji="1" lang="zh-CN" altLang="en-US" dirty="0"/>
              <a:t>字符：一些普通字符经过转义变成特殊</a:t>
            </a:r>
            <a:r>
              <a:rPr kumimoji="1" lang="zh-CN" altLang="en-US" dirty="0" smtClean="0"/>
              <a:t>字符</a:t>
            </a:r>
            <a:endParaRPr kumimoji="1" lang="en-US" altLang="zh-CN" dirty="0" smtClean="0"/>
          </a:p>
          <a:p>
            <a:pPr lvl="1"/>
            <a:r>
              <a:rPr kumimoji="1" lang="en-US" altLang="zh-CN" dirty="0" smtClean="0"/>
              <a:t>t</a:t>
            </a:r>
            <a:r>
              <a:rPr kumimoji="1" lang="zh-CN" altLang="en-US" dirty="0" smtClean="0"/>
              <a:t> </a:t>
            </a:r>
            <a:r>
              <a:rPr kumimoji="1" lang="en-US" altLang="zh-CN" dirty="0" smtClean="0"/>
              <a:t>v</a:t>
            </a:r>
            <a:r>
              <a:rPr kumimoji="1" lang="zh-CN" altLang="en-US" dirty="0" smtClean="0"/>
              <a:t> </a:t>
            </a:r>
            <a:endParaRPr kumimoji="1" lang="en-US" altLang="zh-CN" dirty="0" smtClean="0"/>
          </a:p>
          <a:p>
            <a:pPr lvl="1"/>
            <a:r>
              <a:rPr kumimoji="1" lang="en-US" altLang="zh-CN" dirty="0" smtClean="0"/>
              <a:t>b</a:t>
            </a:r>
            <a:r>
              <a:rPr kumimoji="1" lang="zh-CN" altLang="en-US" dirty="0" smtClean="0"/>
              <a:t> </a:t>
            </a:r>
            <a:r>
              <a:rPr kumimoji="1" lang="en-US" altLang="zh-CN" dirty="0" smtClean="0"/>
              <a:t>s</a:t>
            </a:r>
            <a:r>
              <a:rPr kumimoji="1" lang="zh-CN" altLang="en-US" dirty="0" smtClean="0"/>
              <a:t> </a:t>
            </a:r>
            <a:r>
              <a:rPr kumimoji="1" lang="en-US" altLang="zh-CN" dirty="0" smtClean="0"/>
              <a:t>d</a:t>
            </a:r>
            <a:r>
              <a:rPr kumimoji="1" lang="zh-CN" altLang="en-US" dirty="0" smtClean="0"/>
              <a:t> </a:t>
            </a:r>
            <a:r>
              <a:rPr kumimoji="1" lang="en-US" altLang="zh-CN" dirty="0" smtClean="0"/>
              <a:t>w</a:t>
            </a:r>
            <a:r>
              <a:rPr kumimoji="1" lang="zh-CN" altLang="en-US" dirty="0" smtClean="0"/>
              <a:t> 以及它们的大写</a:t>
            </a:r>
            <a:endParaRPr kumimoji="1" lang="en-US" altLang="zh-CN" dirty="0" smtClean="0"/>
          </a:p>
          <a:p>
            <a:r>
              <a:rPr kumimoji="1" lang="zh-CN" altLang="en-US" dirty="0" smtClean="0"/>
              <a:t>特殊字符：</a:t>
            </a:r>
            <a:endParaRPr kumimoji="1" lang="en-US" altLang="zh-CN" dirty="0" smtClean="0"/>
          </a:p>
          <a:p>
            <a:pPr lvl="1"/>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zh-CN" altLang="en-US" dirty="0" smtClean="0"/>
              <a:t> </a:t>
            </a:r>
            <a:r>
              <a:rPr kumimoji="1" lang="en-US" altLang="zh-CN" dirty="0"/>
              <a:t>|</a:t>
            </a:r>
            <a:r>
              <a:rPr kumimoji="1" lang="en-US" altLang="zh-CN" dirty="0" smtClean="0"/>
              <a:t>		</a:t>
            </a:r>
            <a:r>
              <a:rPr kumimoji="1" lang="zh-CN" altLang="en-US" dirty="0" smtClean="0"/>
              <a:t>共</a:t>
            </a:r>
            <a:r>
              <a:rPr kumimoji="1" lang="en-US" altLang="zh-CN" dirty="0" smtClean="0"/>
              <a:t>12</a:t>
            </a:r>
            <a:r>
              <a:rPr kumimoji="1" lang="zh-CN" altLang="en-US" dirty="0" smtClean="0"/>
              <a:t>个</a:t>
            </a:r>
            <a:endParaRPr kumimoji="1" lang="zh-CN" altLang="en-US" dirty="0"/>
          </a:p>
        </p:txBody>
      </p:sp>
      <p:pic>
        <p:nvPicPr>
          <p:cNvPr id="5" name="图片 4"/>
          <p:cNvPicPr>
            <a:picLocks noChangeAspect="1"/>
          </p:cNvPicPr>
          <p:nvPr/>
        </p:nvPicPr>
        <p:blipFill>
          <a:blip r:embed="rId2"/>
          <a:stretch>
            <a:fillRect/>
          </a:stretch>
        </p:blipFill>
        <p:spPr>
          <a:xfrm>
            <a:off x="864382" y="4937760"/>
            <a:ext cx="7645400" cy="1676400"/>
          </a:xfrm>
          <a:prstGeom prst="rect">
            <a:avLst/>
          </a:prstGeom>
        </p:spPr>
      </p:pic>
    </p:spTree>
    <p:extLst>
      <p:ext uri="{BB962C8B-B14F-4D97-AF65-F5344CB8AC3E}">
        <p14:creationId xmlns:p14="http://schemas.microsoft.com/office/powerpoint/2010/main" val="728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t>
            </a:r>
            <a:endParaRPr kumimoji="1" lang="zh-CN" altLang="en-US" dirty="0">
              <a:latin typeface="Microsoft YaHei" charset="-122"/>
              <a:ea typeface="Microsoft YaHei" charset="-122"/>
              <a:cs typeface="Microsoft YaHei" charset="-122"/>
            </a:endParaRPr>
          </a:p>
        </p:txBody>
      </p:sp>
      <p:sp>
        <p:nvSpPr>
          <p:cNvPr id="4" name="内容占位符 3"/>
          <p:cNvSpPr>
            <a:spLocks noGrp="1"/>
          </p:cNvSpPr>
          <p:nvPr>
            <p:ph idx="1"/>
          </p:nvPr>
        </p:nvSpPr>
        <p:spPr/>
        <p:txBody>
          <a:bodyPr/>
          <a:lstStyle/>
          <a:p>
            <a:r>
              <a:rPr kumimoji="1" lang="zh-CN" altLang="en-US" dirty="0" smtClean="0"/>
              <a:t>匹配单词边界</a:t>
            </a:r>
            <a:r>
              <a:rPr kumimoji="1" lang="zh-CN" altLang="en-US" dirty="0" smtClean="0"/>
              <a:t>：</a:t>
            </a:r>
            <a:r>
              <a:rPr kumimoji="1" lang="en-US" altLang="zh-CN" dirty="0" smtClean="0"/>
              <a:t>\</a:t>
            </a:r>
            <a:r>
              <a:rPr kumimoji="1" lang="en-US" altLang="zh-CN" dirty="0"/>
              <a:t>w</a:t>
            </a:r>
            <a:r>
              <a:rPr kumimoji="1" lang="zh-CN" altLang="en-US" dirty="0"/>
              <a:t>与</a:t>
            </a:r>
            <a:r>
              <a:rPr kumimoji="1" lang="en-US" altLang="zh-CN" dirty="0"/>
              <a:t>\W</a:t>
            </a:r>
            <a:r>
              <a:rPr kumimoji="1" lang="zh-CN" altLang="en-US" dirty="0"/>
              <a:t>之间的位置</a:t>
            </a:r>
          </a:p>
          <a:p>
            <a:endParaRPr kumimoji="1" lang="zh-CN" altLang="en-US" dirty="0"/>
          </a:p>
          <a:p>
            <a:endParaRPr kumimoji="1" lang="zh-CN" altLang="en-US" dirty="0"/>
          </a:p>
        </p:txBody>
      </p:sp>
      <p:pic>
        <p:nvPicPr>
          <p:cNvPr id="7" name="图片 6"/>
          <p:cNvPicPr>
            <a:picLocks noChangeAspect="1"/>
          </p:cNvPicPr>
          <p:nvPr/>
        </p:nvPicPr>
        <p:blipFill>
          <a:blip r:embed="rId2"/>
          <a:stretch>
            <a:fillRect/>
          </a:stretch>
        </p:blipFill>
        <p:spPr>
          <a:xfrm>
            <a:off x="1169115" y="3637758"/>
            <a:ext cx="5308996" cy="2382042"/>
          </a:xfrm>
          <a:prstGeom prst="rect">
            <a:avLst/>
          </a:prstGeom>
        </p:spPr>
      </p:pic>
    </p:spTree>
    <p:extLst>
      <p:ext uri="{BB962C8B-B14F-4D97-AF65-F5344CB8AC3E}">
        <p14:creationId xmlns:p14="http://schemas.microsoft.com/office/powerpoint/2010/main" val="460719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字符集</a:t>
            </a:r>
            <a:r>
              <a:rPr kumimoji="1" lang="zh-CN" altLang="en-US" dirty="0"/>
              <a:t> </a:t>
            </a:r>
            <a:r>
              <a:rPr kumimoji="1" lang="zh-CN" altLang="en-US" dirty="0" smtClean="0"/>
              <a:t>反字符集</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2" y="2489200"/>
            <a:ext cx="3584788" cy="3570406"/>
          </a:xfrm>
        </p:spPr>
        <p:txBody>
          <a:bodyPr>
            <a:normAutofit/>
          </a:bodyPr>
          <a:lstStyle/>
          <a:p>
            <a:r>
              <a:rPr kumimoji="1" lang="en-US" altLang="zh-CN" dirty="0" smtClean="0"/>
              <a:t>[]</a:t>
            </a:r>
            <a:r>
              <a:rPr kumimoji="1" lang="zh-CN" altLang="en-US" dirty="0" smtClean="0"/>
              <a:t> 中的内容</a:t>
            </a:r>
            <a:endParaRPr kumimoji="1" lang="en-US" altLang="zh-CN" dirty="0" smtClean="0"/>
          </a:p>
          <a:p>
            <a:pPr lvl="1"/>
            <a:r>
              <a:rPr kumimoji="1" lang="en-US" altLang="zh-CN" dirty="0" smtClean="0"/>
              <a:t>[-9]</a:t>
            </a:r>
            <a:r>
              <a:rPr kumimoji="1" lang="zh-CN" altLang="en-US" dirty="0" smtClean="0"/>
              <a:t> 表示</a:t>
            </a:r>
            <a:r>
              <a:rPr kumimoji="1" lang="en-US" altLang="zh-CN" dirty="0" smtClean="0"/>
              <a:t>-</a:t>
            </a:r>
            <a:r>
              <a:rPr kumimoji="1" lang="zh-CN" altLang="en-US" dirty="0" smtClean="0"/>
              <a:t>和</a:t>
            </a:r>
            <a:r>
              <a:rPr kumimoji="1" lang="en-US" altLang="zh-CN" dirty="0" smtClean="0"/>
              <a:t>9</a:t>
            </a:r>
            <a:r>
              <a:rPr kumimoji="1" lang="zh-CN" altLang="en-US" dirty="0" smtClean="0"/>
              <a:t>两个元素</a:t>
            </a:r>
            <a:endParaRPr kumimoji="1" lang="en-US" altLang="zh-CN" dirty="0" smtClean="0"/>
          </a:p>
          <a:p>
            <a:pPr lvl="1"/>
            <a:r>
              <a:rPr kumimoji="1" lang="en-US" altLang="zh-CN" dirty="0" smtClean="0"/>
              <a:t>[0-9]</a:t>
            </a:r>
            <a:r>
              <a:rPr kumimoji="1" lang="zh-CN" altLang="en-US" dirty="0" smtClean="0"/>
              <a:t> </a:t>
            </a:r>
            <a:r>
              <a:rPr kumimoji="1" lang="en-US" altLang="zh-CN" dirty="0" smtClean="0"/>
              <a:t>0~9</a:t>
            </a:r>
            <a:r>
              <a:rPr kumimoji="1" lang="zh-CN" altLang="en-US" dirty="0" smtClean="0"/>
              <a:t> 共</a:t>
            </a:r>
            <a:r>
              <a:rPr kumimoji="1" lang="en-US" altLang="zh-CN" dirty="0" smtClean="0"/>
              <a:t>10</a:t>
            </a:r>
            <a:r>
              <a:rPr kumimoji="1" lang="zh-CN" altLang="en-US" dirty="0" smtClean="0"/>
              <a:t>个数字</a:t>
            </a:r>
            <a:endParaRPr kumimoji="1" lang="en-US" altLang="zh-CN" dirty="0" smtClean="0"/>
          </a:p>
          <a:p>
            <a:pPr lvl="1"/>
            <a:r>
              <a:rPr kumimoji="1" lang="en-US" altLang="zh-CN" dirty="0" smtClean="0"/>
              <a:t>[a-z]</a:t>
            </a:r>
          </a:p>
          <a:p>
            <a:pPr lvl="1"/>
            <a:r>
              <a:rPr kumimoji="1" lang="en-US" altLang="zh-CN" dirty="0" smtClean="0"/>
              <a:t>[A-Z]</a:t>
            </a:r>
          </a:p>
          <a:p>
            <a:pPr lvl="1"/>
            <a:r>
              <a:rPr kumimoji="1" lang="en-US" altLang="zh-CN" dirty="0" smtClean="0"/>
              <a:t>[</a:t>
            </a:r>
            <a:r>
              <a:rPr kumimoji="1" lang="en-US" altLang="zh-CN" dirty="0" err="1" smtClean="0"/>
              <a:t>aeiou</a:t>
            </a:r>
            <a:r>
              <a:rPr kumimoji="1" lang="en-US" altLang="zh-CN" dirty="0" smtClean="0"/>
              <a:t>]</a:t>
            </a:r>
          </a:p>
          <a:p>
            <a:pPr lvl="1"/>
            <a:r>
              <a:rPr kumimoji="1" lang="en-US" altLang="zh-CN" dirty="0" smtClean="0"/>
              <a:t>[a-zA-Z0-9_]</a:t>
            </a:r>
            <a:r>
              <a:rPr kumimoji="1" lang="zh-CN" altLang="en-US" dirty="0" smtClean="0"/>
              <a:t>  </a:t>
            </a:r>
            <a:r>
              <a:rPr kumimoji="1" lang="en-US" altLang="zh-CN" dirty="0" smtClean="0"/>
              <a:t>	\w</a:t>
            </a:r>
          </a:p>
          <a:p>
            <a:pPr lvl="1"/>
            <a:r>
              <a:rPr lang="pt-BR" altLang="zh-CN" dirty="0"/>
              <a:t>[\</a:t>
            </a:r>
            <a:r>
              <a:rPr lang="pt-BR" altLang="zh-CN" dirty="0" err="1"/>
              <a:t>t</a:t>
            </a:r>
            <a:r>
              <a:rPr lang="pt-BR" altLang="zh-CN" dirty="0"/>
              <a:t>\</a:t>
            </a:r>
            <a:r>
              <a:rPr lang="pt-BR" altLang="zh-CN" dirty="0" err="1"/>
              <a:t>r</a:t>
            </a:r>
            <a:r>
              <a:rPr lang="pt-BR" altLang="zh-CN" dirty="0"/>
              <a:t>\</a:t>
            </a:r>
            <a:r>
              <a:rPr lang="pt-BR" altLang="zh-CN" dirty="0" err="1"/>
              <a:t>n</a:t>
            </a:r>
            <a:r>
              <a:rPr lang="pt-BR" altLang="zh-CN" dirty="0"/>
              <a:t>\</a:t>
            </a:r>
            <a:r>
              <a:rPr lang="pt-BR" altLang="zh-CN" dirty="0" err="1"/>
              <a:t>v</a:t>
            </a:r>
            <a:r>
              <a:rPr lang="pt-BR" altLang="zh-CN" dirty="0"/>
              <a:t>\</a:t>
            </a:r>
            <a:r>
              <a:rPr lang="pt-BR" altLang="zh-CN" dirty="0" err="1"/>
              <a:t>f</a:t>
            </a:r>
            <a:r>
              <a:rPr lang="pt-BR" altLang="zh-CN" dirty="0" smtClean="0"/>
              <a:t>]</a:t>
            </a:r>
            <a:r>
              <a:rPr lang="zh-CN" altLang="en-US" dirty="0" smtClean="0"/>
              <a:t> </a:t>
            </a:r>
            <a:r>
              <a:rPr lang="en-US" altLang="zh-CN" dirty="0" smtClean="0"/>
              <a:t>		\s</a:t>
            </a:r>
            <a:endParaRPr kumimoji="1" lang="en-US" altLang="zh-CN" dirty="0" smtClean="0"/>
          </a:p>
          <a:p>
            <a:pPr lvl="1"/>
            <a:endParaRPr kumimoji="1"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kumimoji="1" lang="en-US" altLang="zh-CN" sz="1600" dirty="0" smtClean="0"/>
              <a:t>[^]</a:t>
            </a:r>
            <a:r>
              <a:rPr kumimoji="1" lang="zh-CN" altLang="en-US" sz="1600" dirty="0" smtClean="0"/>
              <a:t> 中的内容</a:t>
            </a:r>
            <a:endParaRPr kumimoji="1" lang="en-US" altLang="zh-CN" sz="1600" dirty="0" smtClean="0"/>
          </a:p>
          <a:p>
            <a:pPr lvl="1"/>
            <a:r>
              <a:rPr kumimoji="1" lang="en-US" altLang="zh-CN" dirty="0" smtClean="0"/>
              <a:t>[^-9]</a:t>
            </a:r>
            <a:r>
              <a:rPr kumimoji="1" lang="zh-CN" altLang="en-US" dirty="0" smtClean="0"/>
              <a:t> 表示除了</a:t>
            </a:r>
            <a:r>
              <a:rPr kumimoji="1" lang="en-US" altLang="zh-CN" dirty="0" smtClean="0"/>
              <a:t>-</a:t>
            </a:r>
            <a:r>
              <a:rPr kumimoji="1" lang="zh-CN" altLang="en-US" dirty="0" smtClean="0"/>
              <a:t>和</a:t>
            </a:r>
            <a:r>
              <a:rPr kumimoji="1" lang="en-US" altLang="zh-CN" dirty="0" smtClean="0"/>
              <a:t>9</a:t>
            </a:r>
            <a:r>
              <a:rPr kumimoji="1" lang="zh-CN" altLang="en-US" dirty="0" smtClean="0"/>
              <a:t>两个元素</a:t>
            </a:r>
            <a:endParaRPr kumimoji="1" lang="en-US" altLang="zh-CN" dirty="0" smtClean="0"/>
          </a:p>
          <a:p>
            <a:pPr lvl="1"/>
            <a:r>
              <a:rPr kumimoji="1" lang="en-US" altLang="zh-CN" dirty="0" smtClean="0"/>
              <a:t>[^0-9]</a:t>
            </a:r>
          </a:p>
          <a:p>
            <a:pPr lvl="1"/>
            <a:r>
              <a:rPr kumimoji="1" lang="en-US" altLang="zh-CN" dirty="0" smtClean="0"/>
              <a:t>[^a-z]</a:t>
            </a:r>
          </a:p>
          <a:p>
            <a:pPr lvl="1"/>
            <a:r>
              <a:rPr kumimoji="1" lang="en-US" altLang="zh-CN" dirty="0" smtClean="0"/>
              <a:t>[^A-Z]</a:t>
            </a:r>
          </a:p>
          <a:p>
            <a:pPr lvl="1"/>
            <a:r>
              <a:rPr kumimoji="1" lang="en-US" altLang="zh-CN" dirty="0" smtClean="0"/>
              <a:t>[^</a:t>
            </a:r>
            <a:r>
              <a:rPr kumimoji="1" lang="en-US" altLang="zh-CN" dirty="0" err="1" smtClean="0"/>
              <a:t>aeiou</a:t>
            </a:r>
            <a:r>
              <a:rPr kumimoji="1" lang="en-US" altLang="zh-CN" dirty="0" smtClean="0"/>
              <a:t>]</a:t>
            </a:r>
          </a:p>
          <a:p>
            <a:pPr lvl="1"/>
            <a:r>
              <a:rPr kumimoji="1" lang="en-US" altLang="zh-CN" dirty="0" smtClean="0"/>
              <a:t>[^a-zA-Z0-9_]</a:t>
            </a:r>
            <a:r>
              <a:rPr kumimoji="1" lang="zh-CN" altLang="en-US" dirty="0" smtClean="0"/>
              <a:t>  </a:t>
            </a:r>
            <a:r>
              <a:rPr kumimoji="1" lang="en-US" altLang="zh-CN" dirty="0" smtClean="0"/>
              <a:t>	\W</a:t>
            </a:r>
          </a:p>
          <a:p>
            <a:pPr lvl="1"/>
            <a:r>
              <a:rPr lang="pt-BR" altLang="zh-CN" dirty="0" smtClean="0"/>
              <a:t>[</a:t>
            </a:r>
            <a:r>
              <a:rPr lang="en-US" altLang="zh-CN" dirty="0" smtClean="0"/>
              <a:t>^</a:t>
            </a:r>
            <a:r>
              <a:rPr lang="pt-BR" altLang="zh-CN" dirty="0" smtClean="0"/>
              <a:t>\</a:t>
            </a:r>
            <a:r>
              <a:rPr lang="pt-BR" altLang="zh-CN" dirty="0" err="1"/>
              <a:t>t</a:t>
            </a:r>
            <a:r>
              <a:rPr lang="pt-BR" altLang="zh-CN" dirty="0"/>
              <a:t>\</a:t>
            </a:r>
            <a:r>
              <a:rPr lang="pt-BR" altLang="zh-CN" dirty="0" err="1"/>
              <a:t>r</a:t>
            </a:r>
            <a:r>
              <a:rPr lang="pt-BR" altLang="zh-CN" dirty="0"/>
              <a:t>\</a:t>
            </a:r>
            <a:r>
              <a:rPr lang="pt-BR" altLang="zh-CN" dirty="0" err="1"/>
              <a:t>n</a:t>
            </a:r>
            <a:r>
              <a:rPr lang="pt-BR" altLang="zh-CN" dirty="0"/>
              <a:t>\</a:t>
            </a:r>
            <a:r>
              <a:rPr lang="pt-BR" altLang="zh-CN" dirty="0" err="1"/>
              <a:t>v</a:t>
            </a:r>
            <a:r>
              <a:rPr lang="pt-BR" altLang="zh-CN" dirty="0"/>
              <a:t>\</a:t>
            </a:r>
            <a:r>
              <a:rPr lang="pt-BR" altLang="zh-CN" dirty="0" err="1"/>
              <a:t>f</a:t>
            </a:r>
            <a:r>
              <a:rPr lang="pt-BR" altLang="zh-CN" dirty="0" smtClean="0"/>
              <a:t>]		</a:t>
            </a:r>
            <a:r>
              <a:rPr lang="en-US" altLang="zh-CN" dirty="0" smtClean="0"/>
              <a:t>\S</a:t>
            </a:r>
            <a:endParaRPr kumimoji="1" lang="en-US" altLang="zh-CN" dirty="0" smtClean="0"/>
          </a:p>
          <a:p>
            <a:pPr lvl="1"/>
            <a:r>
              <a:rPr lang="en-US" altLang="zh-CN" dirty="0" smtClean="0"/>
              <a:t>[^]</a:t>
            </a:r>
            <a:r>
              <a:rPr lang="zh-CN" altLang="en-US" dirty="0" smtClean="0"/>
              <a:t> 表示匹配</a:t>
            </a:r>
            <a:r>
              <a:rPr lang="zh-CN" altLang="en-US" dirty="0"/>
              <a:t>一切字符</a:t>
            </a:r>
            <a:endParaRPr kumimoji="1" lang="en-US" altLang="zh-CN" dirty="0" smtClean="0"/>
          </a:p>
          <a:p>
            <a:pPr lvl="1"/>
            <a:endParaRPr kumimoji="1" lang="zh-CN" altLang="en-US" dirty="0"/>
          </a:p>
        </p:txBody>
      </p:sp>
    </p:spTree>
    <p:extLst>
      <p:ext uri="{BB962C8B-B14F-4D97-AF65-F5344CB8AC3E}">
        <p14:creationId xmlns:p14="http://schemas.microsoft.com/office/powerpoint/2010/main" val="84338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重复</a:t>
            </a:r>
            <a:endParaRPr kumimoji="1" lang="zh-CN" altLang="en-US" dirty="0">
              <a:latin typeface="Microsoft YaHei" charset="-122"/>
              <a:ea typeface="Microsoft YaHei" charset="-122"/>
              <a:cs typeface="Microsoft YaHei"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1401009653"/>
              </p:ext>
            </p:extLst>
          </p:nvPr>
        </p:nvGraphicFramePr>
        <p:xfrm>
          <a:off x="863600" y="2974340"/>
          <a:ext cx="6346824" cy="2560320"/>
        </p:xfrm>
        <a:graphic>
          <a:graphicData uri="http://schemas.openxmlformats.org/drawingml/2006/table">
            <a:tbl>
              <a:tblPr/>
              <a:tblGrid>
                <a:gridCol w="3173412"/>
                <a:gridCol w="3173412"/>
              </a:tblGrid>
              <a:tr h="365760">
                <a:tc>
                  <a:txBody>
                    <a:bodyPr/>
                    <a:lstStyle/>
                    <a:p>
                      <a:r>
                        <a:rPr lang="zh-CN" altLang="en-US" sz="1800">
                          <a:solidFill>
                            <a:schemeClr val="tx1"/>
                          </a:solidFill>
                          <a:effectLst/>
                          <a:latin typeface="Microsoft YaHei" charset="-122"/>
                          <a:ea typeface="Microsoft YaHei" charset="-122"/>
                          <a:cs typeface="Microsoft YaHei" charset="-122"/>
                        </a:rPr>
                        <a:t>代码</a:t>
                      </a:r>
                      <a:r>
                        <a:rPr lang="en-US" altLang="zh-CN" sz="1800">
                          <a:solidFill>
                            <a:schemeClr val="tx1"/>
                          </a:solidFill>
                          <a:effectLst/>
                          <a:latin typeface="Microsoft YaHei" charset="-122"/>
                          <a:ea typeface="Microsoft YaHei" charset="-122"/>
                          <a:cs typeface="Microsoft YaHei" charset="-122"/>
                        </a:rPr>
                        <a:t>/</a:t>
                      </a:r>
                      <a:r>
                        <a:rPr lang="zh-CN" altLang="en-US" sz="1800">
                          <a:solidFill>
                            <a:schemeClr val="tx1"/>
                          </a:solidFill>
                          <a:effectLst/>
                          <a:latin typeface="Microsoft YaHei" charset="-122"/>
                          <a:ea typeface="Microsoft YaHei" charset="-122"/>
                          <a:cs typeface="Microsoft YaHei" charset="-122"/>
                        </a:rPr>
                        <a:t>语法</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r>
                        <a:rPr lang="zh-CN" altLang="en-US" sz="1800">
                          <a:solidFill>
                            <a:schemeClr val="tx1"/>
                          </a:solidFill>
                          <a:effectLst/>
                          <a:latin typeface="Microsoft YaHei" charset="-122"/>
                          <a:ea typeface="Microsoft YaHei" charset="-122"/>
                          <a:cs typeface="Microsoft YaHei" charset="-122"/>
                        </a:rPr>
                        <a:t>说明</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r h="365760">
                <a:tc>
                  <a:txBody>
                    <a:bodyPr/>
                    <a:lstStyle/>
                    <a:p>
                      <a:r>
                        <a:rPr lang="en-US" sz="1800" dirty="0">
                          <a:solidFill>
                            <a:schemeClr val="tx1"/>
                          </a:solidFill>
                          <a:effectLst/>
                          <a:latin typeface="Microsoft YaHei" charset="-122"/>
                          <a:ea typeface="Microsoft YaHei" charset="-122"/>
                          <a:cs typeface="Microsoft YaHei" charset="-122"/>
                        </a:rPr>
                        <a:t>*</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r>
                        <a:rPr lang="en-US" altLang="zh-CN" sz="1800" u="sng" dirty="0" smtClean="0">
                          <a:solidFill>
                            <a:schemeClr val="tx1"/>
                          </a:solidFill>
                          <a:effectLst/>
                          <a:latin typeface="Microsoft YaHei" charset="-122"/>
                          <a:ea typeface="Microsoft YaHei" charset="-122"/>
                          <a:cs typeface="Microsoft YaHei" charset="-122"/>
                        </a:rPr>
                        <a:t>{0,}</a:t>
                      </a:r>
                      <a:r>
                        <a:rPr lang="zh-CN" altLang="en-US" sz="1800" u="sng" dirty="0" smtClean="0">
                          <a:solidFill>
                            <a:schemeClr val="tx1"/>
                          </a:solidFill>
                          <a:effectLst/>
                          <a:latin typeface="Microsoft YaHei" charset="-122"/>
                          <a:ea typeface="Microsoft YaHei" charset="-122"/>
                          <a:cs typeface="Microsoft YaHei" charset="-122"/>
                        </a:rPr>
                        <a:t> 重复</a:t>
                      </a:r>
                      <a:r>
                        <a:rPr lang="zh-CN" altLang="en-US" sz="1800" u="sng" dirty="0">
                          <a:solidFill>
                            <a:schemeClr val="tx1"/>
                          </a:solidFill>
                          <a:effectLst/>
                          <a:latin typeface="Microsoft YaHei" charset="-122"/>
                          <a:ea typeface="Microsoft YaHei" charset="-122"/>
                          <a:cs typeface="Microsoft YaHei" charset="-122"/>
                        </a:rPr>
                        <a:t>零次或更多次</a:t>
                      </a:r>
                      <a:endParaRPr lang="zh-CN" altLang="en-US" sz="1800" dirty="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r h="365760">
                <a:tc>
                  <a:txBody>
                    <a:bodyPr/>
                    <a:lstStyle/>
                    <a:p>
                      <a:r>
                        <a:rPr lang="en-US" altLang="zh-CN" sz="1800" dirty="0">
                          <a:solidFill>
                            <a:schemeClr val="tx1"/>
                          </a:solidFill>
                          <a:effectLst/>
                          <a:latin typeface="Microsoft YaHei" charset="-122"/>
                          <a:ea typeface="Microsoft YaHei" charset="-122"/>
                          <a:cs typeface="Microsoft YaHei" charset="-122"/>
                        </a:rPr>
                        <a:t>+</a:t>
                      </a:r>
                      <a:endParaRPr lang="zh-CN" altLang="en-US" sz="1800" dirty="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r>
                        <a:rPr lang="en-US" altLang="zh-CN" sz="1800" u="sng" dirty="0" smtClean="0">
                          <a:solidFill>
                            <a:schemeClr val="tx1"/>
                          </a:solidFill>
                          <a:effectLst/>
                          <a:latin typeface="Microsoft YaHei" charset="-122"/>
                          <a:ea typeface="Microsoft YaHei" charset="-122"/>
                          <a:cs typeface="Microsoft YaHei" charset="-122"/>
                        </a:rPr>
                        <a:t>{1,}</a:t>
                      </a:r>
                      <a:r>
                        <a:rPr lang="zh-CN" altLang="en-US" sz="1800" u="sng" dirty="0" smtClean="0">
                          <a:solidFill>
                            <a:schemeClr val="tx1"/>
                          </a:solidFill>
                          <a:effectLst/>
                          <a:latin typeface="Microsoft YaHei" charset="-122"/>
                          <a:ea typeface="Microsoft YaHei" charset="-122"/>
                          <a:cs typeface="Microsoft YaHei" charset="-122"/>
                        </a:rPr>
                        <a:t> 重复</a:t>
                      </a:r>
                      <a:r>
                        <a:rPr lang="zh-CN" altLang="en-US" sz="1800" u="sng" dirty="0">
                          <a:solidFill>
                            <a:schemeClr val="tx1"/>
                          </a:solidFill>
                          <a:effectLst/>
                          <a:latin typeface="Microsoft YaHei" charset="-122"/>
                          <a:ea typeface="Microsoft YaHei" charset="-122"/>
                          <a:cs typeface="Microsoft YaHei" charset="-122"/>
                        </a:rPr>
                        <a:t>一次或更多次</a:t>
                      </a:r>
                      <a:endParaRPr lang="zh-CN" altLang="en-US" sz="1800" dirty="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r h="365760">
                <a:tc>
                  <a:txBody>
                    <a:bodyPr/>
                    <a:lstStyle/>
                    <a:p>
                      <a:r>
                        <a:rPr lang="ru-RU" sz="1800" dirty="0">
                          <a:solidFill>
                            <a:schemeClr val="tx1"/>
                          </a:solidFill>
                          <a:effectLst/>
                          <a:latin typeface="Microsoft YaHei" charset="-122"/>
                          <a:ea typeface="Microsoft YaHei" charset="-122"/>
                          <a:cs typeface="Microsoft YaHei" charset="-122"/>
                        </a:rPr>
                        <a:t>?</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r>
                        <a:rPr lang="en-US" altLang="zh-CN" sz="1800" u="sng" dirty="0" smtClean="0">
                          <a:solidFill>
                            <a:schemeClr val="tx1"/>
                          </a:solidFill>
                          <a:effectLst/>
                          <a:latin typeface="Microsoft YaHei" charset="-122"/>
                          <a:ea typeface="Microsoft YaHei" charset="-122"/>
                          <a:cs typeface="Microsoft YaHei" charset="-122"/>
                        </a:rPr>
                        <a:t>{0,1}</a:t>
                      </a:r>
                      <a:r>
                        <a:rPr lang="zh-CN" altLang="en-US" sz="1800" u="sng" dirty="0" smtClean="0">
                          <a:solidFill>
                            <a:schemeClr val="tx1"/>
                          </a:solidFill>
                          <a:effectLst/>
                          <a:latin typeface="Microsoft YaHei" charset="-122"/>
                          <a:ea typeface="Microsoft YaHei" charset="-122"/>
                          <a:cs typeface="Microsoft YaHei" charset="-122"/>
                        </a:rPr>
                        <a:t> 重复</a:t>
                      </a:r>
                      <a:r>
                        <a:rPr lang="zh-CN" altLang="en-US" sz="1800" u="sng" dirty="0">
                          <a:solidFill>
                            <a:schemeClr val="tx1"/>
                          </a:solidFill>
                          <a:effectLst/>
                          <a:latin typeface="Microsoft YaHei" charset="-122"/>
                          <a:ea typeface="Microsoft YaHei" charset="-122"/>
                          <a:cs typeface="Microsoft YaHei" charset="-122"/>
                        </a:rPr>
                        <a:t>零次或一次</a:t>
                      </a:r>
                      <a:endParaRPr lang="zh-CN" altLang="en-US" sz="1800" dirty="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r h="365760">
                <a:tc>
                  <a:txBody>
                    <a:bodyPr/>
                    <a:lstStyle/>
                    <a:p>
                      <a:r>
                        <a:rPr lang="en-US" altLang="zh-CN" sz="1800">
                          <a:solidFill>
                            <a:schemeClr val="tx1"/>
                          </a:solidFill>
                          <a:effectLst/>
                          <a:latin typeface="Microsoft YaHei" charset="-122"/>
                          <a:ea typeface="Microsoft YaHei" charset="-122"/>
                          <a:cs typeface="Microsoft YaHei" charset="-122"/>
                        </a:rPr>
                        <a:t>{n}</a:t>
                      </a:r>
                      <a:endParaRPr lang="zh-CN" altLang="en-US" sz="180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r>
                        <a:rPr lang="zh-CN" altLang="en-US" sz="1800" u="sng">
                          <a:solidFill>
                            <a:schemeClr val="tx1"/>
                          </a:solidFill>
                          <a:effectLst/>
                          <a:latin typeface="Microsoft YaHei" charset="-122"/>
                          <a:ea typeface="Microsoft YaHei" charset="-122"/>
                          <a:cs typeface="Microsoft YaHei" charset="-122"/>
                        </a:rPr>
                        <a:t>重复</a:t>
                      </a:r>
                      <a:r>
                        <a:rPr lang="en-US" altLang="zh-CN" sz="1800" u="sng">
                          <a:solidFill>
                            <a:schemeClr val="tx1"/>
                          </a:solidFill>
                          <a:effectLst/>
                          <a:latin typeface="Microsoft YaHei" charset="-122"/>
                          <a:ea typeface="Microsoft YaHei" charset="-122"/>
                          <a:cs typeface="Microsoft YaHei" charset="-122"/>
                        </a:rPr>
                        <a:t>n</a:t>
                      </a:r>
                      <a:r>
                        <a:rPr lang="zh-CN" altLang="en-US" sz="1800" u="sng">
                          <a:solidFill>
                            <a:schemeClr val="tx1"/>
                          </a:solidFill>
                          <a:effectLst/>
                          <a:latin typeface="Microsoft YaHei" charset="-122"/>
                          <a:ea typeface="Microsoft YaHei" charset="-122"/>
                          <a:cs typeface="Microsoft YaHei" charset="-122"/>
                        </a:rPr>
                        <a:t>次</a:t>
                      </a:r>
                      <a:endParaRPr lang="zh-CN" altLang="en-US" sz="180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r h="365760">
                <a:tc>
                  <a:txBody>
                    <a:bodyPr/>
                    <a:lstStyle/>
                    <a:p>
                      <a:r>
                        <a:rPr lang="en-US" altLang="zh-CN" sz="1800">
                          <a:solidFill>
                            <a:schemeClr val="tx1"/>
                          </a:solidFill>
                          <a:effectLst/>
                          <a:latin typeface="Microsoft YaHei" charset="-122"/>
                          <a:ea typeface="Microsoft YaHei" charset="-122"/>
                          <a:cs typeface="Microsoft YaHei" charset="-122"/>
                        </a:rPr>
                        <a:t>{n,}</a:t>
                      </a:r>
                      <a:endParaRPr lang="zh-CN" altLang="en-US" sz="180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r>
                        <a:rPr lang="zh-CN" altLang="en-US" sz="1800" u="sng">
                          <a:solidFill>
                            <a:schemeClr val="tx1"/>
                          </a:solidFill>
                          <a:effectLst/>
                          <a:latin typeface="Microsoft YaHei" charset="-122"/>
                          <a:ea typeface="Microsoft YaHei" charset="-122"/>
                          <a:cs typeface="Microsoft YaHei" charset="-122"/>
                        </a:rPr>
                        <a:t>重复</a:t>
                      </a:r>
                      <a:r>
                        <a:rPr lang="en-US" altLang="zh-CN" sz="1800" u="sng">
                          <a:solidFill>
                            <a:schemeClr val="tx1"/>
                          </a:solidFill>
                          <a:effectLst/>
                          <a:latin typeface="Microsoft YaHei" charset="-122"/>
                          <a:ea typeface="Microsoft YaHei" charset="-122"/>
                          <a:cs typeface="Microsoft YaHei" charset="-122"/>
                        </a:rPr>
                        <a:t>n</a:t>
                      </a:r>
                      <a:r>
                        <a:rPr lang="zh-CN" altLang="en-US" sz="1800" u="sng">
                          <a:solidFill>
                            <a:schemeClr val="tx1"/>
                          </a:solidFill>
                          <a:effectLst/>
                          <a:latin typeface="Microsoft YaHei" charset="-122"/>
                          <a:ea typeface="Microsoft YaHei" charset="-122"/>
                          <a:cs typeface="Microsoft YaHei" charset="-122"/>
                        </a:rPr>
                        <a:t>次或更多次</a:t>
                      </a:r>
                      <a:endParaRPr lang="zh-CN" altLang="en-US" sz="180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r h="365760">
                <a:tc>
                  <a:txBody>
                    <a:bodyPr/>
                    <a:lstStyle/>
                    <a:p>
                      <a:r>
                        <a:rPr lang="tr-TR" sz="1800">
                          <a:solidFill>
                            <a:schemeClr val="tx1"/>
                          </a:solidFill>
                          <a:effectLst/>
                          <a:latin typeface="Microsoft YaHei" charset="-122"/>
                          <a:ea typeface="Microsoft YaHei" charset="-122"/>
                          <a:cs typeface="Microsoft YaHei" charset="-122"/>
                        </a:rPr>
                        <a:t>{n,m}</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c>
                  <a:txBody>
                    <a:bodyPr/>
                    <a:lstStyle/>
                    <a:p>
                      <a:r>
                        <a:rPr lang="zh-CN" altLang="en-US" sz="1800" u="sng" dirty="0" smtClean="0">
                          <a:solidFill>
                            <a:schemeClr val="tx1"/>
                          </a:solidFill>
                          <a:effectLst/>
                          <a:latin typeface="Microsoft YaHei" charset="-122"/>
                          <a:ea typeface="Microsoft YaHei" charset="-122"/>
                          <a:cs typeface="Microsoft YaHei" charset="-122"/>
                        </a:rPr>
                        <a:t>重复</a:t>
                      </a:r>
                      <a:r>
                        <a:rPr lang="en-US" altLang="zh-CN" sz="1800" u="sng" dirty="0" smtClean="0">
                          <a:solidFill>
                            <a:schemeClr val="tx1"/>
                          </a:solidFill>
                          <a:effectLst/>
                          <a:latin typeface="Microsoft YaHei" charset="-122"/>
                          <a:ea typeface="Microsoft YaHei" charset="-122"/>
                          <a:cs typeface="Microsoft YaHei" charset="-122"/>
                        </a:rPr>
                        <a:t>&gt;=n,</a:t>
                      </a:r>
                      <a:r>
                        <a:rPr lang="zh-CN" altLang="en-US" sz="1800" u="sng" dirty="0" smtClean="0">
                          <a:solidFill>
                            <a:schemeClr val="tx1"/>
                          </a:solidFill>
                          <a:effectLst/>
                          <a:latin typeface="Microsoft YaHei" charset="-122"/>
                          <a:ea typeface="Microsoft YaHei" charset="-122"/>
                          <a:cs typeface="Microsoft YaHei" charset="-122"/>
                        </a:rPr>
                        <a:t> </a:t>
                      </a:r>
                      <a:r>
                        <a:rPr lang="en-US" altLang="zh-CN" sz="1800" u="sng" dirty="0" smtClean="0">
                          <a:solidFill>
                            <a:schemeClr val="tx1"/>
                          </a:solidFill>
                          <a:effectLst/>
                          <a:latin typeface="Microsoft YaHei" charset="-122"/>
                          <a:ea typeface="Microsoft YaHei" charset="-122"/>
                          <a:cs typeface="Microsoft YaHei" charset="-122"/>
                        </a:rPr>
                        <a:t>&lt;=m</a:t>
                      </a:r>
                      <a:r>
                        <a:rPr lang="zh-CN" altLang="en-US" sz="1800" u="sng" dirty="0">
                          <a:solidFill>
                            <a:schemeClr val="tx1"/>
                          </a:solidFill>
                          <a:effectLst/>
                          <a:latin typeface="Microsoft YaHei" charset="-122"/>
                          <a:ea typeface="Microsoft YaHei" charset="-122"/>
                          <a:cs typeface="Microsoft YaHei" charset="-122"/>
                        </a:rPr>
                        <a:t>次</a:t>
                      </a:r>
                      <a:endParaRPr lang="zh-CN" altLang="en-US" sz="1800" dirty="0">
                        <a:solidFill>
                          <a:schemeClr val="tx1"/>
                        </a:solidFill>
                        <a:effectLst/>
                        <a:latin typeface="Microsoft YaHei" charset="-122"/>
                        <a:ea typeface="Microsoft YaHei" charset="-122"/>
                        <a:cs typeface="Microsoft YaHei" charset="-122"/>
                      </a:endParaRP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tr>
            </a:tbl>
          </a:graphicData>
        </a:graphic>
      </p:graphicFrame>
      <p:sp>
        <p:nvSpPr>
          <p:cNvPr id="6" name="文本框 5"/>
          <p:cNvSpPr txBox="1"/>
          <p:nvPr/>
        </p:nvSpPr>
        <p:spPr>
          <a:xfrm>
            <a:off x="863600" y="6114197"/>
            <a:ext cx="4339650"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默认为贪婪匹配，加上？表示非贪婪匹配</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7118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重复</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2" y="6324600"/>
            <a:ext cx="6345260" cy="833651"/>
          </a:xfrm>
        </p:spPr>
        <p:txBody>
          <a:bodyPr/>
          <a:lstStyle/>
          <a:p>
            <a:pPr marL="342900" lvl="1" indent="-342900"/>
            <a:r>
              <a:rPr kumimoji="1" lang="zh-CN" altLang="en-US" dirty="0" smtClean="0"/>
              <a:t>如何把</a:t>
            </a:r>
            <a:r>
              <a:rPr kumimoji="1" lang="en-US" altLang="zh-CN" dirty="0" smtClean="0"/>
              <a:t>ab</a:t>
            </a:r>
            <a:r>
              <a:rPr kumimoji="1" lang="zh-CN" altLang="en-US" dirty="0" smtClean="0"/>
              <a:t>整体重复？ 错误：</a:t>
            </a:r>
            <a:r>
              <a:rPr kumimoji="1" lang="nl-NL" altLang="zh-CN" dirty="0" smtClean="0"/>
              <a:t>/</a:t>
            </a:r>
            <a:r>
              <a:rPr kumimoji="1" lang="nl-NL" altLang="zh-CN" dirty="0" err="1" smtClean="0"/>
              <a:t>ab</a:t>
            </a:r>
            <a:r>
              <a:rPr kumimoji="1" lang="nl-NL" altLang="zh-CN" dirty="0" smtClean="0"/>
              <a:t>{2</a:t>
            </a:r>
            <a:r>
              <a:rPr kumimoji="1" lang="nl-NL" altLang="zh-CN" dirty="0"/>
              <a:t>}/.</a:t>
            </a:r>
            <a:r>
              <a:rPr kumimoji="1" lang="nl-NL" altLang="zh-CN" dirty="0" err="1"/>
              <a:t>exec</a:t>
            </a:r>
            <a:r>
              <a:rPr kumimoji="1" lang="nl-NL" altLang="zh-CN" dirty="0" smtClean="0"/>
              <a:t>('x </a:t>
            </a:r>
            <a:r>
              <a:rPr kumimoji="1" lang="nl-NL" altLang="zh-CN" dirty="0"/>
              <a:t>aaabab12 </a:t>
            </a:r>
            <a:r>
              <a:rPr kumimoji="1" lang="nl-NL" altLang="zh-CN" dirty="0" smtClean="0"/>
              <a:t>x')</a:t>
            </a:r>
            <a:r>
              <a:rPr kumimoji="1" lang="zh-CN" altLang="en-US" dirty="0" smtClean="0"/>
              <a:t>。</a:t>
            </a:r>
            <a:endParaRPr kumimoji="1" lang="zh-CN" altLang="en-US" dirty="0"/>
          </a:p>
        </p:txBody>
      </p:sp>
      <p:pic>
        <p:nvPicPr>
          <p:cNvPr id="4" name="图片 3"/>
          <p:cNvPicPr>
            <a:picLocks noChangeAspect="1"/>
          </p:cNvPicPr>
          <p:nvPr/>
        </p:nvPicPr>
        <p:blipFill>
          <a:blip r:embed="rId2"/>
          <a:stretch>
            <a:fillRect/>
          </a:stretch>
        </p:blipFill>
        <p:spPr>
          <a:xfrm>
            <a:off x="239843" y="2728209"/>
            <a:ext cx="4765665" cy="3134973"/>
          </a:xfrm>
          <a:prstGeom prst="rect">
            <a:avLst/>
          </a:prstGeom>
        </p:spPr>
      </p:pic>
      <p:pic>
        <p:nvPicPr>
          <p:cNvPr id="5" name="图片 4"/>
          <p:cNvPicPr>
            <a:picLocks noChangeAspect="1"/>
          </p:cNvPicPr>
          <p:nvPr/>
        </p:nvPicPr>
        <p:blipFill>
          <a:blip r:embed="rId3"/>
          <a:stretch>
            <a:fillRect/>
          </a:stretch>
        </p:blipFill>
        <p:spPr>
          <a:xfrm>
            <a:off x="4840617" y="2728208"/>
            <a:ext cx="4184392" cy="3134973"/>
          </a:xfrm>
          <a:prstGeom prst="rect">
            <a:avLst/>
          </a:prstGeom>
        </p:spPr>
      </p:pic>
    </p:spTree>
    <p:extLst>
      <p:ext uri="{BB962C8B-B14F-4D97-AF65-F5344CB8AC3E}">
        <p14:creationId xmlns:p14="http://schemas.microsoft.com/office/powerpoint/2010/main" val="57351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分组</a:t>
            </a:r>
            <a:endParaRPr kumimoji="1" lang="zh-CN" altLang="en-US"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64381" y="2489200"/>
            <a:ext cx="7650227" cy="3570406"/>
          </a:xfrm>
        </p:spPr>
        <p:txBody>
          <a:bodyPr>
            <a:normAutofit/>
          </a:bodyPr>
          <a:lstStyle/>
          <a:p>
            <a:pPr lvl="1"/>
            <a:r>
              <a:rPr kumimoji="1" lang="zh-CN" altLang="en-US" dirty="0" smtClean="0"/>
              <a:t>分组并捕获：</a:t>
            </a:r>
            <a:r>
              <a:rPr kumimoji="1" lang="en-US" altLang="zh-CN" dirty="0" smtClean="0"/>
              <a:t>(x)</a:t>
            </a:r>
            <a:r>
              <a:rPr kumimoji="1" lang="zh-CN" altLang="en-US" dirty="0" smtClean="0"/>
              <a:t>  </a:t>
            </a:r>
            <a:r>
              <a:rPr kumimoji="1" lang="en-US" altLang="zh-CN" dirty="0" smtClean="0"/>
              <a:t>		</a:t>
            </a:r>
            <a:r>
              <a:rPr lang="zh-CN" altLang="en-US" dirty="0" smtClean="0"/>
              <a:t>匹配</a:t>
            </a:r>
            <a:r>
              <a:rPr lang="en-US" altLang="zh-CN" dirty="0"/>
              <a:t>'x'</a:t>
            </a:r>
            <a:r>
              <a:rPr lang="zh-CN" altLang="en-US" dirty="0" smtClean="0"/>
              <a:t>并且</a:t>
            </a:r>
            <a:r>
              <a:rPr lang="zh-CN" altLang="en-US" dirty="0"/>
              <a:t>记住匹配</a:t>
            </a:r>
            <a:r>
              <a:rPr lang="zh-CN" altLang="en-US" dirty="0" smtClean="0"/>
              <a:t>项</a:t>
            </a:r>
            <a:r>
              <a:rPr lang="zh-CN" altLang="en-US" dirty="0"/>
              <a:t>，</a:t>
            </a:r>
            <a:r>
              <a:rPr lang="zh-CN" altLang="en-US" dirty="0" smtClean="0"/>
              <a:t>捕获</a:t>
            </a:r>
            <a:r>
              <a:rPr lang="zh-CN" altLang="en-US" dirty="0"/>
              <a:t>文本到自动命名的</a:t>
            </a:r>
            <a:r>
              <a:rPr lang="zh-CN" altLang="en-US" dirty="0" smtClean="0"/>
              <a:t>组里 </a:t>
            </a:r>
            <a:endParaRPr lang="en-US" altLang="zh-CN" dirty="0"/>
          </a:p>
          <a:p>
            <a:pPr lvl="2"/>
            <a:r>
              <a:rPr kumimoji="1" lang="zh-CN" altLang="en-US" dirty="0" smtClean="0"/>
              <a:t>在正则中用 </a:t>
            </a:r>
            <a:r>
              <a:rPr kumimoji="1" lang="en-US" altLang="zh-CN" dirty="0" smtClean="0"/>
              <a:t>\1</a:t>
            </a:r>
            <a:r>
              <a:rPr kumimoji="1" lang="zh-CN" altLang="en-US" dirty="0" smtClean="0"/>
              <a:t> </a:t>
            </a:r>
            <a:r>
              <a:rPr kumimoji="1" lang="en-US" altLang="zh-CN" dirty="0" smtClean="0"/>
              <a:t>\2</a:t>
            </a:r>
            <a:r>
              <a:rPr kumimoji="1" lang="zh-CN" altLang="en-US" dirty="0" smtClean="0"/>
              <a:t> </a:t>
            </a:r>
            <a:r>
              <a:rPr kumimoji="1" lang="en-US" altLang="zh-CN" dirty="0" smtClean="0"/>
              <a:t>...</a:t>
            </a:r>
            <a:r>
              <a:rPr kumimoji="1" lang="zh-CN" altLang="en-US" dirty="0" smtClean="0"/>
              <a:t> </a:t>
            </a:r>
            <a:r>
              <a:rPr kumimoji="1" lang="en-US" altLang="zh-CN" dirty="0" smtClean="0"/>
              <a:t>\n</a:t>
            </a:r>
            <a:r>
              <a:rPr kumimoji="1" lang="zh-CN" altLang="en-US" dirty="0" smtClean="0"/>
              <a:t> 引用</a:t>
            </a:r>
            <a:endParaRPr kumimoji="1" lang="en-US" altLang="zh-CN" dirty="0" smtClean="0"/>
          </a:p>
          <a:p>
            <a:pPr lvl="2"/>
            <a:r>
              <a:rPr kumimoji="1" lang="zh-CN" altLang="en-US" dirty="0" smtClean="0"/>
              <a:t>在</a:t>
            </a:r>
            <a:r>
              <a:rPr kumimoji="1" lang="en-US" altLang="zh-CN" dirty="0" smtClean="0"/>
              <a:t>replace</a:t>
            </a:r>
            <a:r>
              <a:rPr kumimoji="1" lang="zh-CN" altLang="en-US" dirty="0" smtClean="0"/>
              <a:t>的第二个字符串参数中用 </a:t>
            </a:r>
            <a:r>
              <a:rPr kumimoji="1" lang="en-US" altLang="zh-CN" dirty="0" smtClean="0"/>
              <a:t>$1</a:t>
            </a:r>
            <a:r>
              <a:rPr kumimoji="1" lang="zh-CN" altLang="en-US" dirty="0" smtClean="0"/>
              <a:t> </a:t>
            </a:r>
            <a:r>
              <a:rPr kumimoji="1" lang="en-US" altLang="zh-CN" dirty="0" smtClean="0"/>
              <a:t>$2</a:t>
            </a:r>
            <a:r>
              <a:rPr kumimoji="1" lang="zh-CN" altLang="en-US" dirty="0" smtClean="0"/>
              <a:t> </a:t>
            </a:r>
            <a:r>
              <a:rPr kumimoji="1" lang="en-US" altLang="zh-CN" dirty="0" smtClean="0"/>
              <a:t>...</a:t>
            </a:r>
            <a:r>
              <a:rPr kumimoji="1" lang="zh-CN" altLang="en-US" dirty="0" smtClean="0"/>
              <a:t> </a:t>
            </a:r>
            <a:r>
              <a:rPr kumimoji="1" lang="en-US" altLang="zh-CN" dirty="0" smtClean="0"/>
              <a:t>$n</a:t>
            </a:r>
            <a:r>
              <a:rPr kumimoji="1" lang="zh-CN" altLang="en-US" dirty="0" smtClean="0"/>
              <a:t> 引用</a:t>
            </a:r>
            <a:endParaRPr kumimoji="1" lang="en-US" altLang="zh-CN" dirty="0" smtClean="0"/>
          </a:p>
          <a:p>
            <a:pPr lvl="2"/>
            <a:endParaRPr kumimoji="1" lang="en-US" altLang="zh-CN" dirty="0" smtClean="0"/>
          </a:p>
          <a:p>
            <a:pPr lvl="1"/>
            <a:r>
              <a:rPr kumimoji="1" lang="zh-CN" altLang="en-US" dirty="0" smtClean="0"/>
              <a:t>分组不捕获：</a:t>
            </a:r>
            <a:r>
              <a:rPr kumimoji="1" lang="en-US" altLang="zh-CN" dirty="0" smtClean="0"/>
              <a:t>(?:x)</a:t>
            </a:r>
            <a:r>
              <a:rPr kumimoji="1" lang="zh-CN" altLang="en-US" dirty="0" smtClean="0"/>
              <a:t> </a:t>
            </a:r>
            <a:r>
              <a:rPr kumimoji="1" lang="en-US" altLang="zh-CN" dirty="0" smtClean="0"/>
              <a:t>	</a:t>
            </a:r>
            <a:r>
              <a:rPr lang="zh-CN" altLang="en-US" dirty="0"/>
              <a:t>匹配 </a:t>
            </a:r>
            <a:r>
              <a:rPr lang="en-US" altLang="zh-CN" dirty="0" smtClean="0"/>
              <a:t>'x' </a:t>
            </a:r>
            <a:r>
              <a:rPr lang="zh-CN" altLang="en-US" dirty="0"/>
              <a:t>但是不记住匹</a:t>
            </a:r>
            <a:r>
              <a:rPr lang="zh-CN" altLang="en-US" dirty="0" smtClean="0"/>
              <a:t>配项</a:t>
            </a:r>
            <a:r>
              <a:rPr lang="zh-CN" altLang="en-US" dirty="0"/>
              <a:t>，</a:t>
            </a:r>
            <a:r>
              <a:rPr lang="zh-CN" altLang="en-US" dirty="0" smtClean="0"/>
              <a:t>不捕</a:t>
            </a:r>
            <a:r>
              <a:rPr lang="zh-CN" altLang="en-US" dirty="0"/>
              <a:t>获匹配的文本，也不给此分组分配组号</a:t>
            </a:r>
            <a:endParaRPr kumimoji="1" lang="zh-CN" altLang="en-US" dirty="0"/>
          </a:p>
        </p:txBody>
      </p:sp>
      <p:sp>
        <p:nvSpPr>
          <p:cNvPr id="7" name="内容占位符 2"/>
          <p:cNvSpPr txBox="1">
            <a:spLocks/>
          </p:cNvSpPr>
          <p:nvPr/>
        </p:nvSpPr>
        <p:spPr>
          <a:xfrm>
            <a:off x="4851803" y="2489200"/>
            <a:ext cx="3555218" cy="4007134"/>
          </a:xfrm>
          <a:prstGeom prst="rect">
            <a:avLst/>
          </a:prstGeom>
        </p:spPr>
        <p:txBody>
          <a:bodyPr vert="horz" lIns="91440" tIns="45720" rIns="91440" bIns="45720" rtlCol="0">
            <a:noAutofit/>
          </a:bodyPr>
          <a:lstStyle>
            <a:lvl1pPr marL="342900" indent="-342900" algn="l" defTabSz="457200" rtl="0" eaLnBrk="1" latinLnBrk="0" hangingPunct="1">
              <a:lnSpc>
                <a:spcPct val="130000"/>
              </a:lnSpc>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icrosoft YaHei" charset="-122"/>
                <a:ea typeface="Microsoft YaHei" charset="-122"/>
                <a:cs typeface="Microsoft YaHei" charset="-122"/>
              </a:defRPr>
            </a:lvl1pPr>
            <a:lvl2pPr marL="685800" indent="-283464" algn="l" defTabSz="457200" rtl="0" eaLnBrk="1" latinLnBrk="0" hangingPunct="1">
              <a:lnSpc>
                <a:spcPct val="130000"/>
              </a:lnSpc>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icrosoft YaHei" charset="-122"/>
                <a:ea typeface="Microsoft YaHei" charset="-122"/>
                <a:cs typeface="Microsoft YaHei" charset="-122"/>
              </a:defRPr>
            </a:lvl2pPr>
            <a:lvl3pPr marL="96012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icrosoft YaHei" charset="-122"/>
                <a:ea typeface="Microsoft YaHei" charset="-122"/>
                <a:cs typeface="Microsoft YaHei" charset="-122"/>
              </a:defRPr>
            </a:lvl3pPr>
            <a:lvl4pPr marL="123444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4pPr>
            <a:lvl5pPr marL="1508760" indent="-228600" algn="l" defTabSz="457200" rtl="0" eaLnBrk="1" latinLnBrk="0" hangingPunct="1">
              <a:lnSpc>
                <a:spcPct val="130000"/>
              </a:lnSpc>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icrosoft YaHei" charset="-122"/>
                <a:ea typeface="Microsoft YaHei" charset="-122"/>
                <a:cs typeface="Microsoft YaHei" charset="-122"/>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kumimoji="1" lang="zh-CN" altLang="en-US" dirty="0"/>
          </a:p>
        </p:txBody>
      </p:sp>
      <p:pic>
        <p:nvPicPr>
          <p:cNvPr id="4" name="图片 3"/>
          <p:cNvPicPr>
            <a:picLocks noChangeAspect="1"/>
          </p:cNvPicPr>
          <p:nvPr/>
        </p:nvPicPr>
        <p:blipFill>
          <a:blip r:embed="rId2"/>
          <a:stretch>
            <a:fillRect/>
          </a:stretch>
        </p:blipFill>
        <p:spPr>
          <a:xfrm>
            <a:off x="1187762" y="5216264"/>
            <a:ext cx="7845813" cy="1394398"/>
          </a:xfrm>
          <a:prstGeom prst="rect">
            <a:avLst/>
          </a:prstGeom>
        </p:spPr>
      </p:pic>
    </p:spTree>
    <p:extLst>
      <p:ext uri="{BB962C8B-B14F-4D97-AF65-F5344CB8AC3E}">
        <p14:creationId xmlns:p14="http://schemas.microsoft.com/office/powerpoint/2010/main" val="216799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2840</TotalTime>
  <Words>1116</Words>
  <Application>Microsoft Macintosh PowerPoint</Application>
  <PresentationFormat>全屏显示(4:3)</PresentationFormat>
  <Paragraphs>224</Paragraphs>
  <Slides>29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Century Gothic</vt:lpstr>
      <vt:lpstr>Consolas</vt:lpstr>
      <vt:lpstr>DengXian</vt:lpstr>
      <vt:lpstr>Microsoft YaHei</vt:lpstr>
      <vt:lpstr>Wingdings 3</vt:lpstr>
      <vt:lpstr>宋体</vt:lpstr>
      <vt:lpstr>Arial</vt:lpstr>
      <vt:lpstr>离子会议室</vt:lpstr>
      <vt:lpstr>正则表达式</vt:lpstr>
      <vt:lpstr>介绍</vt:lpstr>
      <vt:lpstr>由问题引出正则</vt:lpstr>
      <vt:lpstr>普通字符与特殊字符(元字符)</vt:lpstr>
      <vt:lpstr>\b</vt:lpstr>
      <vt:lpstr>字符集 反字符集</vt:lpstr>
      <vt:lpstr>重复</vt:lpstr>
      <vt:lpstr>重复</vt:lpstr>
      <vt:lpstr>分组</vt:lpstr>
      <vt:lpstr>分组</vt:lpstr>
      <vt:lpstr>分支</vt:lpstr>
      <vt:lpstr>正向肯定查找/正向否定查找</vt:lpstr>
      <vt:lpstr>匹配位置</vt:lpstr>
      <vt:lpstr>正则的性能问题</vt:lpstr>
      <vt:lpstr>正则的性能问题-回溯</vt:lpstr>
      <vt:lpstr>js 不支持的规则</vt:lpstr>
      <vt:lpstr>正则的创建</vt:lpstr>
      <vt:lpstr>正则的属性</vt:lpstr>
      <vt:lpstr>修饰符</vt:lpstr>
      <vt:lpstr>修饰符</vt:lpstr>
      <vt:lpstr>js中正则的方法</vt:lpstr>
      <vt:lpstr>实例1-ip地址</vt:lpstr>
      <vt:lpstr>实例2-html标签</vt:lpstr>
      <vt:lpstr>实例2-html标签</vt:lpstr>
      <vt:lpstr>实例3-url</vt:lpstr>
      <vt:lpstr>实例3-url</vt:lpstr>
      <vt:lpstr>正则的难点</vt:lpstr>
      <vt:lpstr>参考资料</vt:lpstr>
      <vt:lpstr>参考资料</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正则表达式</dc:title>
  <dc:creator>zj y</dc:creator>
  <cp:lastModifiedBy>zj y</cp:lastModifiedBy>
  <cp:revision>76</cp:revision>
  <dcterms:created xsi:type="dcterms:W3CDTF">2017-07-23T16:49:26Z</dcterms:created>
  <dcterms:modified xsi:type="dcterms:W3CDTF">2017-07-26T10:20:05Z</dcterms:modified>
</cp:coreProperties>
</file>