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20"/>
  </p:notesMasterIdLst>
  <p:handoutMasterIdLst>
    <p:handoutMasterId r:id="rId21"/>
  </p:handoutMasterIdLst>
  <p:sldIdLst>
    <p:sldId id="257" r:id="rId2"/>
    <p:sldId id="282" r:id="rId3"/>
    <p:sldId id="319" r:id="rId4"/>
    <p:sldId id="315" r:id="rId5"/>
    <p:sldId id="316" r:id="rId6"/>
    <p:sldId id="317" r:id="rId7"/>
    <p:sldId id="318" r:id="rId8"/>
    <p:sldId id="307" r:id="rId9"/>
    <p:sldId id="320" r:id="rId10"/>
    <p:sldId id="300" r:id="rId11"/>
    <p:sldId id="293" r:id="rId12"/>
    <p:sldId id="322" r:id="rId13"/>
    <p:sldId id="301" r:id="rId14"/>
    <p:sldId id="312" r:id="rId15"/>
    <p:sldId id="321" r:id="rId16"/>
    <p:sldId id="311" r:id="rId17"/>
    <p:sldId id="314" r:id="rId18"/>
    <p:sldId id="278" r:id="rId19"/>
  </p:sldIdLst>
  <p:sldSz cx="9144000" cy="6858000" type="screen4x3"/>
  <p:notesSz cx="6805613" cy="9939338"/>
  <p:embeddedFontLs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고딕" panose="020D0604000000000000" pitchFamily="50" charset="-127"/>
      <p:regular r:id="rId29"/>
      <p:bold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  <p:embeddedFont>
      <p:font typeface="Bookman Old Style" panose="02050604050505020204" pitchFamily="18" charset="0"/>
      <p:regular r:id="rId35"/>
      <p:bold r:id="rId36"/>
      <p:italic r:id="rId37"/>
      <p:boldItalic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000000"/>
    <a:srgbClr val="7F7F7F"/>
    <a:srgbClr val="FF9900"/>
    <a:srgbClr val="1D314E"/>
    <a:srgbClr val="3D3C3E"/>
    <a:srgbClr val="063656"/>
    <a:srgbClr val="08456E"/>
    <a:srgbClr val="569CF0"/>
    <a:srgbClr val="8DB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4" autoAdjust="0"/>
    <p:restoredTop sz="86751" autoAdjust="0"/>
  </p:normalViewPr>
  <p:slideViewPr>
    <p:cSldViewPr snapToGrid="0">
      <p:cViewPr varScale="1">
        <p:scale>
          <a:sx n="67" d="100"/>
          <a:sy n="67" d="100"/>
        </p:scale>
        <p:origin x="258" y="6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4104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2017-12-21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말로 설명하자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59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66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86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굉장한 빅데이터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56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6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32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0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863649"/>
            <a:ext cx="6858000" cy="1452943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40820" y="6358282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7713648" y="6372664"/>
            <a:ext cx="7445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625524"/>
            <a:ext cx="7315200" cy="18776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4601497"/>
            <a:ext cx="7315200" cy="113255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1188" y="2625523"/>
            <a:ext cx="228600" cy="18776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4601497"/>
            <a:ext cx="228600" cy="113255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6780"/>
            <a:ext cx="8229600" cy="64840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>
            <a:lvl1pPr>
              <a:defRPr sz="2800">
                <a:latin typeface="Corbel" panose="020B0503020204020204" pitchFamily="34" charset="0"/>
              </a:defRPr>
            </a:lvl1pPr>
            <a:lvl2pPr>
              <a:defRPr sz="2400">
                <a:latin typeface="Corbel" panose="020B0503020204020204" pitchFamily="34" charset="0"/>
              </a:defRPr>
            </a:lvl2pPr>
            <a:lvl3pPr>
              <a:defRPr sz="2000">
                <a:latin typeface="Corbel" panose="020B0503020204020204" pitchFamily="34" charset="0"/>
              </a:defRPr>
            </a:lvl3pPr>
            <a:lvl4pPr>
              <a:defRPr>
                <a:latin typeface="Corbel" panose="020B0503020204020204" pitchFamily="34" charset="0"/>
              </a:defRPr>
            </a:lvl4pPr>
            <a:lvl5pPr>
              <a:defRPr>
                <a:latin typeface="Corbel" panose="020B0503020204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9" name="Picture 2" descr="C:\Users\nai0315\AppData\Local\Microsoft\Windows\Temporary Internet Files\Content.IE5\ZH490QUM\MC900361534[1]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390" y="463003"/>
            <a:ext cx="1143000" cy="5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386861" y="6344752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2013-10-18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ko-KR"/>
              <a:t>Project1 Fall, 2013; Final</a:t>
            </a:r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91448" y="6356350"/>
            <a:ext cx="688731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527538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79979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72" r:id="rId12"/>
    <p:sldLayoutId id="2147483675" r:id="rId13"/>
    <p:sldLayoutId id="2147483674" r:id="rId14"/>
    <p:sldLayoutId id="2147483673" r:id="rId15"/>
    <p:sldLayoutId id="2147483676" r:id="rId16"/>
  </p:sldLayoutIdLst>
  <p:transition>
    <p:fade/>
  </p:transition>
  <p:hf sldNum="0"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orbel" panose="020B0503020204020204" pitchFamily="34" charset="0"/>
              </a:rPr>
              <a:t>VOD </a:t>
            </a:r>
            <a:r>
              <a:rPr lang="ko-KR" altLang="en-US" dirty="0">
                <a:latin typeface="Corbel" panose="020B0503020204020204" pitchFamily="34" charset="0"/>
              </a:rPr>
              <a:t>추천 시스템 개발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6435482" y="4633144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2017.12.22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Team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C</a:t>
            </a:r>
          </a:p>
          <a:p>
            <a:pPr algn="l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김지훈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설재완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최윤서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479282" y="470357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479282" y="5013573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479282" y="532618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479282" y="563797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ai0315\AppData\Local\Microsoft\Windows\Temporary Internet Files\Content.IE5\ZH490QUM\MC90035953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600" y="1276301"/>
            <a:ext cx="1466534" cy="17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Project1 Fall, 2013; Final</a:t>
            </a:r>
            <a:endParaRPr lang="ko-KR" altLang="en-US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Item-based collaborative filtering</a:t>
            </a:r>
          </a:p>
          <a:p>
            <a:pPr marL="0" indent="0">
              <a:buNone/>
            </a:pPr>
            <a:r>
              <a:rPr lang="en-US" altLang="ko-KR" sz="2400" dirty="0"/>
              <a:t>    -  item </a:t>
            </a:r>
            <a:r>
              <a:rPr lang="ko-KR" altLang="en-US" sz="2400" dirty="0"/>
              <a:t>간의 유사도를 이용한 추천 방법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 item x item </a:t>
            </a:r>
            <a:r>
              <a:rPr lang="en-US" altLang="ko-KR" sz="2400" dirty="0" err="1"/>
              <a:t>similiarity</a:t>
            </a:r>
            <a:r>
              <a:rPr lang="en-US" altLang="ko-KR" sz="2400" dirty="0"/>
              <a:t> matrix</a:t>
            </a:r>
            <a:r>
              <a:rPr lang="ko-KR" altLang="en-US" sz="2400" dirty="0"/>
              <a:t>를 계산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 </a:t>
            </a:r>
            <a:r>
              <a:rPr lang="en-US" altLang="ko-KR" sz="2400" dirty="0" err="1"/>
              <a:t>similiarity</a:t>
            </a:r>
            <a:r>
              <a:rPr lang="ko-KR" altLang="en-US" sz="2400" dirty="0"/>
              <a:t>와 </a:t>
            </a:r>
            <a:r>
              <a:rPr lang="en-US" altLang="ko-KR" sz="2400" dirty="0"/>
              <a:t>rating</a:t>
            </a:r>
            <a:r>
              <a:rPr lang="ko-KR" altLang="en-US" sz="2400" dirty="0"/>
              <a:t>의 가중 평균으로 </a:t>
            </a:r>
            <a:r>
              <a:rPr lang="ko-KR" altLang="en-US" sz="2400" dirty="0" err="1"/>
              <a:t>별점</a:t>
            </a:r>
            <a:r>
              <a:rPr lang="ko-KR" altLang="en-US" sz="2400" dirty="0"/>
              <a:t> 예측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en-US" altLang="ko-KR" dirty="0"/>
              <a:t>Baseline (bias-based)</a:t>
            </a:r>
          </a:p>
          <a:p>
            <a:pPr marL="0" indent="0">
              <a:buNone/>
            </a:pPr>
            <a:r>
              <a:rPr lang="en-US" altLang="ko-KR" sz="2400" dirty="0"/>
              <a:t>    -  </a:t>
            </a:r>
            <a:r>
              <a:rPr lang="ko-KR" altLang="en-US" sz="2400" dirty="0" err="1"/>
              <a:t>머신러닝을</a:t>
            </a:r>
            <a:r>
              <a:rPr lang="ko-KR" altLang="en-US" sz="2400" dirty="0"/>
              <a:t> 이용해 각 </a:t>
            </a:r>
            <a:r>
              <a:rPr lang="en-US" altLang="ko-KR" sz="2400" dirty="0"/>
              <a:t>user</a:t>
            </a:r>
            <a:r>
              <a:rPr lang="ko-KR" altLang="en-US" sz="2400" dirty="0"/>
              <a:t>와 </a:t>
            </a:r>
            <a:r>
              <a:rPr lang="en-US" altLang="ko-KR" sz="2400" dirty="0"/>
              <a:t>item</a:t>
            </a:r>
            <a:r>
              <a:rPr lang="ko-KR" altLang="en-US" sz="2400" dirty="0"/>
              <a:t>의 경향 파악</a:t>
            </a:r>
            <a:endParaRPr lang="en-US" altLang="ko-KR" sz="2400" dirty="0"/>
          </a:p>
          <a:p>
            <a:endParaRPr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6033244" y="1626618"/>
            <a:ext cx="2052042" cy="136802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적용 </a:t>
            </a:r>
            <a:r>
              <a:rPr lang="en-US" altLang="ko-KR" dirty="0"/>
              <a:t>– CF + baseline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7964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추천 알고리즘 적용 </a:t>
            </a:r>
            <a:r>
              <a:rPr lang="en-US" altLang="ko-KR" dirty="0"/>
              <a:t>– Hyperparameter (1)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57688" cy="5093110"/>
          </a:xfrm>
        </p:spPr>
        <p:txBody>
          <a:bodyPr/>
          <a:lstStyle/>
          <a:p>
            <a:r>
              <a:rPr lang="en-US" altLang="ko-KR" dirty="0"/>
              <a:t>Regularization parameter</a:t>
            </a:r>
          </a:p>
          <a:p>
            <a:pPr marL="0" indent="0">
              <a:buNone/>
            </a:pPr>
            <a:r>
              <a:rPr lang="en-US" altLang="ko-KR" sz="2400" dirty="0"/>
              <a:t>    -  User bias </a:t>
            </a:r>
            <a:r>
              <a:rPr lang="ko-KR" altLang="en-US" sz="2400" dirty="0"/>
              <a:t>및</a:t>
            </a:r>
            <a:r>
              <a:rPr lang="en-US" altLang="ko-KR" sz="2400" dirty="0"/>
              <a:t> item bias</a:t>
            </a:r>
          </a:p>
          <a:p>
            <a:pPr marL="0" indent="0">
              <a:buNone/>
            </a:pPr>
            <a:r>
              <a:rPr lang="en-US" altLang="ko-KR" sz="2400" dirty="0"/>
              <a:t>        overfitting </a:t>
            </a:r>
            <a:r>
              <a:rPr lang="ko-KR" altLang="en-US" sz="2400" dirty="0"/>
              <a:t>방지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-  </a:t>
            </a:r>
            <a:r>
              <a:rPr lang="ko-KR" altLang="en-US" sz="2400" dirty="0" err="1"/>
              <a:t>최적값</a:t>
            </a:r>
            <a:r>
              <a:rPr lang="ko-KR" altLang="en-US" sz="2400" dirty="0"/>
              <a:t> </a:t>
            </a:r>
            <a:r>
              <a:rPr lang="en-US" altLang="ko-KR" sz="2400" dirty="0"/>
              <a:t>: 70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FB330B-94A1-4B49-B283-F593D558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9" t="4687" r="7579"/>
          <a:stretch/>
        </p:blipFill>
        <p:spPr>
          <a:xfrm>
            <a:off x="3914775" y="1805318"/>
            <a:ext cx="4772025" cy="376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960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추천 알고리즘 적용 </a:t>
            </a:r>
            <a:r>
              <a:rPr lang="en-US" altLang="ko-KR" dirty="0"/>
              <a:t>– Hyperparameter (2)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199" y="1219200"/>
            <a:ext cx="4257675" cy="5093110"/>
          </a:xfrm>
        </p:spPr>
        <p:txBody>
          <a:bodyPr/>
          <a:lstStyle/>
          <a:p>
            <a:r>
              <a:rPr lang="en-US" altLang="ko-KR" dirty="0"/>
              <a:t>Reliability parameter</a:t>
            </a:r>
          </a:p>
          <a:p>
            <a:pPr marL="0" indent="0">
              <a:buNone/>
            </a:pPr>
            <a:r>
              <a:rPr lang="en-US" altLang="ko-KR" sz="2400" dirty="0"/>
              <a:t>    -  </a:t>
            </a:r>
            <a:r>
              <a:rPr lang="ko-KR" altLang="en-US" sz="2400" dirty="0"/>
              <a:t>공통 시청 기록이 너무 적은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item </a:t>
            </a:r>
            <a:r>
              <a:rPr lang="ko-KR" altLang="en-US" sz="2400" dirty="0"/>
              <a:t>간의 </a:t>
            </a:r>
            <a:r>
              <a:rPr lang="en-US" altLang="ko-KR" sz="2400" dirty="0" err="1"/>
              <a:t>similiarity</a:t>
            </a:r>
            <a:r>
              <a:rPr lang="ko-KR" altLang="en-US" sz="2400" dirty="0"/>
              <a:t>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</a:t>
            </a:r>
            <a:r>
              <a:rPr lang="ko-KR" altLang="en-US" sz="2400" dirty="0"/>
              <a:t>신뢰하지 않음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 </a:t>
            </a:r>
            <a:r>
              <a:rPr lang="ko-KR" altLang="en-US" sz="2400" dirty="0" err="1"/>
              <a:t>최적값</a:t>
            </a:r>
            <a:r>
              <a:rPr lang="ko-KR" altLang="en-US" sz="2400" dirty="0"/>
              <a:t> </a:t>
            </a:r>
            <a:r>
              <a:rPr lang="en-US" altLang="ko-KR" sz="2400" dirty="0"/>
              <a:t>: 10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2A6AE-A65B-4136-B478-57C8DBD124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0" t="4583" r="7265"/>
          <a:stretch/>
        </p:blipFill>
        <p:spPr>
          <a:xfrm>
            <a:off x="4119971" y="2134304"/>
            <a:ext cx="4566829" cy="37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75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방법 </a:t>
            </a:r>
            <a:r>
              <a:rPr lang="en-US" altLang="ko-KR" dirty="0"/>
              <a:t>: 9</a:t>
            </a:r>
            <a:r>
              <a:rPr lang="ko-KR" altLang="en-US" dirty="0"/>
              <a:t>월 시청 여부 예측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1. 7,</a:t>
            </a:r>
            <a:r>
              <a:rPr lang="ko-KR" altLang="en-US" sz="2600" dirty="0"/>
              <a:t> </a:t>
            </a:r>
            <a:r>
              <a:rPr lang="en-US" altLang="ko-KR" sz="2600" dirty="0"/>
              <a:t>8</a:t>
            </a:r>
            <a:r>
              <a:rPr lang="ko-KR" altLang="en-US" sz="2600" dirty="0"/>
              <a:t>월의 </a:t>
            </a:r>
            <a:r>
              <a:rPr lang="en-US" altLang="ko-KR" sz="2600" dirty="0"/>
              <a:t>log data</a:t>
            </a:r>
            <a:r>
              <a:rPr lang="ko-KR" altLang="en-US" sz="2600" dirty="0"/>
              <a:t>로 추천 알고리즘을 돌린다</a:t>
            </a:r>
            <a:r>
              <a:rPr lang="en-US" altLang="ko-KR" sz="2600" dirty="0"/>
              <a:t>.</a:t>
            </a:r>
          </a:p>
          <a:p>
            <a:endParaRPr lang="en-US" altLang="ko-KR" sz="2600" dirty="0"/>
          </a:p>
          <a:p>
            <a:r>
              <a:rPr lang="en-US" altLang="ko-KR" sz="2600" dirty="0"/>
              <a:t>2. </a:t>
            </a:r>
            <a:r>
              <a:rPr lang="ko-KR" altLang="en-US" sz="2600" dirty="0"/>
              <a:t>계산한 </a:t>
            </a:r>
            <a:r>
              <a:rPr lang="en-US" altLang="ko-KR" sz="2600" dirty="0" err="1"/>
              <a:t>Similiarity</a:t>
            </a:r>
            <a:r>
              <a:rPr lang="en-US" altLang="ko-KR" sz="2600" dirty="0"/>
              <a:t> matrix</a:t>
            </a:r>
            <a:r>
              <a:rPr lang="ko-KR" altLang="en-US" sz="2600" dirty="0"/>
              <a:t>와 </a:t>
            </a:r>
            <a:r>
              <a:rPr lang="en-US" altLang="ko-KR" sz="2600" dirty="0"/>
              <a:t>user/item bias</a:t>
            </a:r>
            <a:r>
              <a:rPr lang="ko-KR" altLang="en-US" sz="2600" dirty="0"/>
              <a:t>를 이용하여 모든 </a:t>
            </a:r>
            <a:r>
              <a:rPr lang="en-US" altLang="ko-KR" sz="2600" dirty="0"/>
              <a:t>asset</a:t>
            </a:r>
            <a:r>
              <a:rPr lang="ko-KR" altLang="en-US" sz="2600" dirty="0"/>
              <a:t>에 대해 </a:t>
            </a:r>
            <a:r>
              <a:rPr lang="ko-KR" altLang="en-US" sz="2600" dirty="0" err="1"/>
              <a:t>별점을</a:t>
            </a:r>
            <a:r>
              <a:rPr lang="ko-KR" altLang="en-US" sz="2600" dirty="0"/>
              <a:t> 예측한다</a:t>
            </a:r>
            <a:r>
              <a:rPr lang="en-US" altLang="ko-KR" sz="2600" dirty="0"/>
              <a:t>.</a:t>
            </a:r>
          </a:p>
          <a:p>
            <a:endParaRPr lang="en-US" altLang="ko-KR" sz="2600" dirty="0"/>
          </a:p>
          <a:p>
            <a:r>
              <a:rPr lang="en-US" altLang="ko-KR" sz="2600" dirty="0"/>
              <a:t>3. </a:t>
            </a:r>
            <a:r>
              <a:rPr lang="ko-KR" altLang="en-US" sz="2600" dirty="0"/>
              <a:t>예측한 </a:t>
            </a:r>
            <a:r>
              <a:rPr lang="ko-KR" altLang="en-US" sz="2600" dirty="0" err="1"/>
              <a:t>별점들</a:t>
            </a:r>
            <a:r>
              <a:rPr lang="ko-KR" altLang="en-US" sz="2600" dirty="0"/>
              <a:t> 중 상위 </a:t>
            </a:r>
            <a:r>
              <a:rPr lang="en-US" altLang="ko-KR" sz="2600" dirty="0"/>
              <a:t>20%</a:t>
            </a:r>
            <a:r>
              <a:rPr lang="ko-KR" altLang="en-US" sz="2600" dirty="0"/>
              <a:t>를 뽑는다</a:t>
            </a:r>
            <a:r>
              <a:rPr lang="en-US" altLang="ko-KR" sz="2600" dirty="0"/>
              <a:t>.</a:t>
            </a:r>
          </a:p>
          <a:p>
            <a:endParaRPr lang="en-US" altLang="ko-KR" sz="2600" dirty="0"/>
          </a:p>
          <a:p>
            <a:r>
              <a:rPr lang="en-US" altLang="ko-KR" sz="2600" dirty="0"/>
              <a:t>4. user</a:t>
            </a:r>
            <a:r>
              <a:rPr lang="ko-KR" altLang="en-US" sz="2600" dirty="0"/>
              <a:t>들이 </a:t>
            </a:r>
            <a:r>
              <a:rPr lang="en-US" altLang="ko-KR" sz="2600" dirty="0"/>
              <a:t>9</a:t>
            </a:r>
            <a:r>
              <a:rPr lang="ko-KR" altLang="en-US" sz="2600" dirty="0"/>
              <a:t>월에 실제로 본 기록이 앞에서 뽑은 상위 </a:t>
            </a:r>
            <a:r>
              <a:rPr lang="en-US" altLang="ko-KR" sz="2600" dirty="0"/>
              <a:t>20%</a:t>
            </a:r>
            <a:r>
              <a:rPr lang="ko-KR" altLang="en-US" sz="2600" dirty="0"/>
              <a:t>안에 얼마나 있는지 계산한다</a:t>
            </a:r>
            <a:r>
              <a:rPr lang="en-US" altLang="ko-K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9159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311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 환산 기준에 따른 예측 정확도 </a:t>
            </a:r>
            <a:r>
              <a:rPr lang="en-US" altLang="ko-KR" dirty="0"/>
              <a:t>(λ=70, n=10)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Log </a:t>
            </a:r>
            <a:r>
              <a:rPr lang="ko-KR" altLang="en-US" dirty="0"/>
              <a:t>방법이 </a:t>
            </a:r>
            <a:r>
              <a:rPr lang="en-US" altLang="ko-KR" dirty="0"/>
              <a:t>Rank </a:t>
            </a:r>
            <a:r>
              <a:rPr lang="ko-KR" altLang="en-US" dirty="0"/>
              <a:t>방법에 비해 나은 성능을 보임</a:t>
            </a:r>
            <a:endParaRPr lang="en-US" altLang="ko-KR" dirty="0"/>
          </a:p>
          <a:p>
            <a:r>
              <a:rPr lang="ko-KR" altLang="en-US" dirty="0"/>
              <a:t>무작위 추천</a:t>
            </a:r>
            <a:r>
              <a:rPr lang="en-US" altLang="ko-KR" dirty="0"/>
              <a:t>(20%)</a:t>
            </a:r>
            <a:r>
              <a:rPr lang="ko-KR" altLang="en-US" dirty="0"/>
              <a:t>에 비해 사용자 경향이 반영됨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465320-CE04-4ED8-A437-9C88091E0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251667"/>
              </p:ext>
            </p:extLst>
          </p:nvPr>
        </p:nvGraphicFramePr>
        <p:xfrm>
          <a:off x="757242" y="1898552"/>
          <a:ext cx="7258050" cy="1277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9350">
                  <a:extLst>
                    <a:ext uri="{9D8B030D-6E8A-4147-A177-3AD203B41FA5}">
                      <a16:colId xmlns:a16="http://schemas.microsoft.com/office/drawing/2014/main" val="833665781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128521819"/>
                    </a:ext>
                  </a:extLst>
                </a:gridCol>
                <a:gridCol w="2419350">
                  <a:extLst>
                    <a:ext uri="{9D8B030D-6E8A-4147-A177-3AD203B41FA5}">
                      <a16:colId xmlns:a16="http://schemas.microsoft.com/office/drawing/2014/main" val="2882693696"/>
                    </a:ext>
                  </a:extLst>
                </a:gridCol>
              </a:tblGrid>
              <a:tr h="6142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2100" dirty="0">
                          <a:effectLst/>
                        </a:rPr>
                        <a:t>환산 기준</a:t>
                      </a:r>
                      <a:endParaRPr lang="ko-KR" sz="2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5334" marR="135334" marT="135334" marB="13533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Log </a:t>
                      </a:r>
                      <a:r>
                        <a:rPr lang="ko-KR" altLang="en-US" sz="2100" dirty="0">
                          <a:effectLst/>
                        </a:rPr>
                        <a:t>방법</a:t>
                      </a:r>
                      <a:endParaRPr lang="ko-KR" sz="2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5334" marR="135334" marT="135334" marB="13533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Rank </a:t>
                      </a:r>
                      <a:r>
                        <a:rPr lang="ko-KR" altLang="en-US" sz="2100" dirty="0">
                          <a:effectLst/>
                        </a:rPr>
                        <a:t>방법</a:t>
                      </a:r>
                      <a:endParaRPr lang="ko-KR" sz="2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5334" marR="135334" marT="135334" marB="135334"/>
                </a:tc>
                <a:extLst>
                  <a:ext uri="{0D108BD9-81ED-4DB2-BD59-A6C34878D82A}">
                    <a16:rowId xmlns:a16="http://schemas.microsoft.com/office/drawing/2014/main" val="590970099"/>
                  </a:ext>
                </a:extLst>
              </a:tr>
              <a:tr h="61428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100" dirty="0">
                          <a:effectLst/>
                        </a:rPr>
                        <a:t>예측 정확도</a:t>
                      </a:r>
                      <a:r>
                        <a:rPr lang="en-US" sz="2100" dirty="0">
                          <a:effectLst/>
                        </a:rPr>
                        <a:t>(%)</a:t>
                      </a:r>
                      <a:endParaRPr lang="ko-KR" sz="2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5334" marR="135334" marT="135334" marB="13533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47.24</a:t>
                      </a:r>
                      <a:endParaRPr lang="ko-KR" sz="2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5334" marR="135334" marT="135334" marB="135334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29.66</a:t>
                      </a:r>
                      <a:endParaRPr lang="ko-KR" sz="2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5334" marR="135334" marT="135334" marB="135334"/>
                </a:tc>
                <a:extLst>
                  <a:ext uri="{0D108BD9-81ED-4DB2-BD59-A6C34878D82A}">
                    <a16:rowId xmlns:a16="http://schemas.microsoft.com/office/drawing/2014/main" val="2336518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4713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1. Raw</a:t>
            </a:r>
            <a:r>
              <a:rPr lang="ko-KR" altLang="en-US" sz="2600" dirty="0"/>
              <a:t> </a:t>
            </a:r>
            <a:r>
              <a:rPr lang="en-US" altLang="ko-KR" sz="2600" dirty="0"/>
              <a:t>data</a:t>
            </a:r>
            <a:r>
              <a:rPr lang="ko-KR" altLang="en-US" sz="2600" dirty="0"/>
              <a:t>가 </a:t>
            </a:r>
            <a:r>
              <a:rPr lang="en-US" altLang="ko-KR" sz="2600" dirty="0"/>
              <a:t>2</a:t>
            </a:r>
            <a:r>
              <a:rPr lang="ko-KR" altLang="en-US" sz="2600" dirty="0"/>
              <a:t>개월 분량으로 적었다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r>
              <a:rPr lang="en-US" altLang="ko-KR" sz="2600" dirty="0"/>
              <a:t>    -&gt; </a:t>
            </a:r>
            <a:r>
              <a:rPr lang="ko-KR" altLang="en-US" sz="2600" dirty="0"/>
              <a:t>더 많은 </a:t>
            </a:r>
            <a:r>
              <a:rPr lang="en-US" altLang="ko-KR" sz="2600" dirty="0"/>
              <a:t>data</a:t>
            </a:r>
            <a:r>
              <a:rPr lang="ko-KR" altLang="en-US" sz="2600" dirty="0"/>
              <a:t>로 예측하면 성능 향상 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600" dirty="0"/>
              <a:t>2. </a:t>
            </a:r>
            <a:r>
              <a:rPr lang="ko-KR" altLang="en-US" sz="2600" dirty="0"/>
              <a:t>무작위 추천</a:t>
            </a:r>
            <a:r>
              <a:rPr lang="en-US" altLang="ko-KR" sz="2600" dirty="0"/>
              <a:t>(20%)</a:t>
            </a:r>
            <a:r>
              <a:rPr lang="ko-KR" altLang="en-US" sz="2600" dirty="0"/>
              <a:t>에</a:t>
            </a:r>
            <a:r>
              <a:rPr lang="en-US" altLang="ko-KR" sz="2600" dirty="0"/>
              <a:t> </a:t>
            </a:r>
            <a:r>
              <a:rPr lang="ko-KR" altLang="en-US" sz="2600" dirty="0"/>
              <a:t>비해 좋은 성능을 보임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600" dirty="0"/>
              <a:t>3. </a:t>
            </a:r>
            <a:r>
              <a:rPr lang="ko-KR" altLang="en-US" sz="2600" dirty="0" err="1"/>
              <a:t>걸러내기</a:t>
            </a:r>
            <a:r>
              <a:rPr lang="ko-KR" altLang="en-US" sz="2600" dirty="0"/>
              <a:t> 힘든 잘못 기록된 </a:t>
            </a:r>
            <a:r>
              <a:rPr lang="en-US" altLang="ko-KR" sz="2600" dirty="0"/>
              <a:t>Raw data</a:t>
            </a:r>
            <a:r>
              <a:rPr lang="ko-KR" altLang="en-US" sz="2600" dirty="0"/>
              <a:t>가 존재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        (minute</a:t>
            </a:r>
            <a:r>
              <a:rPr lang="ko-KR" altLang="en-US" sz="2600" dirty="0"/>
              <a:t>을 </a:t>
            </a:r>
            <a:r>
              <a:rPr lang="en-US" altLang="ko-KR" sz="2600" dirty="0"/>
              <a:t>second</a:t>
            </a:r>
            <a:r>
              <a:rPr lang="ko-KR" altLang="en-US" sz="2600" dirty="0"/>
              <a:t>로 기록하는 것 등</a:t>
            </a:r>
            <a:r>
              <a:rPr lang="en-US" altLang="ko-KR" sz="2600" dirty="0"/>
              <a:t>)</a:t>
            </a:r>
          </a:p>
          <a:p>
            <a:endParaRPr lang="en-US" altLang="ko-KR" sz="2600" dirty="0"/>
          </a:p>
          <a:p>
            <a:r>
              <a:rPr lang="en-US" altLang="ko-KR" sz="2600" dirty="0"/>
              <a:t>4. Series </a:t>
            </a:r>
            <a:r>
              <a:rPr lang="ko-KR" altLang="en-US" sz="2600" dirty="0"/>
              <a:t>정보나 </a:t>
            </a:r>
            <a:r>
              <a:rPr lang="en-US" altLang="ko-KR" sz="2600" dirty="0" err="1"/>
              <a:t>Event_time</a:t>
            </a:r>
            <a:r>
              <a:rPr lang="en-US" altLang="ko-KR" sz="2600" dirty="0"/>
              <a:t> </a:t>
            </a:r>
            <a:r>
              <a:rPr lang="ko-KR" altLang="en-US" sz="2600" dirty="0"/>
              <a:t>정보를 반영하면</a:t>
            </a: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    </a:t>
            </a:r>
            <a:r>
              <a:rPr lang="ko-KR" altLang="en-US" sz="2600" dirty="0"/>
              <a:t>성능 향상 기대</a:t>
            </a:r>
            <a:endParaRPr lang="en-US" altLang="ko-KR" sz="2600" dirty="0"/>
          </a:p>
        </p:txBody>
      </p:sp>
    </p:spTree>
    <p:extLst>
      <p:ext uri="{BB962C8B-B14F-4D97-AF65-F5344CB8AC3E}">
        <p14:creationId xmlns:p14="http://schemas.microsoft.com/office/powerpoint/2010/main" val="28818125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Division and Assignment of Work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72854109"/>
              </p:ext>
            </p:extLst>
          </p:nvPr>
        </p:nvGraphicFramePr>
        <p:xfrm>
          <a:off x="457200" y="1343663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기존 추천 알고리즘 공부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Netflix data analysis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최윤서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CF + MF algorithm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설재완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Baseline, CF + base, MF + base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Raw log data preprocessing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최윤서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CF model </a:t>
                      </a:r>
                      <a:r>
                        <a:rPr lang="ko-KR" altLang="en-US" dirty="0"/>
                        <a:t>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설재완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평가 모듈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김지훈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3987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Demo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724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감사합니다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09675" y="4667250"/>
            <a:ext cx="69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 김지훈 </a:t>
            </a:r>
            <a:endParaRPr lang="en-US" altLang="ko-KR" sz="3200" dirty="0"/>
          </a:p>
          <a:p>
            <a:pPr algn="ctr"/>
            <a:r>
              <a:rPr lang="en-US" altLang="ko-KR" sz="3200" dirty="0"/>
              <a:t>(ertern1@gmail.com)</a:t>
            </a:r>
            <a:endParaRPr lang="ko-KR" altLang="en-US" sz="32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 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714050" y="1271432"/>
            <a:ext cx="6703892" cy="4687579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sz="2400" dirty="0"/>
              <a:t>프로젝트 목표</a:t>
            </a:r>
            <a:endParaRPr lang="en-US" altLang="ko-KR" sz="2400" dirty="0"/>
          </a:p>
          <a:p>
            <a:r>
              <a:rPr lang="en-US" altLang="ko-KR" sz="2400" dirty="0"/>
              <a:t>Approach</a:t>
            </a:r>
          </a:p>
          <a:p>
            <a:endParaRPr lang="en-US" altLang="ko-KR" sz="2400" dirty="0"/>
          </a:p>
          <a:p>
            <a:r>
              <a:rPr lang="ko-KR" altLang="en-US" sz="2400" dirty="0"/>
              <a:t>별점으로 변환하기</a:t>
            </a:r>
            <a:endParaRPr lang="en-US" altLang="ko-KR" sz="2400" dirty="0"/>
          </a:p>
          <a:p>
            <a:pPr lvl="1"/>
            <a:r>
              <a:rPr lang="ko-KR" altLang="en-US" sz="2000" dirty="0"/>
              <a:t>실제 </a:t>
            </a:r>
            <a:r>
              <a:rPr lang="en-US" altLang="ko-KR" sz="2000" dirty="0"/>
              <a:t>VOD log </a:t>
            </a:r>
            <a:r>
              <a:rPr lang="ko-KR" altLang="en-US" sz="2000" dirty="0"/>
              <a:t>데이터</a:t>
            </a:r>
            <a:endParaRPr lang="en-US" altLang="ko-KR" sz="2000" dirty="0"/>
          </a:p>
          <a:p>
            <a:pPr lvl="1"/>
            <a:r>
              <a:rPr lang="en-US" altLang="ko-KR" sz="2000" dirty="0"/>
              <a:t>Preprocessing</a:t>
            </a:r>
          </a:p>
          <a:p>
            <a:pPr lvl="1"/>
            <a:r>
              <a:rPr lang="en-US" altLang="ko-KR" sz="2000" dirty="0"/>
              <a:t>Raw rating</a:t>
            </a:r>
          </a:p>
          <a:p>
            <a:pPr lvl="1"/>
            <a:r>
              <a:rPr lang="ko-KR" altLang="en-US" sz="2000" dirty="0"/>
              <a:t>변환 방법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추천 알고리즘 적용</a:t>
            </a:r>
            <a:endParaRPr lang="en-US" altLang="ko-KR" sz="2400" dirty="0"/>
          </a:p>
          <a:p>
            <a:pPr lvl="1"/>
            <a:r>
              <a:rPr lang="en-US" altLang="ko-KR" sz="2000" dirty="0"/>
              <a:t>Collaborative filtering + bias-</a:t>
            </a:r>
            <a:r>
              <a:rPr lang="en-US" altLang="ko-KR" sz="2000" dirty="0" err="1"/>
              <a:t>baed</a:t>
            </a:r>
            <a:r>
              <a:rPr lang="en-US" altLang="ko-KR" sz="2000" dirty="0"/>
              <a:t> model</a:t>
            </a:r>
          </a:p>
          <a:p>
            <a:pPr lvl="1"/>
            <a:r>
              <a:rPr lang="en-US" altLang="ko-KR" sz="2000" dirty="0"/>
              <a:t>Hyper parameter tuning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평가 방법</a:t>
            </a:r>
            <a:endParaRPr lang="en-US" altLang="ko-KR" sz="2400" dirty="0"/>
          </a:p>
          <a:p>
            <a:r>
              <a:rPr lang="en-US" altLang="ko-KR" sz="2400" dirty="0"/>
              <a:t>Results</a:t>
            </a:r>
          </a:p>
          <a:p>
            <a:r>
              <a:rPr lang="en-US" altLang="ko-KR" sz="2400" dirty="0" err="1"/>
              <a:t>Discusstion</a:t>
            </a:r>
            <a:endParaRPr lang="en-US" altLang="ko-KR" sz="2400" dirty="0"/>
          </a:p>
          <a:p>
            <a:r>
              <a:rPr lang="en-US" altLang="ko-KR" sz="2400" dirty="0"/>
              <a:t>Division and Assignment of work</a:t>
            </a:r>
          </a:p>
          <a:p>
            <a:r>
              <a:rPr lang="en-US" altLang="ko-KR" sz="2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목표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VOD </a:t>
            </a:r>
            <a:r>
              <a:rPr lang="ko-KR" altLang="en-US" dirty="0"/>
              <a:t>서비스 추천 시스템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제한사항 </a:t>
            </a:r>
            <a:r>
              <a:rPr lang="en-US" altLang="ko-KR" dirty="0"/>
              <a:t>: </a:t>
            </a:r>
            <a:r>
              <a:rPr lang="ko-KR" altLang="en-US" dirty="0"/>
              <a:t>명시적인 </a:t>
            </a:r>
            <a:r>
              <a:rPr lang="ko-KR" altLang="en-US" dirty="0" err="1"/>
              <a:t>별점</a:t>
            </a:r>
            <a:r>
              <a:rPr lang="ko-KR" altLang="en-US" dirty="0"/>
              <a:t>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별점이</a:t>
            </a:r>
            <a:r>
              <a:rPr lang="ko-KR" altLang="en-US" dirty="0"/>
              <a:t> 있을 때 추천하는 방법은 많다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(Netflix,</a:t>
            </a:r>
            <a:r>
              <a:rPr lang="ko-KR" altLang="en-US" dirty="0"/>
              <a:t> </a:t>
            </a:r>
            <a:r>
              <a:rPr lang="ko-KR" altLang="en-US" dirty="0" err="1"/>
              <a:t>왓챠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별점이</a:t>
            </a:r>
            <a:r>
              <a:rPr lang="ko-KR" altLang="en-US" dirty="0"/>
              <a:t> 없다면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99312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Approach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시청 시간을 이용하여 별점으로 변환하기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변환된 별점으로 추천하기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추천 정확도 평가하기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18865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별점으로 변환하기 </a:t>
            </a:r>
            <a:r>
              <a:rPr lang="en-US" altLang="ko-KR" dirty="0"/>
              <a:t>– Raw log data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Raw log data sample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Asset metadata sample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7B06AC-25CF-4962-BF93-B5EF901E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79383"/>
            <a:ext cx="5036568" cy="1685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81FF56-E9DB-4743-BFAD-BADDE894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4195763"/>
            <a:ext cx="5808689" cy="190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3A495B-A142-47CB-B000-DDA8C9A07CEA}"/>
              </a:ext>
            </a:extLst>
          </p:cNvPr>
          <p:cNvSpPr txBox="1"/>
          <p:nvPr/>
        </p:nvSpPr>
        <p:spPr>
          <a:xfrm>
            <a:off x="6519081" y="177938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record : 23,451,732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67B57-376C-4317-ADE2-C280D3E0CE2F}"/>
              </a:ext>
            </a:extLst>
          </p:cNvPr>
          <p:cNvSpPr txBox="1"/>
          <p:nvPr/>
        </p:nvSpPr>
        <p:spPr>
          <a:xfrm>
            <a:off x="6772275" y="4195763"/>
            <a:ext cx="191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asset : </a:t>
            </a:r>
          </a:p>
          <a:p>
            <a:r>
              <a:rPr lang="en-US" altLang="ko-KR" dirty="0"/>
              <a:t>55,265</a:t>
            </a:r>
          </a:p>
        </p:txBody>
      </p:sp>
    </p:spTree>
    <p:extLst>
      <p:ext uri="{BB962C8B-B14F-4D97-AF65-F5344CB8AC3E}">
        <p14:creationId xmlns:p14="http://schemas.microsoft.com/office/powerpoint/2010/main" val="16325290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별점으로 변환하기 </a:t>
            </a:r>
            <a:r>
              <a:rPr lang="en-US" altLang="ko-KR" dirty="0"/>
              <a:t>– preprocessing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중복된 </a:t>
            </a:r>
            <a:r>
              <a:rPr lang="en-US" altLang="ko-KR" sz="2400" dirty="0"/>
              <a:t>record </a:t>
            </a:r>
            <a:r>
              <a:rPr lang="ko-KR" altLang="en-US" sz="2400" dirty="0"/>
              <a:t>제거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en-US" altLang="ko-KR" sz="2400" dirty="0" err="1"/>
              <a:t>run_time</a:t>
            </a:r>
            <a:r>
              <a:rPr lang="ko-KR" altLang="en-US" sz="2400" dirty="0"/>
              <a:t>이 </a:t>
            </a:r>
            <a:r>
              <a:rPr lang="en-US" altLang="ko-KR" sz="2400" dirty="0"/>
              <a:t>0</a:t>
            </a:r>
            <a:r>
              <a:rPr lang="ko-KR" altLang="en-US" sz="2400" dirty="0"/>
              <a:t>인 </a:t>
            </a:r>
            <a:r>
              <a:rPr lang="en-US" altLang="ko-KR" sz="2400" dirty="0"/>
              <a:t>asset </a:t>
            </a:r>
            <a:r>
              <a:rPr lang="ko-KR" altLang="en-US" sz="2400" dirty="0"/>
              <a:t>제거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3. USER_ID</a:t>
            </a:r>
            <a:r>
              <a:rPr lang="ko-KR" altLang="en-US" sz="2400" dirty="0"/>
              <a:t>와 </a:t>
            </a:r>
            <a:r>
              <a:rPr lang="en-US" altLang="ko-KR" sz="2400" dirty="0"/>
              <a:t>ASSET_ID</a:t>
            </a:r>
            <a:r>
              <a:rPr lang="ko-KR" altLang="en-US" sz="2400" dirty="0"/>
              <a:t>가 동일한 </a:t>
            </a:r>
            <a:r>
              <a:rPr lang="en-US" altLang="ko-KR" sz="2400" dirty="0"/>
              <a:t>record</a:t>
            </a:r>
            <a:r>
              <a:rPr lang="ko-KR" altLang="en-US" sz="2400" dirty="0"/>
              <a:t>의 시청 시간을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모두 합치기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4. </a:t>
            </a:r>
            <a:r>
              <a:rPr lang="en-US" altLang="ko-KR" sz="2400" dirty="0" err="1"/>
              <a:t>run_time</a:t>
            </a:r>
            <a:r>
              <a:rPr lang="ko-KR" altLang="en-US" sz="2400" dirty="0"/>
              <a:t>에 비해 시청시간의 합이 </a:t>
            </a:r>
            <a:r>
              <a:rPr lang="en-US" altLang="ko-KR" sz="2400" dirty="0"/>
              <a:t>2%</a:t>
            </a:r>
            <a:r>
              <a:rPr lang="ko-KR" altLang="en-US" sz="2400" dirty="0"/>
              <a:t>이하인 </a:t>
            </a:r>
            <a:r>
              <a:rPr lang="en-US" altLang="ko-KR" sz="2400" dirty="0"/>
              <a:t>record </a:t>
            </a:r>
            <a:r>
              <a:rPr lang="ko-KR" altLang="en-US" sz="2400" dirty="0"/>
              <a:t>제거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결과 </a:t>
            </a:r>
            <a:r>
              <a:rPr lang="en-US" altLang="ko-KR" sz="2400" dirty="0"/>
              <a:t>: # of record : 23,451,732 -&gt; 9,746,638</a:t>
            </a:r>
          </a:p>
          <a:p>
            <a:pPr marL="0" indent="0">
              <a:buNone/>
            </a:pPr>
            <a:r>
              <a:rPr lang="en-US" altLang="ko-KR" sz="2400" dirty="0"/>
              <a:t>     (58.44% </a:t>
            </a:r>
            <a:r>
              <a:rPr lang="ko-KR" altLang="en-US" sz="2400" dirty="0"/>
              <a:t>감소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9805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별점으로 변환하기 </a:t>
            </a:r>
            <a:r>
              <a:rPr lang="en-US" altLang="ko-KR" dirty="0"/>
              <a:t>– RAW RATING</a:t>
            </a:r>
            <a:endParaRPr lang="ko-K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600" dirty="0"/>
              <a:t>앞에서 구한 시청시간의 합을 이용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ko-KR" altLang="en-US" sz="2600" dirty="0"/>
              <a:t>한 </a:t>
            </a:r>
            <a:r>
              <a:rPr lang="en-US" altLang="ko-KR" sz="2600" dirty="0"/>
              <a:t>asset</a:t>
            </a:r>
            <a:r>
              <a:rPr lang="ko-KR" altLang="en-US" sz="2600" dirty="0"/>
              <a:t>에 대한 모든 </a:t>
            </a:r>
            <a:r>
              <a:rPr lang="en-US" altLang="ko-KR" sz="2600" dirty="0"/>
              <a:t>user</a:t>
            </a:r>
            <a:r>
              <a:rPr lang="ko-KR" altLang="en-US" sz="2600" dirty="0"/>
              <a:t>의 시청시간의 합의 </a:t>
            </a:r>
            <a:r>
              <a:rPr lang="en-US" altLang="ko-KR" sz="2600" dirty="0"/>
              <a:t>median </a:t>
            </a:r>
            <a:r>
              <a:rPr lang="ko-KR" altLang="en-US" sz="2600" dirty="0"/>
              <a:t>값을 계산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ko-KR" altLang="en-US" sz="2600" dirty="0"/>
              <a:t>각 </a:t>
            </a:r>
            <a:r>
              <a:rPr lang="en-US" altLang="ko-KR" sz="2600" dirty="0"/>
              <a:t>user</a:t>
            </a:r>
            <a:r>
              <a:rPr lang="ko-KR" altLang="en-US" sz="2600" dirty="0"/>
              <a:t>의 시청시간의 합을 위의 </a:t>
            </a:r>
            <a:r>
              <a:rPr lang="en-US" altLang="ko-KR" sz="2600" dirty="0"/>
              <a:t>median </a:t>
            </a:r>
            <a:r>
              <a:rPr lang="ko-KR" altLang="en-US" sz="2600" dirty="0"/>
              <a:t>으로 나눔</a:t>
            </a:r>
            <a:endParaRPr lang="en-US" altLang="ko-KR" sz="2600" dirty="0"/>
          </a:p>
          <a:p>
            <a:endParaRPr lang="en-US" altLang="ko-KR" sz="2600" dirty="0"/>
          </a:p>
          <a:p>
            <a:r>
              <a:rPr lang="en-US" altLang="ko-KR" sz="2600" dirty="0"/>
              <a:t>Raw</a:t>
            </a:r>
            <a:r>
              <a:rPr lang="ko-KR" altLang="en-US" sz="2600" dirty="0"/>
              <a:t> </a:t>
            </a:r>
            <a:r>
              <a:rPr lang="en-US" altLang="ko-KR" sz="2600" dirty="0"/>
              <a:t>rating = </a:t>
            </a:r>
            <a:endParaRPr lang="ko-KR" alt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D8194-1FAD-4244-A067-474974E3E934}"/>
              </a:ext>
            </a:extLst>
          </p:cNvPr>
          <p:cNvSpPr txBox="1"/>
          <p:nvPr/>
        </p:nvSpPr>
        <p:spPr>
          <a:xfrm>
            <a:off x="2612896" y="4245981"/>
            <a:ext cx="2650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Sum of duration</a:t>
            </a:r>
          </a:p>
          <a:p>
            <a:pPr algn="ctr"/>
            <a:r>
              <a:rPr lang="en-US" altLang="ko-KR" dirty="0"/>
              <a:t>-------------------------------</a:t>
            </a:r>
          </a:p>
          <a:p>
            <a:pPr algn="ctr"/>
            <a:r>
              <a:rPr lang="en-US" altLang="ko-KR" dirty="0"/>
              <a:t>Median(sum of duration)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5521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별점으로 변환하기 </a:t>
            </a:r>
            <a:r>
              <a:rPr lang="en-US" altLang="ko-KR" dirty="0"/>
              <a:t>– RAW</a:t>
            </a:r>
            <a:r>
              <a:rPr lang="ko-KR" altLang="en-US" dirty="0"/>
              <a:t> </a:t>
            </a:r>
            <a:r>
              <a:rPr lang="en-US" altLang="ko-KR" dirty="0"/>
              <a:t>RATING</a:t>
            </a:r>
            <a:r>
              <a:rPr lang="ko-KR" altLang="en-US" dirty="0"/>
              <a:t> 분포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0B87E484-977C-4059-833C-BF151132C8E8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8712" y="1501774"/>
            <a:ext cx="6886576" cy="45275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11269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별점으로 변환하기 </a:t>
            </a:r>
            <a:r>
              <a:rPr lang="en-US" altLang="ko-KR" dirty="0"/>
              <a:t>– </a:t>
            </a:r>
            <a:r>
              <a:rPr lang="ko-KR" altLang="en-US" dirty="0"/>
              <a:t>변환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Project1 Fall, 2013; Final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2D34F-1DD9-4436-B624-3042B469AD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구간을 나눠서 </a:t>
            </a:r>
            <a:r>
              <a:rPr lang="en-US" altLang="ko-KR" dirty="0"/>
              <a:t>ordering (Rank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 -  </a:t>
            </a:r>
            <a:r>
              <a:rPr lang="ko-KR" altLang="en-US" sz="2400" dirty="0"/>
              <a:t>구간 </a:t>
            </a:r>
            <a:r>
              <a:rPr lang="en-US" altLang="ko-KR" sz="2400" dirty="0"/>
              <a:t>1 : 1~1.5</a:t>
            </a:r>
          </a:p>
          <a:p>
            <a:pPr marL="0" indent="0">
              <a:buNone/>
            </a:pPr>
            <a:r>
              <a:rPr lang="en-US" altLang="ko-KR" sz="2400" dirty="0"/>
              <a:t>    -  </a:t>
            </a:r>
            <a:r>
              <a:rPr lang="ko-KR" altLang="en-US" sz="2400" dirty="0"/>
              <a:t>구간 </a:t>
            </a:r>
            <a:r>
              <a:rPr lang="en-US" altLang="ko-KR" sz="2400" dirty="0"/>
              <a:t>2 : 1.5~4.8</a:t>
            </a:r>
          </a:p>
          <a:p>
            <a:pPr marL="0" indent="0">
              <a:buNone/>
            </a:pPr>
            <a:r>
              <a:rPr lang="en-US" altLang="ko-KR" sz="2400" dirty="0"/>
              <a:t>    -  </a:t>
            </a:r>
            <a:r>
              <a:rPr lang="ko-KR" altLang="en-US" sz="2400" dirty="0"/>
              <a:t>구간 </a:t>
            </a:r>
            <a:r>
              <a:rPr lang="en-US" altLang="ko-KR" sz="2400" dirty="0"/>
              <a:t>3 : 4.8~5</a:t>
            </a:r>
          </a:p>
          <a:p>
            <a:endParaRPr lang="en-US" altLang="ko-KR" dirty="0"/>
          </a:p>
          <a:p>
            <a:r>
              <a:rPr lang="en-US" altLang="ko-KR" dirty="0"/>
              <a:t>2. log</a:t>
            </a:r>
            <a:r>
              <a:rPr lang="ko-KR" altLang="en-US" dirty="0"/>
              <a:t>를 취한다</a:t>
            </a:r>
            <a:r>
              <a:rPr lang="en-US" altLang="ko-KR" dirty="0"/>
              <a:t>. (Log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 -  </a:t>
            </a:r>
            <a:r>
              <a:rPr lang="ko-KR" altLang="en-US" sz="2400" dirty="0"/>
              <a:t>가운데가 </a:t>
            </a:r>
            <a:r>
              <a:rPr lang="en-US" altLang="ko-KR" sz="2400" dirty="0"/>
              <a:t>0</a:t>
            </a:r>
            <a:r>
              <a:rPr lang="ko-KR" altLang="en-US" sz="2400" dirty="0"/>
              <a:t>인 분포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 3</a:t>
            </a:r>
            <a:r>
              <a:rPr lang="ko-KR" altLang="en-US" sz="2400" dirty="0"/>
              <a:t>만큼 평행이동 </a:t>
            </a:r>
            <a:r>
              <a:rPr lang="en-US" altLang="ko-KR" sz="2400" dirty="0"/>
              <a:t>-&gt; 1~5</a:t>
            </a:r>
            <a:r>
              <a:rPr lang="ko-KR" altLang="en-US" sz="2400" dirty="0"/>
              <a:t>까지의 </a:t>
            </a:r>
            <a:r>
              <a:rPr lang="ko-KR" altLang="en-US" sz="2400" dirty="0" err="1"/>
              <a:t>별점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 1</a:t>
            </a:r>
            <a:r>
              <a:rPr lang="ko-KR" altLang="en-US" sz="2400" dirty="0"/>
              <a:t>보다 작으면 </a:t>
            </a:r>
            <a:r>
              <a:rPr lang="en-US" altLang="ko-KR" sz="2400" dirty="0"/>
              <a:t>1</a:t>
            </a:r>
            <a:r>
              <a:rPr lang="ko-KR" altLang="en-US" sz="2400" dirty="0"/>
              <a:t>로</a:t>
            </a:r>
            <a:r>
              <a:rPr lang="en-US" altLang="ko-KR" sz="2400" dirty="0"/>
              <a:t>, 5</a:t>
            </a:r>
            <a:r>
              <a:rPr lang="ko-KR" altLang="en-US" sz="2400" dirty="0"/>
              <a:t>보다 크면 </a:t>
            </a:r>
            <a:r>
              <a:rPr lang="en-US" altLang="ko-KR" sz="2400" dirty="0"/>
              <a:t>5</a:t>
            </a:r>
            <a:r>
              <a:rPr lang="ko-KR" altLang="en-US" sz="2400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2859043841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3523</TotalTime>
  <Words>780</Words>
  <Application>Microsoft Office PowerPoint</Application>
  <PresentationFormat>화면 슬라이드 쇼(4:3)</PresentationFormat>
  <Paragraphs>196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Corbel</vt:lpstr>
      <vt:lpstr>Wingdings</vt:lpstr>
      <vt:lpstr>돋움</vt:lpstr>
      <vt:lpstr>Wingdings 3</vt:lpstr>
      <vt:lpstr>맑은 고딕</vt:lpstr>
      <vt:lpstr>나눔고딕</vt:lpstr>
      <vt:lpstr>Gill Sans MT</vt:lpstr>
      <vt:lpstr>Bookman Old Style</vt:lpstr>
      <vt:lpstr>Arial</vt:lpstr>
      <vt:lpstr>원본</vt:lpstr>
      <vt:lpstr>VOD 추천 시스템 개발</vt:lpstr>
      <vt:lpstr>Contents </vt:lpstr>
      <vt:lpstr>프로젝트 목표</vt:lpstr>
      <vt:lpstr>Approach</vt:lpstr>
      <vt:lpstr>별점으로 변환하기 – Raw log data</vt:lpstr>
      <vt:lpstr>별점으로 변환하기 – preprocessing</vt:lpstr>
      <vt:lpstr>별점으로 변환하기 – RAW RATING</vt:lpstr>
      <vt:lpstr>별점으로 변환하기 – RAW RATING 분포</vt:lpstr>
      <vt:lpstr>별점으로 변환하기 – 변환 방법 2가지</vt:lpstr>
      <vt:lpstr>추천 알고리즘 적용 – CF + baseline</vt:lpstr>
      <vt:lpstr>추천 알고리즘 적용 – Hyperparameter (1)</vt:lpstr>
      <vt:lpstr>추천 알고리즘 적용 – Hyperparameter (2)</vt:lpstr>
      <vt:lpstr>평가 방법 : 9월 시청 여부 예측 </vt:lpstr>
      <vt:lpstr>Results</vt:lpstr>
      <vt:lpstr>Discussion</vt:lpstr>
      <vt:lpstr>Division and Assignment of Work</vt:lpstr>
      <vt:lpstr>Demo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김지훈</cp:lastModifiedBy>
  <cp:revision>164</cp:revision>
  <cp:lastPrinted>2011-08-28T13:13:29Z</cp:lastPrinted>
  <dcterms:created xsi:type="dcterms:W3CDTF">2011-08-24T01:05:33Z</dcterms:created>
  <dcterms:modified xsi:type="dcterms:W3CDTF">2017-12-21T12:21:27Z</dcterms:modified>
</cp:coreProperties>
</file>