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2" r:id="rId3"/>
    <p:sldId id="307" r:id="rId4"/>
    <p:sldId id="283" r:id="rId5"/>
    <p:sldId id="313" r:id="rId6"/>
    <p:sldId id="293" r:id="rId7"/>
    <p:sldId id="301" r:id="rId8"/>
    <p:sldId id="312" r:id="rId9"/>
    <p:sldId id="308" r:id="rId10"/>
    <p:sldId id="309" r:id="rId11"/>
    <p:sldId id="314" r:id="rId12"/>
    <p:sldId id="311" r:id="rId13"/>
    <p:sldId id="304" r:id="rId14"/>
    <p:sldId id="278" r:id="rId1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7F7F7F"/>
    <a:srgbClr val="FF9900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3" autoAdjust="0"/>
    <p:restoredTop sz="95470" autoAdjust="0"/>
  </p:normalViewPr>
  <p:slideViewPr>
    <p:cSldViewPr snapToGrid="0">
      <p:cViewPr varScale="1">
        <p:scale>
          <a:sx n="96" d="100"/>
          <a:sy n="96" d="100"/>
        </p:scale>
        <p:origin x="705" y="4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97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8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8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4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5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VOD Contents Recommendation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2017.09.29(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TEAM C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김지훈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설재완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최윤서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300" dirty="0" smtClean="0"/>
              <a:t>GPU</a:t>
            </a:r>
            <a:r>
              <a:rPr lang="ko-KR" altLang="en-US" sz="2300" dirty="0" smtClean="0"/>
              <a:t> 서버 확보 </a:t>
            </a:r>
            <a:r>
              <a:rPr lang="en-US" altLang="ko-KR" sz="2300" dirty="0" smtClean="0"/>
              <a:t>(</a:t>
            </a:r>
            <a:r>
              <a:rPr lang="en-US" altLang="ko-KR" sz="2300" dirty="0" err="1" smtClean="0"/>
              <a:t>derby.snucse.org</a:t>
            </a:r>
            <a:r>
              <a:rPr lang="en-US" altLang="ko-KR" sz="2300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3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dirty="0" smtClean="0"/>
              <a:t>기본 알고리즘의 이해 </a:t>
            </a:r>
            <a:r>
              <a:rPr lang="en-US" altLang="ko-KR" sz="2300" dirty="0" smtClean="0"/>
              <a:t>-&gt;</a:t>
            </a:r>
            <a:r>
              <a:rPr lang="ko-KR" altLang="en-US" sz="2300" dirty="0" smtClean="0"/>
              <a:t> 논문읽기</a:t>
            </a:r>
            <a:endParaRPr lang="en-US" altLang="ko-KR" sz="2300" dirty="0" smtClean="0"/>
          </a:p>
          <a:p>
            <a:r>
              <a:rPr lang="en-US" altLang="ko-KR" sz="1800" dirty="0" smtClean="0"/>
              <a:t>The Netflix Recommender System: Algorithms, Business Value, and Innovation by CARLOS A. GOMEZ-URIBE and NEIL HUNT</a:t>
            </a:r>
          </a:p>
          <a:p>
            <a:r>
              <a:rPr lang="en-US" altLang="ko-KR" sz="1800" dirty="0" smtClean="0"/>
              <a:t>MATRIX FACTORIZATION TECHNIQUES FOR RECOMMENDER SYSTEMS by Yehuda </a:t>
            </a:r>
            <a:r>
              <a:rPr lang="en-US" altLang="ko-KR" sz="1800" dirty="0" err="1" smtClean="0"/>
              <a:t>Koren</a:t>
            </a:r>
            <a:r>
              <a:rPr lang="en-US" altLang="ko-KR" sz="1800" dirty="0" smtClean="0"/>
              <a:t>, Robert Bell and Chris </a:t>
            </a:r>
            <a:r>
              <a:rPr lang="en-US" altLang="ko-KR" sz="1800" dirty="0" err="1" smtClean="0"/>
              <a:t>Volinsky</a:t>
            </a:r>
            <a:endParaRPr lang="en-US" altLang="ko-KR" sz="1800" dirty="0" smtClean="0"/>
          </a:p>
          <a:p>
            <a:r>
              <a:rPr lang="en-US" altLang="ko-KR" sz="1800" dirty="0" smtClean="0"/>
              <a:t>Item-Based Collaborative Filtering Recommendation Algorithms by </a:t>
            </a:r>
            <a:r>
              <a:rPr lang="en-US" altLang="ko-KR" sz="1800" dirty="0" err="1" smtClean="0"/>
              <a:t>Badrul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Sarwar</a:t>
            </a:r>
            <a:r>
              <a:rPr lang="en-US" altLang="ko-KR" sz="1800" dirty="0" smtClean="0"/>
              <a:t>, George </a:t>
            </a:r>
            <a:r>
              <a:rPr lang="en-US" altLang="ko-KR" sz="1800" dirty="0" err="1" smtClean="0"/>
              <a:t>Karypis</a:t>
            </a:r>
            <a:r>
              <a:rPr lang="en-US" altLang="ko-KR" sz="1800" dirty="0" smtClean="0"/>
              <a:t>, Joseph </a:t>
            </a:r>
            <a:r>
              <a:rPr lang="en-US" altLang="ko-KR" sz="1800" dirty="0" err="1" smtClean="0"/>
              <a:t>Konstan</a:t>
            </a:r>
            <a:r>
              <a:rPr lang="en-US" altLang="ko-KR" sz="1800" dirty="0" smtClean="0"/>
              <a:t>, and John </a:t>
            </a:r>
            <a:r>
              <a:rPr lang="en-US" altLang="ko-KR" sz="1800" dirty="0" err="1" smtClean="0"/>
              <a:t>Riedl</a:t>
            </a:r>
            <a:endParaRPr lang="en-US" altLang="ko-KR" sz="1800" dirty="0" smtClean="0"/>
          </a:p>
          <a:p>
            <a:r>
              <a:rPr lang="en-US" altLang="ko-KR" sz="1800" dirty="0" smtClean="0"/>
              <a:t>Factorization Meets the Neighborhood: a Multifaceted Collaborative Filtering Model by Yehuda </a:t>
            </a:r>
            <a:r>
              <a:rPr lang="en-US" altLang="ko-KR" sz="1800" dirty="0" err="1" smtClean="0"/>
              <a:t>Koren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Further plan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44600"/>
            <a:ext cx="8229600" cy="5093110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VOD</a:t>
            </a:r>
            <a:r>
              <a:rPr lang="ko-KR" altLang="en-US" sz="2600" dirty="0" smtClean="0"/>
              <a:t> 뿐만아니라 수많은 </a:t>
            </a:r>
            <a:r>
              <a:rPr lang="en-US" altLang="ko-KR" sz="2600" dirty="0" smtClean="0"/>
              <a:t>implicit feedback data</a:t>
            </a:r>
            <a:r>
              <a:rPr lang="ko-KR" altLang="en-US" sz="2600" dirty="0" smtClean="0"/>
              <a:t>가 있는 환경에서 </a:t>
            </a:r>
            <a:r>
              <a:rPr lang="en-US" altLang="ko-KR" sz="2600" dirty="0" smtClean="0"/>
              <a:t>implicit feedback</a:t>
            </a:r>
            <a:r>
              <a:rPr lang="ko-KR" altLang="en-US" sz="2600" dirty="0" smtClean="0"/>
              <a:t>을 이용한 </a:t>
            </a:r>
            <a:r>
              <a:rPr lang="en-US" altLang="ko-KR" sz="2600" dirty="0" smtClean="0"/>
              <a:t>recommend </a:t>
            </a:r>
            <a:r>
              <a:rPr lang="en-US" altLang="ko-KR" sz="2600" dirty="0" smtClean="0"/>
              <a:t>system </a:t>
            </a:r>
            <a:r>
              <a:rPr lang="ko-KR" altLang="en-US" sz="2600" dirty="0" smtClean="0"/>
              <a:t>개발이 가능할 것이다</a:t>
            </a:r>
            <a:r>
              <a:rPr lang="en-US" altLang="ko-KR" sz="2600" dirty="0" smtClean="0"/>
              <a:t>.</a:t>
            </a:r>
          </a:p>
          <a:p>
            <a:endParaRPr lang="en-US" altLang="ko-KR" sz="2600" dirty="0"/>
          </a:p>
          <a:p>
            <a:r>
              <a:rPr lang="ko-KR" altLang="en-US" sz="2600" dirty="0" smtClean="0"/>
              <a:t>더욱 복잡한 머신러닝 모델을 만들고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적절한 </a:t>
            </a:r>
            <a:r>
              <a:rPr lang="en-US" altLang="ko-KR" sz="2600" dirty="0" smtClean="0"/>
              <a:t>parameter</a:t>
            </a:r>
            <a:r>
              <a:rPr lang="ko-KR" altLang="en-US" sz="2600" dirty="0" smtClean="0"/>
              <a:t>를 설정 후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최적의 </a:t>
            </a:r>
            <a:r>
              <a:rPr lang="en-US" altLang="ko-KR" sz="2600" dirty="0" smtClean="0"/>
              <a:t>parameter</a:t>
            </a:r>
            <a:r>
              <a:rPr lang="ko-KR" altLang="en-US" sz="2600" dirty="0" smtClean="0"/>
              <a:t>값을 구하는 것이 가능할 것이다</a:t>
            </a:r>
            <a:r>
              <a:rPr lang="en-US" altLang="ko-KR" sz="2600" dirty="0" smtClean="0"/>
              <a:t>.</a:t>
            </a:r>
          </a:p>
          <a:p>
            <a:endParaRPr lang="en-US" altLang="ko-KR" sz="2600" dirty="0"/>
          </a:p>
          <a:p>
            <a:r>
              <a:rPr lang="ko-KR" altLang="en-US" sz="2600" dirty="0" smtClean="0"/>
              <a:t>이번 프로젝트에서 배운 내용을 바탕으로 머신러닝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딥러닝에 관한 학습 및 실제 프로젝트를 진행할 수 있다</a:t>
            </a:r>
            <a:r>
              <a:rPr lang="en-US" altLang="ko-KR" sz="26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89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2911221"/>
              </p:ext>
            </p:extLst>
          </p:nvPr>
        </p:nvGraphicFramePr>
        <p:xfrm>
          <a:off x="457200" y="1352762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/>
                <a:gridCol w="5368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기존 알고리즘 공부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김지훈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설재완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최윤서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임대섭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Netflix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 시각화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김지훈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설재완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최윤서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Netflix</a:t>
                      </a:r>
                      <a:r>
                        <a:rPr lang="en-US" altLang="ko-KR" baseline="0" dirty="0" smtClean="0"/>
                        <a:t> Subset Data</a:t>
                      </a:r>
                      <a:r>
                        <a:rPr lang="ko-KR" altLang="en-US" dirty="0" smtClean="0"/>
                        <a:t> 추출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김지훈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설재완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최윤서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기존 알고리즘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김지훈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설재완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최윤서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</a:t>
                      </a:r>
                      <a:r>
                        <a:rPr lang="ko-KR" altLang="en-US" baseline="0" dirty="0" smtClean="0"/>
                        <a:t>존 알고리즘 성능비교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김지훈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설재완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최윤서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Raw</a:t>
                      </a:r>
                      <a:r>
                        <a:rPr lang="en-US" altLang="ko-KR" baseline="0" dirty="0" smtClean="0"/>
                        <a:t> data </a:t>
                      </a:r>
                      <a:r>
                        <a:rPr lang="ko-KR" altLang="en-US" baseline="0" dirty="0" smtClean="0"/>
                        <a:t>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김지훈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설재완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최윤서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Implicit</a:t>
                      </a:r>
                      <a:r>
                        <a:rPr lang="en-US" altLang="ko-KR" baseline="0" dirty="0" smtClean="0"/>
                        <a:t> feedback </a:t>
                      </a:r>
                      <a:r>
                        <a:rPr lang="ko-KR" altLang="en-US" baseline="0" dirty="0" smtClean="0"/>
                        <a:t>고려한 알고리즘 개발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김지훈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설재완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최윤서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</a:t>
                      </a:r>
                      <a:r>
                        <a:rPr lang="en-US" altLang="ko-KR" dirty="0" smtClean="0"/>
                        <a:t>1(</a:t>
                      </a:r>
                      <a:r>
                        <a:rPr lang="ko-KR" altLang="en-US" dirty="0" smtClean="0"/>
                        <a:t>스펙발표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설재완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</a:t>
                      </a:r>
                      <a:r>
                        <a:rPr lang="en-US" altLang="ko-KR" dirty="0" smtClean="0"/>
                        <a:t>2(</a:t>
                      </a:r>
                      <a:r>
                        <a:rPr lang="ko-KR" altLang="en-US" dirty="0" smtClean="0"/>
                        <a:t>중간발표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최윤서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</a:t>
                      </a:r>
                      <a:r>
                        <a:rPr lang="en-US" altLang="ko-KR" dirty="0" smtClean="0"/>
                        <a:t>3(</a:t>
                      </a:r>
                      <a:r>
                        <a:rPr lang="ko-KR" altLang="en-US" dirty="0" smtClean="0"/>
                        <a:t>최종발표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김지훈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7556306"/>
              </p:ext>
            </p:extLst>
          </p:nvPr>
        </p:nvGraphicFramePr>
        <p:xfrm>
          <a:off x="501957" y="1169959"/>
          <a:ext cx="8159156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443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</a:tblGrid>
              <a:tr h="3034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기존 알고리즘 공부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Netflix</a:t>
                      </a:r>
                      <a:r>
                        <a:rPr lang="en-US" altLang="ko-KR" sz="1100" baseline="0" dirty="0" smtClean="0"/>
                        <a:t> Data</a:t>
                      </a:r>
                      <a:r>
                        <a:rPr lang="ko-KR" altLang="en-US" sz="1100" baseline="0" dirty="0" smtClean="0"/>
                        <a:t> 시각화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Netflix</a:t>
                      </a:r>
                      <a:r>
                        <a:rPr lang="en-US" altLang="ko-KR" sz="1100" baseline="0" dirty="0" smtClean="0"/>
                        <a:t> Subset Data</a:t>
                      </a:r>
                      <a:r>
                        <a:rPr lang="ko-KR" altLang="en-US" sz="1100" baseline="0" dirty="0" smtClean="0"/>
                        <a:t>추출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기존 알고리즘 구현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기존 알고리즘 성능비교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Raw data</a:t>
                      </a:r>
                      <a:r>
                        <a:rPr lang="ko-KR" altLang="en-US" sz="1100" baseline="0" dirty="0" smtClean="0"/>
                        <a:t> 처리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Implicit feedback</a:t>
                      </a:r>
                      <a:r>
                        <a:rPr lang="ko-KR" altLang="en-US" sz="1100" dirty="0" smtClean="0"/>
                        <a:t>고려 알고리즘 개발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발표</a:t>
                      </a:r>
                      <a:r>
                        <a:rPr lang="en-US" altLang="ko-KR" sz="1100" dirty="0" smtClean="0"/>
                        <a:t>1(</a:t>
                      </a:r>
                      <a:r>
                        <a:rPr lang="ko-KR" altLang="en-US" sz="1100" dirty="0" smtClean="0"/>
                        <a:t>스펙발표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발표</a:t>
                      </a:r>
                      <a:r>
                        <a:rPr lang="en-US" altLang="ko-KR" sz="1100" dirty="0" smtClean="0"/>
                        <a:t>2(</a:t>
                      </a:r>
                      <a:r>
                        <a:rPr lang="ko-KR" altLang="en-US" sz="1100" dirty="0" smtClean="0"/>
                        <a:t>중간발표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발표</a:t>
                      </a:r>
                      <a:r>
                        <a:rPr lang="en-US" altLang="ko-KR" sz="1100" dirty="0" smtClean="0"/>
                        <a:t>3(</a:t>
                      </a:r>
                      <a:r>
                        <a:rPr lang="ko-KR" altLang="en-US" sz="1100" dirty="0" smtClean="0"/>
                        <a:t>최종발표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</a:t>
            </a:r>
            <a:r>
              <a:rPr lang="ko-KR" altLang="en-US" dirty="0">
                <a:latin typeface="+mn-ea"/>
                <a:ea typeface="+mn-ea"/>
              </a:rPr>
              <a:t>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설재완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bmy4415@naver.com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Basic Spec</a:t>
            </a:r>
          </a:p>
          <a:p>
            <a:r>
              <a:rPr lang="en-US" altLang="ko-KR" sz="2400" dirty="0" smtClean="0"/>
              <a:t>Current Status</a:t>
            </a:r>
          </a:p>
          <a:p>
            <a:r>
              <a:rPr lang="en-US" altLang="ko-KR" sz="2400" dirty="0" smtClean="0"/>
              <a:t>Further plan</a:t>
            </a:r>
          </a:p>
          <a:p>
            <a:r>
              <a:rPr lang="en-US" altLang="ko-KR" sz="2400" dirty="0" smtClean="0"/>
              <a:t>Division and Assignment of work</a:t>
            </a:r>
          </a:p>
          <a:p>
            <a:r>
              <a:rPr lang="en-US" altLang="ko-KR" sz="2400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44600"/>
            <a:ext cx="8229600" cy="50931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700" dirty="0" smtClean="0">
                <a:solidFill>
                  <a:srgbClr val="0070C0"/>
                </a:solidFill>
              </a:rPr>
              <a:t>연구주제 </a:t>
            </a:r>
            <a:endParaRPr lang="en-US" altLang="ko-KR" sz="3700" dirty="0">
              <a:solidFill>
                <a:srgbClr val="0070C0"/>
              </a:solidFill>
            </a:endParaRPr>
          </a:p>
          <a:p>
            <a:r>
              <a:rPr lang="en-US" altLang="ko-KR" sz="2600" dirty="0" smtClean="0"/>
              <a:t>Implicit feedback + Explicit feedback</a:t>
            </a:r>
            <a:r>
              <a:rPr lang="ko-KR" altLang="en-US" sz="2600" dirty="0" smtClean="0"/>
              <a:t>을 이용한 </a:t>
            </a:r>
            <a:r>
              <a:rPr lang="en-US" altLang="ko-KR" sz="2600" dirty="0" smtClean="0"/>
              <a:t>VOD </a:t>
            </a:r>
            <a:r>
              <a:rPr lang="ko-KR" altLang="en-US" sz="2600" dirty="0" smtClean="0"/>
              <a:t>컨텐츠 추천 시스템 개발</a:t>
            </a:r>
            <a:endParaRPr lang="en-US" altLang="ko-KR" sz="2600" dirty="0"/>
          </a:p>
          <a:p>
            <a:endParaRPr lang="en-US" altLang="ko-KR" sz="3700" dirty="0" smtClean="0">
              <a:solidFill>
                <a:srgbClr val="0070C0"/>
              </a:solidFill>
            </a:endParaRPr>
          </a:p>
          <a:p>
            <a:r>
              <a:rPr lang="ko-KR" altLang="en-US" sz="3700" dirty="0" smtClean="0">
                <a:solidFill>
                  <a:srgbClr val="0070C0"/>
                </a:solidFill>
              </a:rPr>
              <a:t>연구 단계</a:t>
            </a:r>
            <a:endParaRPr lang="en-US" altLang="ko-KR" sz="3700" dirty="0">
              <a:solidFill>
                <a:srgbClr val="0070C0"/>
              </a:solidFill>
            </a:endParaRPr>
          </a:p>
          <a:p>
            <a:r>
              <a:rPr lang="en-US" altLang="ko-KR" sz="2600" dirty="0" smtClean="0"/>
              <a:t>1. </a:t>
            </a:r>
            <a:r>
              <a:rPr lang="ko-KR" altLang="en-US" sz="2600" dirty="0" smtClean="0"/>
              <a:t>기존 추천 알고리즘 이해</a:t>
            </a:r>
            <a:endParaRPr lang="en-US" altLang="ko-KR" sz="2600" dirty="0"/>
          </a:p>
          <a:p>
            <a:r>
              <a:rPr lang="en-US" altLang="ko-KR" sz="2600" dirty="0" smtClean="0"/>
              <a:t>Using Netflix Prize data</a:t>
            </a:r>
          </a:p>
          <a:p>
            <a:r>
              <a:rPr lang="en-US" altLang="ko-KR" sz="2600" dirty="0" smtClean="0"/>
              <a:t>2.</a:t>
            </a:r>
            <a:r>
              <a:rPr lang="ko-KR" altLang="en-US" sz="2600" dirty="0" smtClean="0"/>
              <a:t> 상용 </a:t>
            </a:r>
            <a:r>
              <a:rPr lang="en-US" altLang="ko-KR" sz="2600" dirty="0" smtClean="0"/>
              <a:t>VOD </a:t>
            </a:r>
            <a:r>
              <a:rPr lang="ko-KR" altLang="en-US" sz="2600" dirty="0" smtClean="0"/>
              <a:t>로그 </a:t>
            </a:r>
            <a:r>
              <a:rPr lang="en-US" altLang="ko-KR" sz="2600" dirty="0" smtClean="0"/>
              <a:t>raw data</a:t>
            </a:r>
            <a:r>
              <a:rPr lang="ko-KR" altLang="en-US" sz="2600" dirty="0" smtClean="0"/>
              <a:t>분석</a:t>
            </a:r>
            <a:endParaRPr lang="en-US" altLang="ko-KR" sz="2600" dirty="0" smtClean="0"/>
          </a:p>
          <a:p>
            <a:r>
              <a:rPr lang="en-US" altLang="ko-KR" sz="2600" dirty="0" smtClean="0"/>
              <a:t>ex) </a:t>
            </a:r>
            <a:r>
              <a:rPr lang="ko-KR" altLang="en-US" sz="2600" dirty="0" smtClean="0"/>
              <a:t>시청기록</a:t>
            </a:r>
            <a:r>
              <a:rPr lang="en-US" altLang="ko-KR" sz="2600" dirty="0" smtClean="0"/>
              <a:t>,</a:t>
            </a:r>
            <a:r>
              <a:rPr lang="ko-KR" altLang="en-US" sz="2600" dirty="0"/>
              <a:t> </a:t>
            </a:r>
            <a:r>
              <a:rPr lang="ko-KR" altLang="en-US" sz="2600" dirty="0" smtClean="0"/>
              <a:t>검색기록 등</a:t>
            </a:r>
            <a:r>
              <a:rPr lang="en-US" altLang="ko-KR" sz="2600" dirty="0" smtClean="0"/>
              <a:t>,  not yet ready</a:t>
            </a:r>
          </a:p>
          <a:p>
            <a:r>
              <a:rPr lang="en-US" altLang="ko-KR" sz="2600" dirty="0" smtClean="0"/>
              <a:t>3.</a:t>
            </a:r>
            <a:r>
              <a:rPr lang="ko-KR" altLang="en-US" sz="2600" dirty="0" smtClean="0"/>
              <a:t> 상용 </a:t>
            </a:r>
            <a:r>
              <a:rPr lang="en-US" altLang="ko-KR" sz="2600" dirty="0" smtClean="0"/>
              <a:t>VOD </a:t>
            </a:r>
            <a:r>
              <a:rPr lang="ko-KR" altLang="en-US" sz="2600" dirty="0" smtClean="0"/>
              <a:t>추천 알고리즘 개발</a:t>
            </a:r>
            <a:endParaRPr lang="en-US" altLang="ko-KR" sz="2600" dirty="0" smtClean="0"/>
          </a:p>
          <a:p>
            <a:r>
              <a:rPr lang="ko-KR" altLang="en-US" sz="2600" dirty="0" smtClean="0"/>
              <a:t>시청시간 비율고려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컨텐츠별 시청 패턴 고려</a:t>
            </a:r>
            <a:endParaRPr lang="en-US" altLang="ko-KR" sz="2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400" dirty="0" smtClean="0">
                <a:solidFill>
                  <a:srgbClr val="0070C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altLang="ko-KR" sz="2500" dirty="0" smtClean="0"/>
              <a:t>Netflix</a:t>
            </a:r>
            <a:r>
              <a:rPr lang="ko-KR" altLang="en-US" sz="2500" dirty="0" smtClean="0"/>
              <a:t>와 달리 </a:t>
            </a:r>
            <a:r>
              <a:rPr lang="en-US" altLang="ko-KR" sz="2500" dirty="0" smtClean="0"/>
              <a:t>Explicit feedback(</a:t>
            </a:r>
            <a:r>
              <a:rPr lang="ko-KR" altLang="en-US" sz="2500" dirty="0" smtClean="0"/>
              <a:t>별점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부재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3400" dirty="0" smtClean="0">
                <a:solidFill>
                  <a:srgbClr val="0070C0"/>
                </a:solidFill>
              </a:rPr>
              <a:t>Requirement</a:t>
            </a:r>
          </a:p>
          <a:p>
            <a:pPr marL="0" indent="0">
              <a:buNone/>
            </a:pPr>
            <a:r>
              <a:rPr lang="en-US" altLang="ko-KR" sz="2500" dirty="0" smtClean="0"/>
              <a:t>VOD</a:t>
            </a:r>
            <a:r>
              <a:rPr lang="ko-KR" altLang="en-US" sz="2500" dirty="0" smtClean="0"/>
              <a:t> 추천알고리즘 개발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3400" dirty="0" smtClean="0">
                <a:solidFill>
                  <a:srgbClr val="0070C0"/>
                </a:solidFill>
              </a:rPr>
              <a:t>Goal</a:t>
            </a:r>
          </a:p>
          <a:p>
            <a:pPr marL="0" indent="0">
              <a:buNone/>
            </a:pPr>
            <a:r>
              <a:rPr lang="en-US" altLang="ko-KR" sz="2500" dirty="0" smtClean="0"/>
              <a:t>Raw data</a:t>
            </a:r>
            <a:r>
              <a:rPr lang="ko-KR" altLang="en-US" sz="2500" dirty="0" smtClean="0"/>
              <a:t>에서 </a:t>
            </a:r>
            <a:r>
              <a:rPr lang="en-US" altLang="ko-KR" sz="2500" dirty="0" smtClean="0"/>
              <a:t>implicit feedback </a:t>
            </a:r>
            <a:r>
              <a:rPr lang="ko-KR" altLang="en-US" sz="2500" dirty="0" smtClean="0"/>
              <a:t>추출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Implicit feedback</a:t>
            </a:r>
            <a:r>
              <a:rPr lang="ko-KR" altLang="en-US" sz="2500" dirty="0" smtClean="0"/>
              <a:t> 이용한 추천알고리즘 개발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44600"/>
            <a:ext cx="8229600" cy="5093110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Explicit feedback</a:t>
            </a:r>
            <a:r>
              <a:rPr lang="ko-KR" altLang="en-US" sz="2600" dirty="0" smtClean="0"/>
              <a:t>을 이용한 추천방법 이해</a:t>
            </a:r>
            <a:endParaRPr lang="en-US" altLang="ko-KR" sz="2600" dirty="0" smtClean="0"/>
          </a:p>
          <a:p>
            <a:r>
              <a:rPr lang="en-US" altLang="ko-KR" sz="2600" dirty="0" smtClean="0"/>
              <a:t>-&gt;</a:t>
            </a:r>
            <a:r>
              <a:rPr lang="ko-KR" altLang="en-US" sz="2600" dirty="0"/>
              <a:t> </a:t>
            </a:r>
            <a:r>
              <a:rPr lang="en-US" altLang="ko-KR" sz="2600" dirty="0" smtClean="0"/>
              <a:t>Bias based, CF, MF</a:t>
            </a:r>
            <a:r>
              <a:rPr lang="ko-KR" altLang="en-US" sz="2600" dirty="0" smtClean="0"/>
              <a:t>를 </a:t>
            </a:r>
            <a:r>
              <a:rPr lang="en-US" altLang="ko-KR" sz="2600" dirty="0" smtClean="0"/>
              <a:t>Netflix prize</a:t>
            </a:r>
            <a:r>
              <a:rPr lang="ko-KR" altLang="en-US" sz="2600" dirty="0" smtClean="0"/>
              <a:t>에서 주어진 </a:t>
            </a:r>
            <a:r>
              <a:rPr lang="en-US" altLang="ko-KR" sz="2600" dirty="0" smtClean="0"/>
              <a:t>Rating</a:t>
            </a:r>
            <a:r>
              <a:rPr lang="ko-KR" altLang="en-US" sz="2600" dirty="0" smtClean="0"/>
              <a:t>에 적용하여 </a:t>
            </a:r>
            <a:r>
              <a:rPr lang="en-US" altLang="ko-KR" sz="2600" dirty="0" smtClean="0"/>
              <a:t>Rating </a:t>
            </a:r>
            <a:r>
              <a:rPr lang="ko-KR" altLang="en-US" sz="2600" dirty="0" smtClean="0"/>
              <a:t>예측</a:t>
            </a:r>
            <a:endParaRPr lang="en-US" altLang="ko-KR" sz="2600" dirty="0" smtClean="0"/>
          </a:p>
          <a:p>
            <a:endParaRPr lang="en-US" altLang="ko-KR" sz="2600" dirty="0"/>
          </a:p>
          <a:p>
            <a:r>
              <a:rPr lang="ko-KR" altLang="en-US" sz="2600" dirty="0" smtClean="0"/>
              <a:t>상용 </a:t>
            </a:r>
            <a:r>
              <a:rPr lang="en-US" altLang="ko-KR" sz="2600" dirty="0" smtClean="0"/>
              <a:t>VOD </a:t>
            </a:r>
            <a:r>
              <a:rPr lang="ko-KR" altLang="en-US" sz="2600" dirty="0" smtClean="0"/>
              <a:t>로그로부터 </a:t>
            </a:r>
            <a:r>
              <a:rPr lang="en-US" altLang="ko-KR" sz="2600" dirty="0" smtClean="0"/>
              <a:t>implicit feedback</a:t>
            </a:r>
            <a:r>
              <a:rPr lang="ko-KR" altLang="en-US" sz="2600" dirty="0" smtClean="0"/>
              <a:t> 추출</a:t>
            </a:r>
            <a:endParaRPr lang="en-US" altLang="ko-KR" sz="2600" dirty="0"/>
          </a:p>
          <a:p>
            <a:r>
              <a:rPr lang="en-US" altLang="ko-KR" sz="2600" dirty="0" smtClean="0"/>
              <a:t>Ex)</a:t>
            </a:r>
            <a:r>
              <a:rPr lang="ko-KR" altLang="en-US" sz="2600" dirty="0" smtClean="0"/>
              <a:t>시청 시작시간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시청 종료시간 로그</a:t>
            </a:r>
            <a:endParaRPr lang="en-US" altLang="ko-KR" sz="2600" dirty="0" smtClean="0"/>
          </a:p>
          <a:p>
            <a:endParaRPr lang="en-US" altLang="ko-KR" sz="2600" dirty="0"/>
          </a:p>
          <a:p>
            <a:r>
              <a:rPr lang="en-US" altLang="ko-KR" sz="2600" dirty="0" smtClean="0"/>
              <a:t>Implicit feedback</a:t>
            </a:r>
            <a:r>
              <a:rPr lang="ko-KR" altLang="en-US" sz="2600" dirty="0" smtClean="0"/>
              <a:t>을 기반으로 추천</a:t>
            </a:r>
            <a:endParaRPr lang="en-US" altLang="ko-KR" sz="2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02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Tensol</a:t>
            </a:r>
            <a:r>
              <a:rPr lang="en-US" altLang="ko-KR" dirty="0" smtClean="0"/>
              <a:t> Flow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GPU</a:t>
            </a:r>
            <a:r>
              <a:rPr lang="ko-KR" altLang="en-US" dirty="0" smtClean="0"/>
              <a:t> 서버</a:t>
            </a:r>
            <a:endParaRPr lang="en-US" altLang="ko-KR" dirty="0" smtClean="0"/>
          </a:p>
          <a:p>
            <a:r>
              <a:rPr lang="en-US" altLang="ko-KR" dirty="0" smtClean="0"/>
              <a:t>OS :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16.04.3 LTS</a:t>
            </a:r>
          </a:p>
          <a:p>
            <a:r>
              <a:rPr lang="en-US" altLang="ko-KR" dirty="0" smtClean="0"/>
              <a:t>GPU : </a:t>
            </a:r>
            <a:r>
              <a:rPr lang="en-US" altLang="ko-KR" dirty="0" err="1" smtClean="0"/>
              <a:t>Nvidia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Geforce</a:t>
            </a:r>
            <a:r>
              <a:rPr lang="en-US" altLang="ko-KR" dirty="0" smtClean="0"/>
              <a:t> GTX1080</a:t>
            </a:r>
          </a:p>
          <a:p>
            <a:r>
              <a:rPr lang="en-US" altLang="ko-KR" dirty="0" smtClean="0"/>
              <a:t>CPU : i7-7700@3.6Ghz</a:t>
            </a:r>
          </a:p>
          <a:p>
            <a:r>
              <a:rPr lang="en-US" altLang="ko-KR" dirty="0" smtClean="0"/>
              <a:t>RAM : 16GB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2300" y="1346200"/>
            <a:ext cx="2235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Netflix data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2300" y="2514600"/>
            <a:ext cx="2235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통계치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62500" y="1346200"/>
            <a:ext cx="2235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Partial data</a:t>
            </a:r>
            <a:endParaRPr kumimoji="1" lang="ko-KR" altLang="en-US" dirty="0"/>
          </a:p>
        </p:txBody>
      </p:sp>
      <p:cxnSp>
        <p:nvCxnSpPr>
          <p:cNvPr id="11" name="직선 화살표 연결선 10"/>
          <p:cNvCxnSpPr>
            <a:stCxn id="6" idx="2"/>
            <a:endCxn id="8" idx="0"/>
          </p:cNvCxnSpPr>
          <p:nvPr/>
        </p:nvCxnSpPr>
        <p:spPr>
          <a:xfrm>
            <a:off x="1739900" y="1841500"/>
            <a:ext cx="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/>
          <p:nvPr/>
        </p:nvSpPr>
        <p:spPr>
          <a:xfrm>
            <a:off x="1739900" y="199338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시각화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54400" y="3190467"/>
            <a:ext cx="22352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기존 추천 알고리즘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7200" y="4409667"/>
            <a:ext cx="16129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Bias-based</a:t>
            </a:r>
            <a:endParaRPr kumimoji="1"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41600" y="4409667"/>
            <a:ext cx="16129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Item-based CF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91100" y="4399734"/>
            <a:ext cx="16129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MF based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75500" y="4399734"/>
            <a:ext cx="16129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Mixed</a:t>
            </a:r>
            <a:endParaRPr kumimoji="1"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54400" y="5761401"/>
            <a:ext cx="2235200" cy="4925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모델 간 성능비교</a:t>
            </a:r>
            <a:endParaRPr kumimoji="1" lang="ko-KR" altLang="en-US" dirty="0"/>
          </a:p>
        </p:txBody>
      </p:sp>
      <p:cxnSp>
        <p:nvCxnSpPr>
          <p:cNvPr id="25" name="꺾인 연결선[E] 24"/>
          <p:cNvCxnSpPr>
            <a:stCxn id="6" idx="3"/>
          </p:cNvCxnSpPr>
          <p:nvPr/>
        </p:nvCxnSpPr>
        <p:spPr>
          <a:xfrm>
            <a:off x="2857500" y="1593850"/>
            <a:ext cx="1117600" cy="1596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32400" y="1841500"/>
            <a:ext cx="0" cy="134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857500" y="1471409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/>
          <p:nvPr/>
        </p:nvSpPr>
        <p:spPr>
          <a:xfrm>
            <a:off x="2997201" y="1219200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Subdata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추출</a:t>
            </a:r>
            <a:endParaRPr kumimoji="1" lang="ko-KR" altLang="en-US" dirty="0"/>
          </a:p>
        </p:txBody>
      </p:sp>
      <p:cxnSp>
        <p:nvCxnSpPr>
          <p:cNvPr id="37" name="직선 화살표 연결선 36"/>
          <p:cNvCxnSpPr>
            <a:stCxn id="15" idx="2"/>
            <a:endCxn id="18" idx="0"/>
          </p:cNvCxnSpPr>
          <p:nvPr/>
        </p:nvCxnSpPr>
        <p:spPr>
          <a:xfrm flipH="1">
            <a:off x="1263650" y="3685767"/>
            <a:ext cx="330835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19" idx="0"/>
          </p:cNvCxnSpPr>
          <p:nvPr/>
        </p:nvCxnSpPr>
        <p:spPr>
          <a:xfrm flipH="1">
            <a:off x="3448050" y="3685767"/>
            <a:ext cx="112395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5" idx="2"/>
            <a:endCxn id="20" idx="0"/>
          </p:cNvCxnSpPr>
          <p:nvPr/>
        </p:nvCxnSpPr>
        <p:spPr>
          <a:xfrm>
            <a:off x="4572000" y="3685767"/>
            <a:ext cx="1225550" cy="71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5" idx="2"/>
            <a:endCxn id="21" idx="0"/>
          </p:cNvCxnSpPr>
          <p:nvPr/>
        </p:nvCxnSpPr>
        <p:spPr>
          <a:xfrm>
            <a:off x="4572000" y="3685767"/>
            <a:ext cx="3409950" cy="71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/>
          <p:cNvCxnSpPr>
            <a:stCxn id="18" idx="2"/>
            <a:endCxn id="23" idx="0"/>
          </p:cNvCxnSpPr>
          <p:nvPr/>
        </p:nvCxnSpPr>
        <p:spPr>
          <a:xfrm rot="16200000" flipH="1">
            <a:off x="2489608" y="3679009"/>
            <a:ext cx="856434" cy="3308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/>
          <p:cNvCxnSpPr>
            <a:stCxn id="19" idx="2"/>
            <a:endCxn id="23" idx="0"/>
          </p:cNvCxnSpPr>
          <p:nvPr/>
        </p:nvCxnSpPr>
        <p:spPr>
          <a:xfrm rot="16200000" flipH="1">
            <a:off x="3581808" y="4771209"/>
            <a:ext cx="856434" cy="1123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/>
          <p:cNvCxnSpPr>
            <a:stCxn id="20" idx="2"/>
            <a:endCxn id="23" idx="0"/>
          </p:cNvCxnSpPr>
          <p:nvPr/>
        </p:nvCxnSpPr>
        <p:spPr>
          <a:xfrm rot="5400000">
            <a:off x="4751592" y="4715442"/>
            <a:ext cx="866367" cy="122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/>
          <p:cNvCxnSpPr>
            <a:stCxn id="21" idx="2"/>
            <a:endCxn id="23" idx="0"/>
          </p:cNvCxnSpPr>
          <p:nvPr/>
        </p:nvCxnSpPr>
        <p:spPr>
          <a:xfrm rot="5400000">
            <a:off x="5843792" y="3623242"/>
            <a:ext cx="866367" cy="3409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191448" y="6115050"/>
            <a:ext cx="688731" cy="304917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7200" y="1327015"/>
            <a:ext cx="2171700" cy="1005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VOD</a:t>
            </a:r>
            <a:r>
              <a:rPr kumimoji="1" lang="ko-KR" altLang="en-US" dirty="0" smtClean="0"/>
              <a:t> 로그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Raw Data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6500" y="1428750"/>
            <a:ext cx="2692400" cy="71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가공된 로그  </a:t>
            </a:r>
            <a:r>
              <a:rPr kumimoji="1" lang="en-US" altLang="ko-KR" dirty="0" smtClean="0"/>
              <a:t>Data</a:t>
            </a:r>
            <a:endParaRPr kumimoji="1" lang="ko-KR" altLang="en-US" dirty="0"/>
          </a:p>
        </p:txBody>
      </p:sp>
      <p:sp>
        <p:nvSpPr>
          <p:cNvPr id="7" name="톱니 모양의 오른쪽 화살표[N] 6"/>
          <p:cNvSpPr/>
          <p:nvPr/>
        </p:nvSpPr>
        <p:spPr>
          <a:xfrm>
            <a:off x="2832100" y="1676400"/>
            <a:ext cx="711200" cy="3070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95587" y="3055982"/>
            <a:ext cx="1943100" cy="43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시청시간 고려</a:t>
            </a:r>
            <a:endParaRPr kumimoji="1"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9643" y="3067866"/>
            <a:ext cx="1943100" cy="43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시청패턴 고려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743700" y="3065099"/>
            <a:ext cx="1943100" cy="43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기타요소 고려</a:t>
            </a:r>
            <a:endParaRPr kumimoji="1"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069643" y="4211682"/>
            <a:ext cx="1943100" cy="43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기존 알고리즘</a:t>
            </a:r>
            <a:endParaRPr kumimoji="1" lang="ko-KR" altLang="en-US" dirty="0"/>
          </a:p>
        </p:txBody>
      </p:sp>
      <p:cxnSp>
        <p:nvCxnSpPr>
          <p:cNvPr id="14" name="직선 화살표 연결선 13"/>
          <p:cNvCxnSpPr>
            <a:stCxn id="5" idx="2"/>
            <a:endCxn id="10" idx="0"/>
          </p:cNvCxnSpPr>
          <p:nvPr/>
        </p:nvCxnSpPr>
        <p:spPr>
          <a:xfrm flipH="1">
            <a:off x="2367137" y="2148693"/>
            <a:ext cx="2725563" cy="90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2"/>
          </p:cNvCxnSpPr>
          <p:nvPr/>
        </p:nvCxnSpPr>
        <p:spPr>
          <a:xfrm>
            <a:off x="5092700" y="2148693"/>
            <a:ext cx="0" cy="95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" idx="2"/>
            <a:endCxn id="32" idx="0"/>
          </p:cNvCxnSpPr>
          <p:nvPr/>
        </p:nvCxnSpPr>
        <p:spPr>
          <a:xfrm>
            <a:off x="5092700" y="2148693"/>
            <a:ext cx="2622550" cy="91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2"/>
            <a:endCxn id="36" idx="0"/>
          </p:cNvCxnSpPr>
          <p:nvPr/>
        </p:nvCxnSpPr>
        <p:spPr>
          <a:xfrm>
            <a:off x="2367137" y="3490066"/>
            <a:ext cx="2674056" cy="72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1" idx="2"/>
            <a:endCxn id="36" idx="0"/>
          </p:cNvCxnSpPr>
          <p:nvPr/>
        </p:nvCxnSpPr>
        <p:spPr>
          <a:xfrm>
            <a:off x="5041193" y="3501950"/>
            <a:ext cx="0" cy="70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2"/>
            <a:endCxn id="36" idx="0"/>
          </p:cNvCxnSpPr>
          <p:nvPr/>
        </p:nvCxnSpPr>
        <p:spPr>
          <a:xfrm flipH="1">
            <a:off x="5041193" y="3499183"/>
            <a:ext cx="2674057" cy="71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육각형[H] 49"/>
          <p:cNvSpPr/>
          <p:nvPr/>
        </p:nvSpPr>
        <p:spPr>
          <a:xfrm>
            <a:off x="3806471" y="5160010"/>
            <a:ext cx="2469443" cy="110109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최종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추천알고리즘</a:t>
            </a:r>
            <a:endParaRPr kumimoji="1" lang="ko-KR" altLang="en-US" dirty="0"/>
          </a:p>
        </p:txBody>
      </p:sp>
      <p:sp>
        <p:nvSpPr>
          <p:cNvPr id="52" name="아래쪽 화살표[D] 51"/>
          <p:cNvSpPr/>
          <p:nvPr/>
        </p:nvSpPr>
        <p:spPr>
          <a:xfrm>
            <a:off x="4876800" y="4645766"/>
            <a:ext cx="381000" cy="514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6839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Spec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Neflix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시청로그분석하기</a:t>
            </a:r>
            <a:endParaRPr lang="en-US" altLang="ko-KR" dirty="0" smtClean="0"/>
          </a:p>
          <a:p>
            <a:r>
              <a:rPr lang="ko-KR" altLang="en-US" dirty="0" smtClean="0"/>
              <a:t>시청로그 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통계치 시각화하기</a:t>
            </a:r>
            <a:endParaRPr lang="en-US" altLang="ko-KR" dirty="0" smtClean="0"/>
          </a:p>
          <a:p>
            <a:r>
              <a:rPr lang="ko-KR" altLang="en-US" dirty="0" smtClean="0"/>
              <a:t>전체 데이터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유의미한 </a:t>
            </a:r>
            <a:r>
              <a:rPr lang="en-US" altLang="ko-KR" dirty="0" smtClean="0"/>
              <a:t>subset</a:t>
            </a:r>
            <a:r>
              <a:rPr lang="ko-KR" altLang="en-US" dirty="0" smtClean="0"/>
              <a:t>으로 추출하기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 추천알고리즘 구현하기</a:t>
            </a:r>
            <a:endParaRPr lang="en-US" altLang="ko-KR" dirty="0" smtClean="0"/>
          </a:p>
          <a:p>
            <a:r>
              <a:rPr lang="en-US" altLang="ko-KR" dirty="0" smtClean="0"/>
              <a:t>Model, </a:t>
            </a:r>
            <a:r>
              <a:rPr lang="en-US" altLang="ko-KR" dirty="0" err="1" smtClean="0"/>
              <a:t>Hyperparamter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바꾸며 기존 알고리즘 성능 측정하기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Raw data</a:t>
            </a:r>
            <a:r>
              <a:rPr lang="ko-KR" altLang="en-US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Processed Data</a:t>
            </a:r>
            <a:r>
              <a:rPr lang="ko-KR" altLang="en-US" dirty="0" smtClean="0"/>
              <a:t> 가공하기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Implicit feedback </a:t>
            </a:r>
            <a:r>
              <a:rPr lang="ko-KR" altLang="en-US" dirty="0" smtClean="0"/>
              <a:t>고려한 추천알고리즘 개발하기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3541</TotalTime>
  <Words>618</Words>
  <Application>Microsoft Office PowerPoint</Application>
  <PresentationFormat>화면 슬라이드 쇼(4:3)</PresentationFormat>
  <Paragraphs>206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나눔고딕</vt:lpstr>
      <vt:lpstr>돋움</vt:lpstr>
      <vt:lpstr>맑은 고딕</vt:lpstr>
      <vt:lpstr>Arial</vt:lpstr>
      <vt:lpstr>Bookman Old Style</vt:lpstr>
      <vt:lpstr>Corbel</vt:lpstr>
      <vt:lpstr>Gill Sans MT</vt:lpstr>
      <vt:lpstr>Wingdings</vt:lpstr>
      <vt:lpstr>Wingdings 3</vt:lpstr>
      <vt:lpstr>원본</vt:lpstr>
      <vt:lpstr>VOD Contents Recommendation System</vt:lpstr>
      <vt:lpstr>Contents </vt:lpstr>
      <vt:lpstr>Overview</vt:lpstr>
      <vt:lpstr>Goal/Problem &amp; Requirement</vt:lpstr>
      <vt:lpstr>Approach</vt:lpstr>
      <vt:lpstr>Development Environment</vt:lpstr>
      <vt:lpstr>Architecture</vt:lpstr>
      <vt:lpstr>Architecture</vt:lpstr>
      <vt:lpstr>Basic Spec</vt:lpstr>
      <vt:lpstr>Current Status</vt:lpstr>
      <vt:lpstr>Further plan</vt:lpstr>
      <vt:lpstr>Division and Assignment of Work</vt:lpstr>
      <vt:lpstr>Schedule 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85</cp:revision>
  <cp:lastPrinted>2011-08-28T13:13:29Z</cp:lastPrinted>
  <dcterms:created xsi:type="dcterms:W3CDTF">2011-08-24T01:05:33Z</dcterms:created>
  <dcterms:modified xsi:type="dcterms:W3CDTF">2017-09-25T13:49:56Z</dcterms:modified>
</cp:coreProperties>
</file>