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59" r:id="rId6"/>
    <p:sldId id="283" r:id="rId7"/>
    <p:sldId id="260" r:id="rId8"/>
    <p:sldId id="263" r:id="rId9"/>
    <p:sldId id="265" r:id="rId10"/>
    <p:sldId id="271" r:id="rId11"/>
    <p:sldId id="266" r:id="rId12"/>
    <p:sldId id="269" r:id="rId13"/>
    <p:sldId id="270" r:id="rId14"/>
    <p:sldId id="282" r:id="rId15"/>
    <p:sldId id="285" r:id="rId16"/>
    <p:sldId id="286" r:id="rId17"/>
    <p:sldId id="284" r:id="rId18"/>
    <p:sldId id="275" r:id="rId19"/>
    <p:sldId id="276" r:id="rId20"/>
    <p:sldId id="272" r:id="rId21"/>
    <p:sldId id="280" r:id="rId22"/>
    <p:sldId id="279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81" autoAdjust="0"/>
  </p:normalViewPr>
  <p:slideViewPr>
    <p:cSldViewPr snapToGrid="0">
      <p:cViewPr varScale="1">
        <p:scale>
          <a:sx n="86" d="100"/>
          <a:sy n="86" d="100"/>
        </p:scale>
        <p:origin x="6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734E-1A8B-4B5C-82AC-384EC88F0BC1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C706-A3A0-4785-BFCE-D0E980FD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Bias</a:t>
            </a:r>
            <a:r>
              <a:rPr lang="en-US" altLang="ko-KR" baseline="0" dirty="0" smtClean="0"/>
              <a:t> Based Model</a:t>
            </a:r>
            <a:r>
              <a:rPr lang="ko-KR" altLang="en-US" baseline="0" dirty="0" smtClean="0"/>
              <a:t>은 평균을 가지고 예측하는 모델입니다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평균은 전체평균이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사용자와 영화에 대한 평균이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7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1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1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20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42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64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84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0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9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5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9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9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1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1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8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6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7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C706-A3A0-4785-BFCE-D0E980FDE6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0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6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1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D5B7-C993-4CAF-B772-E210D7E2D2AA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F166-62B6-432B-84BE-3222366FE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8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6785" y="875606"/>
            <a:ext cx="9144000" cy="18751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상용 </a:t>
            </a:r>
            <a:r>
              <a:rPr lang="en-US" altLang="ko-KR" dirty="0" smtClean="0"/>
              <a:t>VOD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Recommendation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32000"/>
            <a:ext cx="9144000" cy="190980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                                                                        </a:t>
            </a:r>
            <a:r>
              <a:rPr lang="en-US" altLang="ko-KR" sz="3500" b="1" dirty="0" smtClean="0"/>
              <a:t>Team C</a:t>
            </a:r>
            <a:endParaRPr lang="en-US" altLang="ko-KR" b="1" dirty="0" smtClean="0"/>
          </a:p>
          <a:p>
            <a:pPr algn="r"/>
            <a:r>
              <a:rPr lang="ko-KR" altLang="en-US" dirty="0" smtClean="0"/>
              <a:t>컴퓨터공학부 </a:t>
            </a:r>
            <a:r>
              <a:rPr lang="en-US" altLang="ko-KR" dirty="0" smtClean="0"/>
              <a:t>2012-11237 </a:t>
            </a:r>
            <a:r>
              <a:rPr lang="ko-KR" altLang="en-US" dirty="0" smtClean="0"/>
              <a:t>김지훈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2012-11249 </a:t>
            </a:r>
            <a:r>
              <a:rPr lang="ko-KR" altLang="en-US" dirty="0" smtClean="0"/>
              <a:t>설재완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2012-11278 </a:t>
            </a:r>
            <a:r>
              <a:rPr lang="ko-KR" altLang="en-US" dirty="0" smtClean="0"/>
              <a:t>최윤서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7109064" cy="6369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&lt;Bias-Based Model&gt;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0.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변수의 의미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Mean =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전체평균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Bux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user x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의 평균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- Mean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Biy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movie y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의 평균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- Mean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1. Bi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Bu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의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초기값을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[0, Random, Mean]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중 하나로 잡는다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Bu = [Bu0, Bu1, Bu2, Bu3, …]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Bi = [Bi0, Bi1, Bi2, Bi3, …]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일정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step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동안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Bi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Bu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를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Update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한다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     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Bux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Bux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- delta 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Biy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Biy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– delta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delta = (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learning_rate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 * gradient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gradient =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bux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또는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biy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Least Square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의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편미분값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Least Square = 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사용자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의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영화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에 대한 평점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예측값을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계산한다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 </a:t>
            </a: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나중에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TestSet</a:t>
            </a:r>
            <a:r>
              <a:rPr lang="ko-KR" altLang="en-US" b="1" dirty="0" smtClean="0">
                <a:solidFill>
                  <a:srgbClr val="FF0000"/>
                </a:solidFill>
              </a:rPr>
              <a:t>과 대조한 </a:t>
            </a:r>
            <a:r>
              <a:rPr lang="en-US" altLang="ko-KR" b="1" dirty="0" smtClean="0">
                <a:solidFill>
                  <a:srgbClr val="FF0000"/>
                </a:solidFill>
              </a:rPr>
              <a:t>RMSE </a:t>
            </a:r>
            <a:r>
              <a:rPr lang="ko-KR" altLang="en-US" b="1" dirty="0" smtClean="0">
                <a:solidFill>
                  <a:srgbClr val="FF0000"/>
                </a:solidFill>
              </a:rPr>
              <a:t>계산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Prediction(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 = Mean +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Bux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Biy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1" y="4600311"/>
            <a:ext cx="3540052" cy="345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94" y="229337"/>
            <a:ext cx="5959559" cy="570824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9199950" y="2832324"/>
            <a:ext cx="116282" cy="100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493144" y="3751436"/>
            <a:ext cx="116282" cy="100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99769" y="1162821"/>
            <a:ext cx="4288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Least Square</a:t>
            </a:r>
            <a:r>
              <a:rPr lang="ko-KR" altLang="en-US" sz="1400" dirty="0" smtClean="0"/>
              <a:t>는 특정 </a:t>
            </a:r>
            <a:r>
              <a:rPr lang="en-US" altLang="ko-KR" sz="1400" dirty="0" err="1" smtClean="0"/>
              <a:t>bux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</a:t>
            </a:r>
            <a:r>
              <a:rPr lang="en-US" altLang="ko-KR" sz="1400" dirty="0" err="1" smtClean="0"/>
              <a:t>biy</a:t>
            </a:r>
            <a:r>
              <a:rPr lang="ko-KR" altLang="en-US" sz="1400" dirty="0" smtClean="0"/>
              <a:t>에 대한 이차함수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636" y="634265"/>
            <a:ext cx="4319581" cy="421081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9119937" y="4409574"/>
            <a:ext cx="489489" cy="270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7449636" y="4842711"/>
            <a:ext cx="4485690" cy="745957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Step  = Learning Rate x gradient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 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의 결과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1" y="1690688"/>
            <a:ext cx="6658363" cy="4976812"/>
          </a:xfrm>
        </p:spPr>
      </p:pic>
      <p:sp>
        <p:nvSpPr>
          <p:cNvPr id="7" name="순서도: 처리 6"/>
          <p:cNvSpPr/>
          <p:nvPr/>
        </p:nvSpPr>
        <p:spPr>
          <a:xfrm>
            <a:off x="7062284" y="2045043"/>
            <a:ext cx="4441857" cy="42939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Prediction = U + Bu + Bi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ko-KR" altLang="en-US" dirty="0" smtClean="0">
                <a:solidFill>
                  <a:srgbClr val="FF0000"/>
                </a:solidFill>
              </a:rPr>
              <a:t>일정 </a:t>
            </a:r>
            <a:r>
              <a:rPr lang="en-US" altLang="ko-KR" dirty="0" smtClean="0">
                <a:solidFill>
                  <a:srgbClr val="FF0000"/>
                </a:solidFill>
              </a:rPr>
              <a:t>step </a:t>
            </a:r>
            <a:r>
              <a:rPr lang="ko-KR" altLang="en-US" dirty="0" smtClean="0">
                <a:solidFill>
                  <a:srgbClr val="FF0000"/>
                </a:solidFill>
              </a:rPr>
              <a:t>이후에 </a:t>
            </a:r>
            <a:r>
              <a:rPr lang="en-US" altLang="ko-KR" dirty="0" smtClean="0">
                <a:solidFill>
                  <a:srgbClr val="FF0000"/>
                </a:solidFill>
              </a:rPr>
              <a:t>RMSE</a:t>
            </a:r>
            <a:r>
              <a:rPr lang="ko-KR" altLang="en-US" dirty="0" smtClean="0">
                <a:solidFill>
                  <a:srgbClr val="FF0000"/>
                </a:solidFill>
              </a:rPr>
              <a:t>값 수렴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68" y="2179809"/>
            <a:ext cx="4014148" cy="120594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430795" y="5288692"/>
            <a:ext cx="1383956" cy="871151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911311" y="5644303"/>
            <a:ext cx="797011" cy="31509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초기값 설정에 따른 결과 양상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" y="1606550"/>
            <a:ext cx="6726085" cy="5118100"/>
          </a:xfrm>
        </p:spPr>
      </p:pic>
      <p:sp>
        <p:nvSpPr>
          <p:cNvPr id="6" name="타원 5"/>
          <p:cNvSpPr/>
          <p:nvPr/>
        </p:nvSpPr>
        <p:spPr>
          <a:xfrm>
            <a:off x="5566719" y="2421924"/>
            <a:ext cx="1445740" cy="46955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7012459" y="2499152"/>
            <a:ext cx="1056503" cy="31509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49281" y="2384853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적절한 초기값을 설정하는 것이 중요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Rate</a:t>
            </a:r>
            <a:r>
              <a:rPr lang="ko-KR" altLang="en-US" dirty="0" smtClean="0"/>
              <a:t>의 중요성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" y="1604963"/>
            <a:ext cx="6992485" cy="5167312"/>
          </a:xfrm>
        </p:spPr>
      </p:pic>
      <p:sp>
        <p:nvSpPr>
          <p:cNvPr id="6" name="타원 5"/>
          <p:cNvSpPr/>
          <p:nvPr/>
        </p:nvSpPr>
        <p:spPr>
          <a:xfrm>
            <a:off x="1952369" y="2106827"/>
            <a:ext cx="1445740" cy="2619633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519722" y="3259093"/>
            <a:ext cx="3674076" cy="31509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37024" y="3259093"/>
            <a:ext cx="4569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예측 값이 실제 값으로부터 발산하는 현상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Learning Rate</a:t>
            </a:r>
            <a:r>
              <a:rPr lang="ko-KR" altLang="en-US" dirty="0" smtClean="0">
                <a:solidFill>
                  <a:srgbClr val="FF0000"/>
                </a:solidFill>
              </a:rPr>
              <a:t>를 잘못 주면 </a:t>
            </a:r>
            <a:r>
              <a:rPr lang="en-US" altLang="ko-KR" dirty="0" smtClean="0">
                <a:solidFill>
                  <a:srgbClr val="FF0000"/>
                </a:solidFill>
              </a:rPr>
              <a:t>Step</a:t>
            </a:r>
            <a:r>
              <a:rPr lang="ko-KR" altLang="en-US" dirty="0" smtClean="0">
                <a:solidFill>
                  <a:srgbClr val="FF0000"/>
                </a:solidFill>
              </a:rPr>
              <a:t>의 크기가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계속 증가해 올바른 예측을 할 수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7109064" cy="6369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&lt;Matrix Factorization Model&gt;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Idea :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각 사용자와 아이템을 정확히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개의 특성으로만 표현하자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 -&gt; </a:t>
            </a: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userX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= (val1, val2, … , </a:t>
            </a: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valk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  전체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(n x m) ratings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Matrix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를 각각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(n x k), (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x m)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의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두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Matrix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로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나눈 모양을 생각하자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이때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(n x k)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는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를 표현하고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(k x m)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은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item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을 표현한다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이 두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matrix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를 구하면 모든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rating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을 예측할 수 있는 것이다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5557"/>
              </p:ext>
            </p:extLst>
          </p:nvPr>
        </p:nvGraphicFramePr>
        <p:xfrm>
          <a:off x="7703751" y="478709"/>
          <a:ext cx="2268152" cy="180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19"/>
                <a:gridCol w="283519"/>
                <a:gridCol w="283519"/>
                <a:gridCol w="283519"/>
                <a:gridCol w="283519"/>
                <a:gridCol w="283519"/>
                <a:gridCol w="283519"/>
                <a:gridCol w="283519"/>
              </a:tblGrid>
              <a:tr h="2251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5139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5139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5139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5139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225139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5139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5139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40125"/>
              </p:ext>
            </p:extLst>
          </p:nvPr>
        </p:nvGraphicFramePr>
        <p:xfrm>
          <a:off x="8185665" y="2554645"/>
          <a:ext cx="488780" cy="178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90"/>
                <a:gridCol w="244390"/>
              </a:tblGrid>
              <a:tr h="22359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22359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359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359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23594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223594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223594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223594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08943"/>
              </p:ext>
            </p:extLst>
          </p:nvPr>
        </p:nvGraphicFramePr>
        <p:xfrm>
          <a:off x="9606693" y="2564027"/>
          <a:ext cx="1872736" cy="43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92"/>
                <a:gridCol w="234092"/>
                <a:gridCol w="234092"/>
                <a:gridCol w="234092"/>
                <a:gridCol w="234092"/>
                <a:gridCol w="234092"/>
                <a:gridCol w="234092"/>
                <a:gridCol w="234092"/>
              </a:tblGrid>
              <a:tr h="21933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19333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026611" y="2619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58639" y="25880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0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Factor </a:t>
            </a:r>
            <a:r>
              <a:rPr lang="ko-KR" altLang="en-US" sz="4000" dirty="0" smtClean="0"/>
              <a:t>수에 따른 </a:t>
            </a:r>
            <a:r>
              <a:rPr lang="en-US" altLang="ko-KR" sz="4000" dirty="0" smtClean="0"/>
              <a:t>MF Model</a:t>
            </a:r>
            <a:r>
              <a:rPr lang="ko-KR" altLang="en-US" sz="4000" dirty="0" smtClean="0"/>
              <a:t>의 성능 비교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319241"/>
            <a:ext cx="7304564" cy="5538759"/>
          </a:xfrm>
        </p:spPr>
      </p:pic>
      <p:sp>
        <p:nvSpPr>
          <p:cNvPr id="4" name="TextBox 3"/>
          <p:cNvSpPr txBox="1"/>
          <p:nvPr/>
        </p:nvSpPr>
        <p:spPr>
          <a:xfrm>
            <a:off x="7419764" y="3448800"/>
            <a:ext cx="422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Factor </a:t>
            </a:r>
            <a:r>
              <a:rPr lang="ko-KR" altLang="en-US" dirty="0" smtClean="0">
                <a:solidFill>
                  <a:srgbClr val="FF0000"/>
                </a:solidFill>
              </a:rPr>
              <a:t>수가 늘어남에 따라 정확한 예측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7109064" cy="6369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&lt;Collaborative Filtering Model&gt;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1. Item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간의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Similarity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를 구한다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en-US" altLang="ko-KR" b="1" dirty="0" smtClean="0">
                <a:solidFill>
                  <a:srgbClr val="FF0000"/>
                </a:solidFill>
              </a:rPr>
              <a:t>Similarity Matrix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ItemA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&lt;user0 rating, user1 rating, …. 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ItemB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&lt;user0 rating, user1 rating, …. &gt;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vecA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&lt; R(u0) – mean , R(u1) – mean , … &gt; 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vecB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 R(u0) – mean , R(u1) – mean , … &gt;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   Similarity(A, B)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= cosine(A, B)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en-US" altLang="ko-KR" b="1" dirty="0" smtClean="0">
                <a:solidFill>
                  <a:srgbClr val="FF0000"/>
                </a:solidFill>
              </a:rPr>
              <a:t>(-1 ~ 1)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사용자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의 영화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에 대한 평점 예측 값을 계산한다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-&gt; </a:t>
            </a:r>
            <a:r>
              <a:rPr lang="ko-KR" altLang="en-US" b="1" dirty="0">
                <a:solidFill>
                  <a:srgbClr val="FF0000"/>
                </a:solidFill>
              </a:rPr>
              <a:t>나중에 </a:t>
            </a:r>
            <a:r>
              <a:rPr lang="en-US" altLang="ko-KR" b="1" dirty="0" err="1">
                <a:solidFill>
                  <a:srgbClr val="FF0000"/>
                </a:solidFill>
              </a:rPr>
              <a:t>TestSet</a:t>
            </a:r>
            <a:r>
              <a:rPr lang="ko-KR" altLang="en-US" b="1" dirty="0">
                <a:solidFill>
                  <a:srgbClr val="FF0000"/>
                </a:solidFill>
              </a:rPr>
              <a:t>과 대조하여 </a:t>
            </a:r>
            <a:r>
              <a:rPr lang="en-US" altLang="ko-KR" b="1" dirty="0">
                <a:solidFill>
                  <a:srgbClr val="FF0000"/>
                </a:solidFill>
              </a:rPr>
              <a:t>RMSE </a:t>
            </a:r>
            <a:r>
              <a:rPr lang="ko-KR" altLang="en-US" b="1" dirty="0">
                <a:solidFill>
                  <a:srgbClr val="FF0000"/>
                </a:solidFill>
              </a:rPr>
              <a:t>계산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Pred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 = (Similarity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가중치를 가진 평점의 평균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Sum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(Similarity(y,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 * Rating(x,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/ Sum( | Similarity(y,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|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9551774" y="2069757"/>
            <a:ext cx="1655804" cy="110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9551774" y="1576928"/>
            <a:ext cx="189470" cy="1598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9273747" y="2706130"/>
            <a:ext cx="654907" cy="46955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60987" y="1566905"/>
            <a:ext cx="68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vecA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61222" y="2247212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vecB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4508" y="3382593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&lt;Cosine </a:t>
            </a:r>
            <a:r>
              <a:rPr lang="ko-KR" altLang="en-US" dirty="0" smtClean="0"/>
              <a:t>값 계산을 통한 유사도 측정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0043" y="426308"/>
            <a:ext cx="34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ItemA</a:t>
            </a:r>
            <a:r>
              <a:rPr lang="en-US" altLang="ko-KR" dirty="0" smtClean="0"/>
              <a:t> = ( 3, 4, 1, 2, …. 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vecA</a:t>
            </a:r>
            <a:r>
              <a:rPr lang="en-US" altLang="ko-KR" dirty="0" smtClean="0"/>
              <a:t>   = (-0.7, 0.3, -2.7, -1.7,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275"/>
          </a:xfrm>
        </p:spPr>
        <p:txBody>
          <a:bodyPr/>
          <a:lstStyle/>
          <a:p>
            <a:r>
              <a:rPr lang="ko-KR" altLang="en-US" dirty="0" smtClean="0"/>
              <a:t>모델 간 성능 비교 </a:t>
            </a:r>
            <a:r>
              <a:rPr lang="en-US" altLang="ko-KR" dirty="0" smtClean="0"/>
              <a:t>– Base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CF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MF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01" y="1306619"/>
            <a:ext cx="7413144" cy="5424744"/>
          </a:xfrm>
        </p:spPr>
      </p:pic>
    </p:spTree>
    <p:extLst>
      <p:ext uri="{BB962C8B-B14F-4D97-AF65-F5344CB8AC3E}">
        <p14:creationId xmlns:p14="http://schemas.microsoft.com/office/powerpoint/2010/main" val="27095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Future Plans</a:t>
            </a:r>
            <a:endParaRPr lang="ko-KR" altLang="en-US" sz="6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400" dirty="0" smtClean="0"/>
              <a:t> Problem?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지금까지 구현한 것은 </a:t>
            </a:r>
            <a:r>
              <a:rPr lang="en-US" altLang="ko-KR" b="1" dirty="0" smtClean="0"/>
              <a:t>Explicit Data(</a:t>
            </a:r>
            <a:r>
              <a:rPr lang="ko-KR" altLang="en-US" b="1" dirty="0" smtClean="0"/>
              <a:t>평점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에 의존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en-US" altLang="ko-KR" b="1" dirty="0" smtClean="0"/>
              <a:t>Implicit Data(</a:t>
            </a:r>
            <a:r>
              <a:rPr lang="ko-KR" altLang="en-US" b="1" dirty="0" smtClean="0"/>
              <a:t>시청기록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을 어떻게 이용할 것인가</a:t>
            </a:r>
            <a:r>
              <a:rPr lang="en-US" altLang="ko-KR" dirty="0" smtClean="0"/>
              <a:t>?</a:t>
            </a:r>
          </a:p>
          <a:p>
            <a:endParaRPr lang="en-US" altLang="ko-KR" sz="4400" dirty="0" smtClean="0"/>
          </a:p>
          <a:p>
            <a:r>
              <a:rPr lang="en-US" altLang="ko-KR" sz="4400" dirty="0" smtClean="0"/>
              <a:t> Goals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	Implicit Data</a:t>
            </a:r>
            <a:r>
              <a:rPr lang="ko-KR" altLang="en-US" dirty="0" smtClean="0"/>
              <a:t>의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알고리즘</a:t>
            </a:r>
            <a:r>
              <a:rPr lang="ko-KR" altLang="en-US" dirty="0"/>
              <a:t>에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810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2658" y="1659371"/>
            <a:ext cx="10515600" cy="435133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sz="16500" dirty="0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5935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517130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Spec Highlights</a:t>
            </a:r>
          </a:p>
          <a:p>
            <a:r>
              <a:rPr lang="en-US" altLang="ko-KR" dirty="0" smtClean="0"/>
              <a:t>Current Status ( What we’ve done! )</a:t>
            </a:r>
          </a:p>
          <a:p>
            <a:pPr marL="0" indent="0">
              <a:buNone/>
            </a:pPr>
            <a:r>
              <a:rPr lang="en-US" altLang="ko-KR" sz="2000" dirty="0" smtClean="0"/>
              <a:t>	1. Data Analysis</a:t>
            </a:r>
          </a:p>
          <a:p>
            <a:pPr marL="0" indent="0">
              <a:buNone/>
            </a:pPr>
            <a:r>
              <a:rPr lang="en-US" altLang="ko-KR" sz="2000" dirty="0" smtClean="0"/>
              <a:t>	2. Make Subset</a:t>
            </a:r>
          </a:p>
          <a:p>
            <a:pPr marL="0" indent="0">
              <a:buNone/>
            </a:pPr>
            <a:r>
              <a:rPr lang="en-US" altLang="ko-KR" sz="2000" dirty="0" smtClean="0"/>
              <a:t>	3. Module &amp; Performance(RMSE)	</a:t>
            </a: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	   3.1. Bias Base Model	</a:t>
            </a:r>
          </a:p>
          <a:p>
            <a:pPr marL="0" indent="0">
              <a:buNone/>
            </a:pPr>
            <a:r>
              <a:rPr lang="en-US" altLang="ko-KR" sz="1800" dirty="0" smtClean="0"/>
              <a:t>	   3.2. CF(Collaborative Filtering) Model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3.3. CF + Base Model</a:t>
            </a:r>
          </a:p>
          <a:p>
            <a:pPr marL="0" indent="0">
              <a:buNone/>
            </a:pPr>
            <a:r>
              <a:rPr lang="en-US" altLang="ko-KR" sz="1800" dirty="0" smtClean="0"/>
              <a:t>	   3.4. MF Model</a:t>
            </a:r>
          </a:p>
          <a:p>
            <a:r>
              <a:rPr lang="en-US" altLang="ko-KR" dirty="0" smtClean="0"/>
              <a:t>Future Plan ( What we’re going to do )</a:t>
            </a:r>
          </a:p>
          <a:p>
            <a:r>
              <a:rPr lang="en-US" altLang="ko-KR" dirty="0" smtClean="0"/>
              <a:t>Demo Plan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9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1470" y="6110417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Implicit Data(.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json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파일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4" y="0"/>
            <a:ext cx="3833107" cy="61104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66757" y="951868"/>
            <a:ext cx="2822400" cy="47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og 1      log2      log3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66757" y="1621803"/>
            <a:ext cx="1267200" cy="47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66757" y="2311104"/>
            <a:ext cx="4305600" cy="47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40357" y="1621803"/>
            <a:ext cx="3694843" cy="47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89157" y="951868"/>
            <a:ext cx="2046043" cy="47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72357" y="2311104"/>
            <a:ext cx="562843" cy="47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00141" y="1004802"/>
            <a:ext cx="90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VOD 1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19766" y="1674737"/>
            <a:ext cx="90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VOD 2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19766" y="2323972"/>
            <a:ext cx="90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VOD 3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6650465" y="954200"/>
            <a:ext cx="120456" cy="44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09583" y="954200"/>
            <a:ext cx="120456" cy="44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700141" y="3535200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절대 시간 기준</a:t>
            </a:r>
            <a:r>
              <a:rPr lang="en-US" altLang="ko-KR" sz="24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00142" y="189600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상대 </a:t>
            </a:r>
            <a:r>
              <a:rPr lang="ko-KR" altLang="en-US" sz="2400" b="1" dirty="0"/>
              <a:t>시간 기준</a:t>
            </a:r>
            <a:r>
              <a:rPr lang="en-US" altLang="ko-KR" sz="2400" b="1" dirty="0"/>
              <a:t>&gt;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86382" y="4239442"/>
            <a:ext cx="2822400" cy="47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og 1      log2      log3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886382" y="4909377"/>
            <a:ext cx="1267200" cy="47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86382" y="5598678"/>
            <a:ext cx="4305600" cy="47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719766" y="4292376"/>
            <a:ext cx="90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VOD 1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739391" y="4962311"/>
            <a:ext cx="90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VOD 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39391" y="5611546"/>
            <a:ext cx="90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VOD 3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6670090" y="4241774"/>
            <a:ext cx="120456" cy="44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629208" y="4241774"/>
            <a:ext cx="120456" cy="44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881256" y="9846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60%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901613" y="16747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20%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81256" y="235610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0%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94001" y="2876839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</a:rPr>
              <a:t>평점 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= 1 + 4 x (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시청비율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)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35424" y="493442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15</a:t>
            </a:r>
            <a:r>
              <a:rPr lang="ko-KR" altLang="en-US" dirty="0" smtClean="0">
                <a:solidFill>
                  <a:schemeClr val="accent1"/>
                </a:solidFill>
              </a:rPr>
              <a:t>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37556" y="429237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40</a:t>
            </a:r>
            <a:r>
              <a:rPr lang="ko-KR" altLang="en-US" dirty="0" smtClean="0">
                <a:solidFill>
                  <a:schemeClr val="accent1"/>
                </a:solidFill>
              </a:rPr>
              <a:t>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3532" y="565161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60</a:t>
            </a:r>
            <a:r>
              <a:rPr lang="ko-KR" altLang="en-US" dirty="0" smtClean="0">
                <a:solidFill>
                  <a:schemeClr val="accent1"/>
                </a:solidFill>
              </a:rPr>
              <a:t>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9766" y="6260407"/>
            <a:ext cx="528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</a:rPr>
              <a:t>평점 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= 1 + 4 x (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시청시간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(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분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)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/ 120)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47" y="0"/>
            <a:ext cx="12226947" cy="6732157"/>
          </a:xfrm>
        </p:spPr>
      </p:pic>
    </p:spTree>
    <p:extLst>
      <p:ext uri="{BB962C8B-B14F-4D97-AF65-F5344CB8AC3E}">
        <p14:creationId xmlns:p14="http://schemas.microsoft.com/office/powerpoint/2010/main" val="17531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Demo Plan</a:t>
            </a:r>
            <a:endParaRPr lang="ko-KR" altLang="en-US" sz="6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사용자의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해당 사용자가 시청한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목록을 보여준다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Model</a:t>
            </a:r>
            <a:r>
              <a:rPr lang="ko-KR" altLang="en-US" dirty="0" smtClean="0"/>
              <a:t>을 통해 시청하지 않은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대한 평점을 예측한다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예측된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중 평점 </a:t>
            </a:r>
            <a:r>
              <a:rPr lang="en-US" altLang="ko-KR" dirty="0" smtClean="0"/>
              <a:t>Top10</a:t>
            </a:r>
            <a:r>
              <a:rPr lang="ko-KR" altLang="en-US" dirty="0" smtClean="0"/>
              <a:t>개를 추출하여 보여준다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smtClean="0"/>
              <a:t>이차원 그래프 </a:t>
            </a:r>
            <a:r>
              <a:rPr lang="en-US" altLang="ko-KR" smtClean="0"/>
              <a:t>Visualization!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9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(1),(2) Show movies seen by User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85309" y="1724905"/>
            <a:ext cx="3028312" cy="177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</a:rPr>
              <a:t>Model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1724905"/>
            <a:ext cx="1690255" cy="581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: 00012345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528456" y="1880075"/>
            <a:ext cx="1156854" cy="271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11741" y="3702245"/>
            <a:ext cx="3936696" cy="295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User ID : 00012345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Watched movies (ordered by Rating)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1. Titanic (5)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2. Spider Man (5)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3. Gone With the Wind (5)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4. Romeo and Juliet (4)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5. Dark Knight (4)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위로 굽은 화살표 9"/>
          <p:cNvSpPr/>
          <p:nvPr/>
        </p:nvSpPr>
        <p:spPr>
          <a:xfrm rot="5400000">
            <a:off x="3806351" y="3519968"/>
            <a:ext cx="823893" cy="786882"/>
          </a:xfrm>
          <a:prstGeom prst="bent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7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(3),(4) Show prediction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85309" y="1724905"/>
            <a:ext cx="2992217" cy="177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Base + CF</a:t>
            </a:r>
          </a:p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Model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1724905"/>
            <a:ext cx="1690255" cy="581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: 00012345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528456" y="1880075"/>
            <a:ext cx="1156854" cy="271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11741" y="3702245"/>
            <a:ext cx="3954743" cy="295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User ID : 00012345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Watched movies (ordered by Rating)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1. Titanic (5)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2. Spider Man 2 (5)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3. Gone With the Wind (5)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4. Romeo and Juliet (4)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위로 굽은 화살표 9"/>
          <p:cNvSpPr/>
          <p:nvPr/>
        </p:nvSpPr>
        <p:spPr>
          <a:xfrm rot="5400000">
            <a:off x="3806351" y="3519968"/>
            <a:ext cx="823893" cy="786882"/>
          </a:xfrm>
          <a:prstGeom prst="bent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37257" y="538955"/>
            <a:ext cx="3954743" cy="295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Predicted Movies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(ordered by predicted Rating)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1. American Beauty (4.7)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2. Great Gatsby (4.6)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3. </a:t>
            </a:r>
            <a:r>
              <a:rPr lang="en-US" altLang="ko-KR" dirty="0">
                <a:solidFill>
                  <a:schemeClr val="tx1"/>
                </a:solidFill>
              </a:rPr>
              <a:t>Dark Knight (</a:t>
            </a:r>
            <a:r>
              <a:rPr lang="en-US" altLang="ko-KR" dirty="0" smtClean="0">
                <a:solidFill>
                  <a:schemeClr val="tx1"/>
                </a:solidFill>
              </a:rPr>
              <a:t>4.4)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 4. Spider Man 3 (4.3)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677526" y="1874099"/>
            <a:ext cx="1497932" cy="271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5994" y="3158289"/>
            <a:ext cx="3461449" cy="3497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Why This Model?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현재까지 가장 좋은 </a:t>
            </a:r>
            <a:r>
              <a:rPr lang="en-US" altLang="ko-KR" dirty="0" smtClean="0">
                <a:solidFill>
                  <a:schemeClr val="tx1"/>
                </a:solidFill>
              </a:rPr>
              <a:t>RMSE </a:t>
            </a:r>
            <a:r>
              <a:rPr lang="ko-KR" altLang="en-US" dirty="0" smtClean="0">
                <a:solidFill>
                  <a:schemeClr val="tx1"/>
                </a:solidFill>
              </a:rPr>
              <a:t>결과를 가졌다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But!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Base+MF</a:t>
            </a:r>
            <a:r>
              <a:rPr lang="en-US" altLang="ko-KR" dirty="0">
                <a:solidFill>
                  <a:schemeClr val="tx1"/>
                </a:solidFill>
              </a:rPr>
              <a:t> model</a:t>
            </a:r>
            <a:r>
              <a:rPr lang="ko-KR" altLang="en-US" dirty="0">
                <a:solidFill>
                  <a:schemeClr val="tx1"/>
                </a:solidFill>
              </a:rPr>
              <a:t>을 구현한 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Implicit Data</a:t>
            </a:r>
            <a:r>
              <a:rPr lang="ko-KR" altLang="en-US" dirty="0" smtClean="0">
                <a:solidFill>
                  <a:schemeClr val="tx1"/>
                </a:solidFill>
              </a:rPr>
              <a:t>를 적용했을 때 가장 좋은 </a:t>
            </a:r>
            <a:r>
              <a:rPr lang="en-US" altLang="ko-KR" dirty="0" smtClean="0">
                <a:solidFill>
                  <a:schemeClr val="tx1"/>
                </a:solidFill>
              </a:rPr>
              <a:t>RMSE </a:t>
            </a:r>
            <a:r>
              <a:rPr lang="ko-KR" altLang="en-US" dirty="0" smtClean="0">
                <a:solidFill>
                  <a:schemeClr val="tx1"/>
                </a:solidFill>
              </a:rPr>
              <a:t>결과를 가진 </a:t>
            </a:r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  <a:r>
              <a:rPr lang="ko-KR" altLang="en-US" dirty="0" smtClean="0">
                <a:solidFill>
                  <a:schemeClr val="tx1"/>
                </a:solidFill>
              </a:rPr>
              <a:t>을 택할 예정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(5) Visualization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431758" y="1961148"/>
            <a:ext cx="0" cy="4162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31758" y="4024564"/>
            <a:ext cx="5805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0453" y="3834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7479" y="562019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2055" y="2319444"/>
            <a:ext cx="311304" cy="384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4181" y="169048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Similarity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09452" y="409722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가 매긴 평점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753090" y="3946016"/>
            <a:ext cx="164432" cy="1570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675391" y="3976091"/>
            <a:ext cx="164432" cy="1570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2794" y="3976091"/>
            <a:ext cx="164432" cy="1570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72260" y="3946016"/>
            <a:ext cx="164432" cy="1570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640311" y="3946016"/>
            <a:ext cx="164432" cy="1570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410074" y="1022684"/>
            <a:ext cx="2586789" cy="1723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User</a:t>
            </a:r>
            <a:r>
              <a:rPr lang="ko-KR" altLang="en-US" dirty="0" smtClean="0">
                <a:solidFill>
                  <a:schemeClr val="tx1"/>
                </a:solidFill>
              </a:rPr>
              <a:t>가 본 영화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첫 번째 추천 영화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두 번째 추천 영화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554268" y="1246532"/>
            <a:ext cx="164432" cy="1570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62844" y="2349653"/>
            <a:ext cx="164432" cy="1570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855745" y="2955845"/>
            <a:ext cx="164432" cy="1570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743822" y="5188262"/>
            <a:ext cx="164432" cy="1570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555690" y="4936187"/>
            <a:ext cx="164432" cy="1570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1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640311" y="4124791"/>
            <a:ext cx="164432" cy="1570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662844" y="2586765"/>
            <a:ext cx="164432" cy="15709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4838696" y="2727629"/>
            <a:ext cx="164432" cy="15709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632291" y="4506656"/>
            <a:ext cx="164432" cy="15709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2561213" y="4727182"/>
            <a:ext cx="164432" cy="15709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749838" y="5460883"/>
            <a:ext cx="164432" cy="15709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8554268" y="1801302"/>
            <a:ext cx="164432" cy="1570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554268" y="2356072"/>
            <a:ext cx="164432" cy="15709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675391" y="4710727"/>
            <a:ext cx="6169698" cy="2032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설명</a:t>
            </a:r>
            <a:r>
              <a:rPr lang="en-US" altLang="ko-KR" b="1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추천한 영화들과 사용자가 본 영화들의 상관관계를 보인다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Similarity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Cosine</a:t>
            </a:r>
            <a:r>
              <a:rPr lang="ko-KR" altLang="en-US" dirty="0" smtClean="0">
                <a:solidFill>
                  <a:schemeClr val="tx1"/>
                </a:solidFill>
              </a:rPr>
              <a:t>값으로 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사용자가 부여한 평점이 높을수록 유사함을 보인다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0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 Highlights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Netflix Ratings Data</a:t>
            </a:r>
            <a:r>
              <a:rPr lang="ko-KR" altLang="en-US" b="1" dirty="0" smtClean="0"/>
              <a:t>의 시각화</a:t>
            </a:r>
            <a:endParaRPr lang="en-US" altLang="ko-KR" b="1" dirty="0" smtClean="0"/>
          </a:p>
          <a:p>
            <a:r>
              <a:rPr lang="en-US" altLang="ko-KR" b="1" dirty="0" smtClean="0"/>
              <a:t>Dataset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subset</a:t>
            </a:r>
            <a:r>
              <a:rPr lang="ko-KR" altLang="en-US" b="1" dirty="0" smtClean="0"/>
              <a:t>으로 추출</a:t>
            </a:r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가지 기존 추천 알고리즘의 구현 및 성능비교</a:t>
            </a:r>
            <a:endParaRPr lang="en-US" altLang="ko-KR" b="1" dirty="0" smtClean="0"/>
          </a:p>
          <a:p>
            <a:r>
              <a:rPr lang="en-US" altLang="ko-KR" dirty="0" smtClean="0"/>
              <a:t>Implicit Data</a:t>
            </a:r>
            <a:r>
              <a:rPr lang="ko-KR" altLang="en-US" dirty="0" smtClean="0"/>
              <a:t>에서 유의미한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r>
              <a:rPr lang="en-US" altLang="ko-KR" dirty="0" smtClean="0"/>
              <a:t>Implicit Data</a:t>
            </a:r>
            <a:r>
              <a:rPr lang="ko-KR" altLang="en-US" dirty="0" smtClean="0"/>
              <a:t>를 고려한 추천 알고리즘의 개발</a:t>
            </a:r>
            <a:endParaRPr lang="en-US" altLang="ko-KR" dirty="0" smtClean="0"/>
          </a:p>
          <a:p>
            <a:r>
              <a:rPr lang="ko-KR" altLang="en-US" dirty="0" smtClean="0"/>
              <a:t>시청 패턴을 고려한 추천 알고리즘 개발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643600" y="1576275"/>
            <a:ext cx="3143250" cy="1628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What we’ve Done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43600" y="3205050"/>
            <a:ext cx="3143250" cy="1628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50000"/>
                  </a:schemeClr>
                </a:solidFill>
              </a:rPr>
              <a:t>To Do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621115"/>
          </a:xfrm>
        </p:spPr>
      </p:pic>
    </p:spTree>
    <p:extLst>
      <p:ext uri="{BB962C8B-B14F-4D97-AF65-F5344CB8AC3E}">
        <p14:creationId xmlns:p14="http://schemas.microsoft.com/office/powerpoint/2010/main" val="2100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0"/>
            <a:ext cx="12191999" cy="6674194"/>
          </a:xfrm>
        </p:spPr>
      </p:pic>
    </p:spTree>
    <p:extLst>
      <p:ext uri="{BB962C8B-B14F-4D97-AF65-F5344CB8AC3E}">
        <p14:creationId xmlns:p14="http://schemas.microsoft.com/office/powerpoint/2010/main" val="26118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Data </a:t>
            </a:r>
            <a:r>
              <a:rPr lang="en-US" altLang="ko-KR" sz="5400" b="1" dirty="0" err="1" smtClean="0"/>
              <a:t>Sparsity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81865" y="459581"/>
            <a:ext cx="3243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Subdata</a:t>
            </a:r>
            <a:endParaRPr lang="en-US" altLang="ko-KR" sz="3200" dirty="0" smtClean="0"/>
          </a:p>
          <a:p>
            <a:r>
              <a:rPr lang="en-US" altLang="ko-KR" sz="2400" dirty="0" smtClean="0"/>
              <a:t>1. Movie :  500</a:t>
            </a:r>
          </a:p>
          <a:p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UserID</a:t>
            </a:r>
            <a:r>
              <a:rPr lang="en-US" altLang="ko-KR" sz="2400" dirty="0" smtClean="0"/>
              <a:t> :  0~10000</a:t>
            </a:r>
          </a:p>
          <a:p>
            <a:r>
              <a:rPr lang="en-US" altLang="ko-KR" sz="2400" dirty="0" smtClean="0"/>
              <a:t>3. Ratings : 160,000</a:t>
            </a:r>
          </a:p>
          <a:p>
            <a:endParaRPr lang="en-US" altLang="ko-KR" sz="240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00" y="226582"/>
            <a:ext cx="3000967" cy="6548028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9" y="3698636"/>
            <a:ext cx="5032273" cy="1897848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4781286" y="4625960"/>
            <a:ext cx="1424216" cy="25208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6000" y="5752800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밝기가 어두울수록 높은 평점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31950" y="4514320"/>
            <a:ext cx="3243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Whole Data is </a:t>
            </a:r>
          </a:p>
          <a:p>
            <a:endParaRPr lang="en-US" altLang="ko-KR" dirty="0"/>
          </a:p>
          <a:p>
            <a:r>
              <a:rPr lang="en-US" altLang="ko-KR" dirty="0" smtClean="0"/>
              <a:t>Movie : 17,770</a:t>
            </a:r>
          </a:p>
          <a:p>
            <a:r>
              <a:rPr lang="en-US" altLang="ko-KR" dirty="0" smtClean="0"/>
              <a:t>User : 480,000</a:t>
            </a:r>
          </a:p>
          <a:p>
            <a:r>
              <a:rPr lang="en-US" altLang="ko-KR" dirty="0" smtClean="0"/>
              <a:t>Rating : 100,000,000</a:t>
            </a:r>
            <a:endParaRPr lang="en-US" altLang="ko-KR" dirty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Sparsity</a:t>
            </a:r>
            <a:r>
              <a:rPr lang="en-US" altLang="ko-KR" dirty="0" smtClean="0">
                <a:solidFill>
                  <a:srgbClr val="FF0000"/>
                </a:solidFill>
              </a:rPr>
              <a:t> = about 1%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7200" y="4593600"/>
            <a:ext cx="1785600" cy="316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346"/>
          </a:xfrm>
        </p:spPr>
        <p:txBody>
          <a:bodyPr/>
          <a:lstStyle/>
          <a:p>
            <a:r>
              <a:rPr lang="en-US" altLang="ko-KR" dirty="0" smtClean="0"/>
              <a:t>Data analysis(1) - </a:t>
            </a:r>
            <a:r>
              <a:rPr lang="ko-KR" altLang="en-US" sz="4000" dirty="0" smtClean="0"/>
              <a:t>시청분포도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" y="1559237"/>
            <a:ext cx="5943107" cy="4457331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1" y="1559236"/>
            <a:ext cx="5943108" cy="4457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200" y="5940000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영화의 </a:t>
            </a:r>
            <a:r>
              <a:rPr lang="ko-KR" altLang="en-US" b="1" dirty="0" err="1" smtClean="0"/>
              <a:t>인기도에</a:t>
            </a:r>
            <a:r>
              <a:rPr lang="ko-KR" altLang="en-US" b="1" dirty="0" smtClean="0"/>
              <a:t> 따른 분포도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6108" y="5940000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시청량</a:t>
            </a:r>
            <a:r>
              <a:rPr lang="ko-KR" altLang="en-US" b="1" dirty="0" smtClean="0"/>
              <a:t> 분포도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6940" y="1459476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각 시청자들은 얼마나 많은 영화를 보았는가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200" y="1467738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각 영화는 얼마나 많이 시청되었는가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37600" y="2520000"/>
            <a:ext cx="3052800" cy="10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해석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대부분의 영화가 </a:t>
            </a:r>
            <a:r>
              <a:rPr lang="en-US" altLang="ko-KR" sz="1400" dirty="0" smtClean="0">
                <a:solidFill>
                  <a:schemeClr val="tx1"/>
                </a:solidFill>
              </a:rPr>
              <a:t>1000</a:t>
            </a:r>
            <a:r>
              <a:rPr lang="ko-KR" altLang="en-US" sz="1400" dirty="0" smtClean="0">
                <a:solidFill>
                  <a:schemeClr val="tx1"/>
                </a:solidFill>
              </a:rPr>
              <a:t>번 이하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 시청되었다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718107" y="2344135"/>
            <a:ext cx="2578693" cy="10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해석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대부분의 시용자가 </a:t>
            </a:r>
            <a:r>
              <a:rPr lang="en-US" altLang="ko-KR" sz="1400" dirty="0" smtClean="0">
                <a:solidFill>
                  <a:schemeClr val="tx1"/>
                </a:solidFill>
              </a:rPr>
              <a:t>10~100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영화를 시청하였다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075"/>
          </a:xfrm>
        </p:spPr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analysis(2) - </a:t>
            </a:r>
            <a:r>
              <a:rPr lang="ko-KR" altLang="en-US" dirty="0" smtClean="0"/>
              <a:t>평점분포도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889"/>
            <a:ext cx="6168270" cy="462620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95" y="1690688"/>
            <a:ext cx="5991205" cy="44934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5200" y="2440800"/>
            <a:ext cx="2181600" cy="10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해석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대부분의 영화가 </a:t>
            </a:r>
            <a:r>
              <a:rPr lang="en-US" altLang="ko-KR" sz="1400" dirty="0" smtClean="0">
                <a:solidFill>
                  <a:schemeClr val="tx1"/>
                </a:solidFill>
              </a:rPr>
              <a:t>3~4</a:t>
            </a:r>
            <a:r>
              <a:rPr lang="ko-KR" altLang="en-US" sz="1400" dirty="0" smtClean="0">
                <a:solidFill>
                  <a:schemeClr val="tx1"/>
                </a:solidFill>
              </a:rPr>
              <a:t>점의 평점을 받았다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83470" y="2747790"/>
            <a:ext cx="2181600" cy="10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해석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대부분의 사용자가 </a:t>
            </a:r>
            <a:r>
              <a:rPr lang="en-US" altLang="ko-KR" sz="1400" dirty="0" smtClean="0">
                <a:solidFill>
                  <a:schemeClr val="tx1"/>
                </a:solidFill>
              </a:rPr>
              <a:t>3~4</a:t>
            </a:r>
            <a:r>
              <a:rPr lang="ko-KR" altLang="en-US" sz="1400" dirty="0" smtClean="0">
                <a:solidFill>
                  <a:schemeClr val="tx1"/>
                </a:solidFill>
              </a:rPr>
              <a:t>점의 평점을 주었다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6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Subset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8" y="1690687"/>
            <a:ext cx="8274744" cy="4673113"/>
          </a:xfrm>
        </p:spPr>
      </p:pic>
      <p:sp>
        <p:nvSpPr>
          <p:cNvPr id="6" name="직사각형 5"/>
          <p:cNvSpPr/>
          <p:nvPr/>
        </p:nvSpPr>
        <p:spPr>
          <a:xfrm>
            <a:off x="8806606" y="1913024"/>
            <a:ext cx="3028619" cy="4228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&lt;Initial Netflix Data&gt; 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Movie : 17,770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User : 480,189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Ratings : 100,480,507</a:t>
            </a:r>
          </a:p>
          <a:p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&lt;Small </a:t>
            </a:r>
            <a:r>
              <a:rPr lang="en-US" altLang="ko-KR" dirty="0">
                <a:solidFill>
                  <a:srgbClr val="FF0000"/>
                </a:solidFill>
              </a:rPr>
              <a:t>Subset&gt;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Movie : </a:t>
            </a:r>
            <a:r>
              <a:rPr lang="en-US" altLang="ko-KR" dirty="0" smtClean="0">
                <a:solidFill>
                  <a:schemeClr val="tx2"/>
                </a:solidFill>
              </a:rPr>
              <a:t>Top 100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err="1">
                <a:solidFill>
                  <a:schemeClr val="tx2"/>
                </a:solidFill>
              </a:rPr>
              <a:t>UserID</a:t>
            </a:r>
            <a:r>
              <a:rPr lang="en-US" altLang="ko-KR" dirty="0">
                <a:solidFill>
                  <a:schemeClr val="tx2"/>
                </a:solidFill>
              </a:rPr>
              <a:t> : </a:t>
            </a:r>
            <a:r>
              <a:rPr lang="en-US" altLang="ko-KR" dirty="0" smtClean="0">
                <a:solidFill>
                  <a:schemeClr val="tx2"/>
                </a:solidFill>
              </a:rPr>
              <a:t>0~10,000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Ratings : </a:t>
            </a:r>
            <a:r>
              <a:rPr lang="en-US" altLang="ko-KR" dirty="0" smtClean="0">
                <a:solidFill>
                  <a:schemeClr val="tx2"/>
                </a:solidFill>
              </a:rPr>
              <a:t>50,000</a:t>
            </a:r>
            <a:endParaRPr lang="ko-KR" altLang="en-US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&lt;Big Subset&gt;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Movie : Top 1000</a:t>
            </a:r>
          </a:p>
          <a:p>
            <a:r>
              <a:rPr lang="en-US" altLang="ko-KR" dirty="0" err="1" smtClean="0">
                <a:solidFill>
                  <a:schemeClr val="tx2"/>
                </a:solidFill>
              </a:rPr>
              <a:t>UserID</a:t>
            </a:r>
            <a:r>
              <a:rPr lang="en-US" altLang="ko-KR" dirty="0" smtClean="0">
                <a:solidFill>
                  <a:schemeClr val="tx2"/>
                </a:solidFill>
              </a:rPr>
              <a:t> : 0~100,000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Ratings : 2,300,000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1233</Words>
  <Application>Microsoft Office PowerPoint</Application>
  <PresentationFormat>와이드스크린</PresentationFormat>
  <Paragraphs>288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상용 VOD  Recommendation System</vt:lpstr>
      <vt:lpstr>Contents</vt:lpstr>
      <vt:lpstr>Spec Highlights</vt:lpstr>
      <vt:lpstr>Current Status</vt:lpstr>
      <vt:lpstr>PowerPoint 프레젠테이션</vt:lpstr>
      <vt:lpstr>Data Sparsity</vt:lpstr>
      <vt:lpstr>Data analysis(1) - 시청분포도</vt:lpstr>
      <vt:lpstr>Data analysis(2) - 평점분포도</vt:lpstr>
      <vt:lpstr>Make Subset</vt:lpstr>
      <vt:lpstr>PowerPoint 프레젠테이션</vt:lpstr>
      <vt:lpstr>Train set과 Test set의 결과 비교</vt:lpstr>
      <vt:lpstr>초기값 설정에 따른 결과 양상</vt:lpstr>
      <vt:lpstr>Learning Rate의 중요성</vt:lpstr>
      <vt:lpstr>PowerPoint 프레젠테이션</vt:lpstr>
      <vt:lpstr>Factor 수에 따른 MF Model의 성능 비교</vt:lpstr>
      <vt:lpstr>PowerPoint 프레젠테이션</vt:lpstr>
      <vt:lpstr>모델 간 성능 비교 – Base vs CF vs MF</vt:lpstr>
      <vt:lpstr>Future Plans</vt:lpstr>
      <vt:lpstr>PowerPoint 프레젠테이션</vt:lpstr>
      <vt:lpstr>PowerPoint 프레젠테이션</vt:lpstr>
      <vt:lpstr>Current Status</vt:lpstr>
      <vt:lpstr>Demo Plan</vt:lpstr>
      <vt:lpstr>(1),(2) Show movies seen by User</vt:lpstr>
      <vt:lpstr>(3),(4) Show prediction</vt:lpstr>
      <vt:lpstr>(5) 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user</dc:creator>
  <cp:lastModifiedBy>user</cp:lastModifiedBy>
  <cp:revision>52</cp:revision>
  <dcterms:created xsi:type="dcterms:W3CDTF">2017-10-24T11:48:03Z</dcterms:created>
  <dcterms:modified xsi:type="dcterms:W3CDTF">2017-11-02T10:15:51Z</dcterms:modified>
</cp:coreProperties>
</file>