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75" r:id="rId5"/>
    <p:sldId id="276" r:id="rId6"/>
    <p:sldId id="269" r:id="rId7"/>
    <p:sldId id="270" r:id="rId8"/>
    <p:sldId id="258" r:id="rId9"/>
    <p:sldId id="271" r:id="rId10"/>
    <p:sldId id="272" r:id="rId11"/>
    <p:sldId id="265" r:id="rId12"/>
    <p:sldId id="266" r:id="rId13"/>
    <p:sldId id="267" r:id="rId14"/>
    <p:sldId id="263" r:id="rId15"/>
    <p:sldId id="273" r:id="rId16"/>
    <p:sldId id="259" r:id="rId17"/>
    <p:sldId id="278" r:id="rId18"/>
    <p:sldId id="264" r:id="rId19"/>
    <p:sldId id="260" r:id="rId20"/>
    <p:sldId id="261" r:id="rId21"/>
    <p:sldId id="262" r:id="rId22"/>
    <p:sldId id="274" r:id="rId23"/>
    <p:sldId id="277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E6F6-AC9B-4AD2-805C-3B29939BF57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CBE97C7-8BA1-49D6-86AE-EC7F97FA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6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E6F6-AC9B-4AD2-805C-3B29939BF57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BE97C7-8BA1-49D6-86AE-EC7F97FA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9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E6F6-AC9B-4AD2-805C-3B29939BF57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BE97C7-8BA1-49D6-86AE-EC7F97FA25A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5979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E6F6-AC9B-4AD2-805C-3B29939BF57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BE97C7-8BA1-49D6-86AE-EC7F97FA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35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E6F6-AC9B-4AD2-805C-3B29939BF57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BE97C7-8BA1-49D6-86AE-EC7F97FA25A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8813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E6F6-AC9B-4AD2-805C-3B29939BF57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BE97C7-8BA1-49D6-86AE-EC7F97FA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48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E6F6-AC9B-4AD2-805C-3B29939BF57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97C7-8BA1-49D6-86AE-EC7F97FA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65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E6F6-AC9B-4AD2-805C-3B29939BF57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97C7-8BA1-49D6-86AE-EC7F97FA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E6F6-AC9B-4AD2-805C-3B29939BF57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97C7-8BA1-49D6-86AE-EC7F97FA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1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E6F6-AC9B-4AD2-805C-3B29939BF57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BE97C7-8BA1-49D6-86AE-EC7F97FA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E6F6-AC9B-4AD2-805C-3B29939BF57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BE97C7-8BA1-49D6-86AE-EC7F97FA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0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E6F6-AC9B-4AD2-805C-3B29939BF57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BE97C7-8BA1-49D6-86AE-EC7F97FA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3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E6F6-AC9B-4AD2-805C-3B29939BF57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97C7-8BA1-49D6-86AE-EC7F97FA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4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E6F6-AC9B-4AD2-805C-3B29939BF57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97C7-8BA1-49D6-86AE-EC7F97FA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8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E6F6-AC9B-4AD2-805C-3B29939BF57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97C7-8BA1-49D6-86AE-EC7F97FA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5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E6F6-AC9B-4AD2-805C-3B29939BF57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BE97C7-8BA1-49D6-86AE-EC7F97FA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4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1E6F6-AC9B-4AD2-805C-3B29939BF57D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CBE97C7-8BA1-49D6-86AE-EC7F97FA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9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lain_text" TargetMode="External"/><Relationship Id="rId2" Type="http://schemas.openxmlformats.org/officeDocument/2006/relationships/hyperlink" Target="https://en.wikipedia.org/wiki/Command-line_interface#Command-line_interprete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ventional_memory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D4F9-A9CD-4573-ABA4-1F21EB7B9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Disk Operating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AA808-C10F-4522-B9E3-93E0C4702C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Binup KC</a:t>
            </a:r>
          </a:p>
        </p:txBody>
      </p:sp>
    </p:spTree>
    <p:extLst>
      <p:ext uri="{BB962C8B-B14F-4D97-AF65-F5344CB8AC3E}">
        <p14:creationId xmlns:p14="http://schemas.microsoft.com/office/powerpoint/2010/main" val="383824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FAF3-902C-4744-9FC1-4539235E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AUTOEXEC.BAT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73366-E9BE-4D04-9EB7-260EB5C4F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applications automatically for the user</a:t>
            </a:r>
          </a:p>
          <a:p>
            <a:r>
              <a:rPr lang="en-US" dirty="0"/>
              <a:t>handles logins for network software</a:t>
            </a:r>
          </a:p>
          <a:p>
            <a:r>
              <a:rPr lang="en-US" dirty="0"/>
              <a:t>places information in the PC’s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18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03A8-0021-4161-90EC-7273A1C8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3EF64-C86F-4293-BEB3-40F8900F4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DOS consist of a series of a program designed to control the computer resources.</a:t>
            </a:r>
          </a:p>
          <a:p>
            <a:r>
              <a:rPr lang="en-US" dirty="0"/>
              <a:t>DOS commands have three parts: File name, parameters, switches.</a:t>
            </a:r>
          </a:p>
          <a:p>
            <a:r>
              <a:rPr lang="en-US" dirty="0"/>
              <a:t>Mostly these commands consist of regular English word like words.</a:t>
            </a:r>
          </a:p>
          <a:p>
            <a:r>
              <a:rPr lang="en-US" dirty="0"/>
              <a:t>For example ERASE,COPY,DEL,PRINT etc.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Internal</a:t>
            </a:r>
          </a:p>
          <a:p>
            <a:pPr lvl="1"/>
            <a:r>
              <a:rPr lang="en-US" dirty="0"/>
              <a:t>External</a:t>
            </a:r>
          </a:p>
        </p:txBody>
      </p:sp>
    </p:spTree>
    <p:extLst>
      <p:ext uri="{BB962C8B-B14F-4D97-AF65-F5344CB8AC3E}">
        <p14:creationId xmlns:p14="http://schemas.microsoft.com/office/powerpoint/2010/main" val="2534334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51D3-CE35-480F-B379-59C506E10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 Internal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57BD5-087D-44F7-AE5E-8946615F7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DOS internal commands are stored in the COMMAND.COM file.</a:t>
            </a:r>
          </a:p>
          <a:p>
            <a:r>
              <a:rPr lang="en-US" dirty="0"/>
              <a:t>DOS internal command are loaded automatically into the memory (RAM) when you start your systems.</a:t>
            </a:r>
          </a:p>
          <a:p>
            <a:r>
              <a:rPr lang="en-US" dirty="0"/>
              <a:t>These includes the simpler and common commands that are needed on regular basis.</a:t>
            </a:r>
          </a:p>
          <a:p>
            <a:r>
              <a:rPr lang="en-US" dirty="0"/>
              <a:t>Internal commands are the part of COMMAND.COM</a:t>
            </a:r>
          </a:p>
          <a:p>
            <a:pPr marL="0" indent="0">
              <a:buNone/>
            </a:pPr>
            <a:r>
              <a:rPr lang="en-US" dirty="0"/>
              <a:t>Some DOS internal command are:</a:t>
            </a:r>
          </a:p>
          <a:p>
            <a:pPr lvl="1"/>
            <a:r>
              <a:rPr lang="en-US" b="1" dirty="0"/>
              <a:t>CLS</a:t>
            </a:r>
            <a:r>
              <a:rPr lang="en-US" dirty="0"/>
              <a:t> –clear the screen.</a:t>
            </a:r>
          </a:p>
          <a:p>
            <a:pPr lvl="1"/>
            <a:r>
              <a:rPr lang="en-US" b="1" dirty="0"/>
              <a:t>VER</a:t>
            </a:r>
            <a:r>
              <a:rPr lang="en-US" dirty="0"/>
              <a:t> – Display the DOS version number.</a:t>
            </a:r>
          </a:p>
          <a:p>
            <a:pPr lvl="1"/>
            <a:r>
              <a:rPr lang="en-US" b="1" dirty="0"/>
              <a:t>VOL </a:t>
            </a:r>
            <a:r>
              <a:rPr lang="en-US" dirty="0"/>
              <a:t>–Displays the volume label and serial. </a:t>
            </a:r>
          </a:p>
          <a:p>
            <a:pPr lvl="1"/>
            <a:r>
              <a:rPr lang="en-US" b="1" dirty="0"/>
              <a:t>TYPE</a:t>
            </a:r>
            <a:r>
              <a:rPr lang="en-US" dirty="0"/>
              <a:t> –Display the contents of a text .</a:t>
            </a:r>
          </a:p>
          <a:p>
            <a:pPr lvl="1"/>
            <a:r>
              <a:rPr lang="en-US" b="1" dirty="0"/>
              <a:t>Exit</a:t>
            </a:r>
            <a:r>
              <a:rPr lang="en-US" dirty="0"/>
              <a:t> –Exit the command processor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94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5FA33-BCD7-40E8-B4F1-B0858E8B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 External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3CCEC-BE74-41AD-90B4-AE44AD441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 type of DOS Commands is External command.</a:t>
            </a:r>
          </a:p>
          <a:p>
            <a:r>
              <a:rPr lang="en-US" dirty="0"/>
              <a:t>DOS External Command required less frequently. </a:t>
            </a:r>
          </a:p>
          <a:p>
            <a:r>
              <a:rPr lang="en-US" dirty="0"/>
              <a:t>These are reside on disk.</a:t>
            </a:r>
          </a:p>
          <a:p>
            <a:r>
              <a:rPr lang="en-US" dirty="0"/>
              <a:t>Loaded automatically into memory (RAM) only when needed.</a:t>
            </a:r>
          </a:p>
          <a:p>
            <a:pPr marL="0" indent="0">
              <a:buNone/>
            </a:pPr>
            <a:r>
              <a:rPr lang="en-US" dirty="0"/>
              <a:t>Some DOS External Commands are:-</a:t>
            </a:r>
          </a:p>
          <a:p>
            <a:pPr lvl="1"/>
            <a:r>
              <a:rPr lang="en-US" b="1" dirty="0"/>
              <a:t>CHKDSK</a:t>
            </a:r>
            <a:r>
              <a:rPr lang="en-US" dirty="0"/>
              <a:t> – Check the validity of disk and reports the total space, number of files and amount of free space.</a:t>
            </a:r>
          </a:p>
          <a:p>
            <a:pPr lvl="1"/>
            <a:r>
              <a:rPr lang="en-US" b="1" dirty="0"/>
              <a:t>COMP </a:t>
            </a:r>
            <a:r>
              <a:rPr lang="en-US" dirty="0"/>
              <a:t>– Compare the content of two sets of files.</a:t>
            </a:r>
          </a:p>
          <a:p>
            <a:pPr lvl="1"/>
            <a:r>
              <a:rPr lang="en-US" b="1" dirty="0"/>
              <a:t>COMMAND</a:t>
            </a:r>
            <a:r>
              <a:rPr lang="en-US" dirty="0"/>
              <a:t> – Starts the command processor.</a:t>
            </a:r>
          </a:p>
          <a:p>
            <a:pPr lvl="1"/>
            <a:r>
              <a:rPr lang="en-US" b="1" dirty="0"/>
              <a:t>SYS</a:t>
            </a:r>
            <a:r>
              <a:rPr lang="en-US" dirty="0"/>
              <a:t> –Creates a bootable drive.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09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0847-0165-4846-B251-CBBCE68B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Tasks of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250F7-C001-4454-B8E8-ACBF388EC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major tasks the DOS must carry out are:-</a:t>
            </a:r>
          </a:p>
          <a:p>
            <a:pPr lvl="1"/>
            <a:r>
              <a:rPr lang="en-US" dirty="0"/>
              <a:t>Manage I/O</a:t>
            </a:r>
          </a:p>
          <a:p>
            <a:pPr lvl="2"/>
            <a:r>
              <a:rPr lang="en-US" dirty="0"/>
              <a:t>reads input from the standard input</a:t>
            </a:r>
          </a:p>
          <a:p>
            <a:pPr lvl="2"/>
            <a:r>
              <a:rPr lang="en-US" dirty="0"/>
              <a:t>writes output to</a:t>
            </a:r>
            <a:r>
              <a:rPr lang="en-US" sz="1600" dirty="0"/>
              <a:t> </a:t>
            </a:r>
            <a:r>
              <a:rPr lang="en-US" dirty="0"/>
              <a:t>the standard output</a:t>
            </a:r>
          </a:p>
          <a:p>
            <a:pPr lvl="2"/>
            <a:r>
              <a:rPr lang="en-US" dirty="0"/>
              <a:t>treats devices as files </a:t>
            </a:r>
          </a:p>
          <a:p>
            <a:pPr lvl="2"/>
            <a:r>
              <a:rPr lang="en-US" dirty="0"/>
              <a:t>output of a command or program </a:t>
            </a:r>
            <a:r>
              <a:rPr lang="en-US" dirty="0" err="1"/>
              <a:t>canbe</a:t>
            </a:r>
            <a:r>
              <a:rPr lang="en-US" dirty="0"/>
              <a:t> piped to another command or program</a:t>
            </a:r>
          </a:p>
          <a:p>
            <a:pPr lvl="1"/>
            <a:r>
              <a:rPr lang="en-US" dirty="0"/>
              <a:t>File Management</a:t>
            </a:r>
          </a:p>
          <a:p>
            <a:pPr lvl="2"/>
            <a:r>
              <a:rPr lang="en-US" dirty="0"/>
              <a:t>requires only a pointer to the data buffer, and a count of the number of bytes to be read or written in order to do I/O</a:t>
            </a:r>
          </a:p>
          <a:p>
            <a:pPr lvl="2"/>
            <a:r>
              <a:rPr lang="en-US" dirty="0"/>
              <a:t>Executable files: .COM format or the .EXE format</a:t>
            </a:r>
          </a:p>
          <a:p>
            <a:pPr lvl="1"/>
            <a:r>
              <a:rPr lang="en-US" dirty="0"/>
              <a:t>To enable user to load and execute program.</a:t>
            </a:r>
          </a:p>
          <a:p>
            <a:pPr lvl="1"/>
            <a:r>
              <a:rPr lang="en-US" dirty="0"/>
              <a:t>To maintain an orderly system of data on the disk.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44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8B4-C417-49CC-BDE3-392A41B40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044F2-C5B1-4339-8DA8-44C145440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maintains a table that relates handles to files or devices.</a:t>
            </a:r>
          </a:p>
          <a:p>
            <a:r>
              <a:rPr lang="en-US" dirty="0"/>
              <a:t>This table is in CONFIG.SYS file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BF02D7-6931-4D14-B5AE-883A8940E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3319462"/>
            <a:ext cx="99822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70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B47C-18FE-4186-84FC-C0865541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6349C-8D56-403D-9525-229C922F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1763" y="1704513"/>
            <a:ext cx="9382849" cy="4206709"/>
          </a:xfrm>
        </p:spPr>
        <p:txBody>
          <a:bodyPr>
            <a:normAutofit/>
          </a:bodyPr>
          <a:lstStyle/>
          <a:p>
            <a:r>
              <a:rPr lang="en-US" dirty="0"/>
              <a:t>Uses File Allocation Table (FAT) system.</a:t>
            </a:r>
          </a:p>
          <a:p>
            <a:pPr lvl="1"/>
            <a:r>
              <a:rPr lang="en-US" dirty="0"/>
              <a:t>Originally FAT12 (4078 clusters per drive) =&gt; FAT16 (65518 clusters per drive) =&gt; FAT32 (137GB and beyond)</a:t>
            </a:r>
          </a:p>
          <a:p>
            <a:pPr lvl="1"/>
            <a:r>
              <a:rPr lang="en-US" dirty="0"/>
              <a:t>Reduce amount of seeking</a:t>
            </a:r>
          </a:p>
          <a:p>
            <a:pPr lvl="1"/>
            <a:r>
              <a:rPr lang="en-US" dirty="0"/>
              <a:t>Designed to support hard drives</a:t>
            </a:r>
          </a:p>
          <a:p>
            <a:pPr lvl="1"/>
            <a:r>
              <a:rPr lang="en-US" dirty="0"/>
              <a:t>Four sections: Boot Sector, FAT region, Data region, Root Directory region.</a:t>
            </a:r>
          </a:p>
          <a:p>
            <a:pPr lvl="1"/>
            <a:r>
              <a:rPr lang="en-US" dirty="0"/>
              <a:t>Diminish wear and tear of hard drive</a:t>
            </a:r>
          </a:p>
          <a:p>
            <a:r>
              <a:rPr lang="en-US" dirty="0"/>
              <a:t>8.3 filenames: (8 letter filename, 3 letters extension)</a:t>
            </a:r>
          </a:p>
          <a:p>
            <a:r>
              <a:rPr lang="en-US" dirty="0"/>
              <a:t>Starting with DOS 2 hierarchical directories are supported.</a:t>
            </a:r>
          </a:p>
          <a:p>
            <a:r>
              <a:rPr lang="en-US" dirty="0"/>
              <a:t>Reserved filenames: CON (for console), AUX (for auxiliary), PRN[36] (for printer) and LST (for lister)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2550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EE46-924A-4FB2-A1A0-74E428DC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Allocation Table</a:t>
            </a:r>
          </a:p>
        </p:txBody>
      </p:sp>
      <p:pic>
        <p:nvPicPr>
          <p:cNvPr id="1026" name="Picture 2" descr="Image result for File allocation table">
            <a:extLst>
              <a:ext uri="{FF2B5EF4-FFF2-40B4-BE49-F238E27FC236}">
                <a16:creationId xmlns:a16="http://schemas.microsoft.com/office/drawing/2014/main" id="{0F22CB5D-A722-4F8C-ADF2-AFC7A48239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525" y="2033118"/>
            <a:ext cx="9868087" cy="420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718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1AEF-E8E9-4310-8CC3-625F14E2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777AE-817F-4125-9D14-CA7BBD411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BAT (batch files):</a:t>
            </a:r>
          </a:p>
          <a:p>
            <a:pPr lvl="1"/>
            <a:r>
              <a:rPr lang="en-US" dirty="0"/>
              <a:t>consist of series of command to be executed by compiled line </a:t>
            </a:r>
            <a:r>
              <a:rPr lang="en-US" u="sng" dirty="0">
                <a:solidFill>
                  <a:srgbClr val="00B0F0"/>
                </a:solidFill>
                <a:hlinkClick r:id="rId2" tooltip="Command-line interface"/>
              </a:rPr>
              <a:t>interprete</a:t>
            </a:r>
            <a:r>
              <a:rPr lang="en-US" u="sng" dirty="0">
                <a:hlinkClick r:id="rId2" tooltip="Command-line interface"/>
              </a:rPr>
              <a:t>r</a:t>
            </a:r>
            <a:r>
              <a:rPr lang="en-US" dirty="0"/>
              <a:t>, stored in  </a:t>
            </a:r>
            <a:r>
              <a:rPr lang="en-US" dirty="0">
                <a:hlinkClick r:id="rId3" tooltip="Plain text"/>
              </a:rPr>
              <a:t>plain text</a:t>
            </a:r>
            <a:endParaRPr lang="en-US" dirty="0"/>
          </a:p>
          <a:p>
            <a:pPr lvl="1"/>
            <a:r>
              <a:rPr lang="en-US" dirty="0"/>
              <a:t>branching and looping within the  file ,such as </a:t>
            </a:r>
            <a:r>
              <a:rPr lang="en-US" dirty="0">
                <a:solidFill>
                  <a:srgbClr val="00B0F0"/>
                </a:solidFill>
              </a:rPr>
              <a:t>IF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FOR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>
                <a:solidFill>
                  <a:srgbClr val="00B0F0"/>
                </a:solidFill>
              </a:rPr>
              <a:t>GOTO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dirty="0">
                <a:solidFill>
                  <a:srgbClr val="00B0F0"/>
                </a:solidFill>
              </a:rPr>
              <a:t>LABEL.</a:t>
            </a:r>
          </a:p>
          <a:p>
            <a:r>
              <a:rPr lang="en-US" dirty="0"/>
              <a:t>COM (command files):</a:t>
            </a:r>
          </a:p>
          <a:p>
            <a:pPr lvl="1"/>
            <a:r>
              <a:rPr lang="en-US" dirty="0"/>
              <a:t>It consist of collection of internal and external command.</a:t>
            </a:r>
          </a:p>
          <a:p>
            <a:r>
              <a:rPr lang="en-US" dirty="0"/>
              <a:t>EXE (executable files):</a:t>
            </a:r>
          </a:p>
          <a:p>
            <a:pPr lvl="1"/>
            <a:r>
              <a:rPr lang="en-US" dirty="0"/>
              <a:t>It is the file that the computer can directly execute.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3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0A22-C809-46C5-9B8F-0D3D516F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5EDA9-2BC8-490B-9E2E-2CE4D2F37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drives are referred to by identifying letters</a:t>
            </a:r>
          </a:p>
          <a:p>
            <a:r>
              <a:rPr lang="en-US" dirty="0"/>
              <a:t>A" and "B" for floppy drives</a:t>
            </a:r>
          </a:p>
          <a:p>
            <a:r>
              <a:rPr lang="en-US" dirty="0"/>
              <a:t>Hard drives were originally assigned the letters "C" and "D“</a:t>
            </a:r>
          </a:p>
          <a:p>
            <a:r>
              <a:rPr lang="en-US" dirty="0"/>
              <a:t>only support one active partition per drive</a:t>
            </a:r>
          </a:p>
          <a:p>
            <a:r>
              <a:rPr lang="en-US" dirty="0"/>
              <a:t>Assign drive letter to each drive's active primary partition first</a:t>
            </a:r>
          </a:p>
          <a:p>
            <a:r>
              <a:rPr lang="en-US" dirty="0"/>
              <a:t>then make a second pass over the drives to allocate letters to logical drives in the extended partition. </a:t>
            </a:r>
          </a:p>
          <a:p>
            <a:r>
              <a:rPr lang="en-US" dirty="0"/>
              <a:t>Lastly, DOS allocates letters for optical disc drives, RAM disks, and other hardware</a:t>
            </a:r>
          </a:p>
        </p:txBody>
      </p:sp>
    </p:spTree>
    <p:extLst>
      <p:ext uri="{BB962C8B-B14F-4D97-AF65-F5344CB8AC3E}">
        <p14:creationId xmlns:p14="http://schemas.microsoft.com/office/powerpoint/2010/main" val="367869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B6AE9-CA00-4FB3-8996-D06C4866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8D07B-69E9-4B30-8491-46947D5F8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DOS stands for Disk Operating System. </a:t>
            </a:r>
          </a:p>
          <a:p>
            <a:r>
              <a:rPr lang="en-US" dirty="0"/>
              <a:t>the first widely installed operating system for personal computers.</a:t>
            </a:r>
          </a:p>
          <a:p>
            <a:r>
              <a:rPr lang="en-US" dirty="0"/>
              <a:t>designed to operate on machines using the Intel line of 8086 microprocessors</a:t>
            </a:r>
          </a:p>
          <a:p>
            <a:r>
              <a:rPr lang="en-US" dirty="0"/>
              <a:t>Single user, single tasking system</a:t>
            </a:r>
          </a:p>
          <a:p>
            <a:r>
              <a:rPr lang="en-US" dirty="0"/>
              <a:t>Kernel Functions are non-reentrant (only one program at a time can use them)</a:t>
            </a:r>
          </a:p>
          <a:p>
            <a:r>
              <a:rPr lang="en-US" dirty="0"/>
              <a:t>DOS controls the computer’s hardware and provides an environment for programs to run. </a:t>
            </a:r>
          </a:p>
          <a:p>
            <a:r>
              <a:rPr lang="en-US" dirty="0"/>
              <a:t>Provides services for basic input/output services (BIOS), print services, and file services. </a:t>
            </a:r>
          </a:p>
        </p:txBody>
      </p:sp>
    </p:spTree>
    <p:extLst>
      <p:ext uri="{BB962C8B-B14F-4D97-AF65-F5344CB8AC3E}">
        <p14:creationId xmlns:p14="http://schemas.microsoft.com/office/powerpoint/2010/main" val="5937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3EC7-CDE3-47E1-9648-0C0A0EEB1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583BA-102D-4BE3-A12A-43578A748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use of GRAPHICS command</a:t>
            </a:r>
          </a:p>
          <a:p>
            <a:r>
              <a:rPr lang="en-US" dirty="0"/>
              <a:t>Syntax: </a:t>
            </a:r>
          </a:p>
          <a:p>
            <a:pPr lvl="1"/>
            <a:r>
              <a:rPr lang="fr-FR" dirty="0"/>
              <a:t>GRAPHICS [printer type][profile] [/B][/R][/LCD][/PB:(id)] [/C][/F][/P(port)]</a:t>
            </a:r>
            <a:endParaRPr lang="en-US" dirty="0"/>
          </a:p>
          <a:p>
            <a:r>
              <a:rPr lang="en-US" dirty="0"/>
              <a:t>Direct interface with display hardware</a:t>
            </a:r>
          </a:p>
          <a:p>
            <a:r>
              <a:rPr lang="en-US" dirty="0"/>
              <a:t>Libraries were rare</a:t>
            </a:r>
          </a:p>
          <a:p>
            <a:r>
              <a:rPr lang="en-US" dirty="0"/>
              <a:t>Languages used: C, PASCAL, Assembly</a:t>
            </a:r>
          </a:p>
        </p:txBody>
      </p:sp>
    </p:spTree>
    <p:extLst>
      <p:ext uri="{BB962C8B-B14F-4D97-AF65-F5344CB8AC3E}">
        <p14:creationId xmlns:p14="http://schemas.microsoft.com/office/powerpoint/2010/main" val="490436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2C1D-267C-4430-B176-B0D4786A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92BD0-58F6-415C-9E89-99EB9F269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only directly access a maximum of 1 MB of RAM</a:t>
            </a:r>
          </a:p>
          <a:p>
            <a:r>
              <a:rPr lang="en-US" dirty="0"/>
              <a:t>maximum of 640 KB (known as </a:t>
            </a:r>
            <a:r>
              <a:rPr lang="en-US" dirty="0">
                <a:hlinkClick r:id="rId2" tooltip="Conventional memory"/>
              </a:rPr>
              <a:t>conventional memory</a:t>
            </a:r>
            <a:r>
              <a:rPr lang="en-US" dirty="0"/>
              <a:t>) is available as the upper 384 KB is reserved</a:t>
            </a:r>
          </a:p>
          <a:p>
            <a:r>
              <a:rPr lang="en-US" dirty="0"/>
              <a:t>Memory areas</a:t>
            </a:r>
          </a:p>
          <a:p>
            <a:pPr lvl="1"/>
            <a:r>
              <a:rPr lang="en-US" dirty="0"/>
              <a:t>Conventional Memory</a:t>
            </a:r>
          </a:p>
          <a:p>
            <a:pPr lvl="1"/>
            <a:r>
              <a:rPr lang="en-US" dirty="0"/>
              <a:t>Upper Memory Area</a:t>
            </a:r>
          </a:p>
          <a:p>
            <a:pPr lvl="1"/>
            <a:r>
              <a:rPr lang="en-US" dirty="0"/>
              <a:t>Expanded Memory</a:t>
            </a:r>
          </a:p>
        </p:txBody>
      </p:sp>
    </p:spTree>
    <p:extLst>
      <p:ext uri="{BB962C8B-B14F-4D97-AF65-F5344CB8AC3E}">
        <p14:creationId xmlns:p14="http://schemas.microsoft.com/office/powerpoint/2010/main" val="3867756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10884-3309-4893-8881-7B134F64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F0E9B-2A17-47D2-B3DF-EF912B3D8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Organization: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. Interrupt vector table</a:t>
            </a:r>
            <a:endParaRPr lang="en-US" sz="1400" dirty="0"/>
          </a:p>
          <a:p>
            <a:pPr lvl="1"/>
            <a:r>
              <a:rPr lang="en-US" dirty="0"/>
              <a:t>ii. Optional extra space (used by IBM for ROM data area</a:t>
            </a:r>
            <a:endParaRPr lang="en-US" sz="1400" dirty="0"/>
          </a:p>
          <a:p>
            <a:pPr lvl="1"/>
            <a:r>
              <a:rPr lang="en-US" dirty="0"/>
              <a:t>iii. IO.SYS</a:t>
            </a:r>
            <a:endParaRPr lang="en-US" sz="1400" dirty="0"/>
          </a:p>
          <a:p>
            <a:pPr lvl="1"/>
            <a:r>
              <a:rPr lang="en-US" dirty="0"/>
              <a:t>iv. MSDOS.SYS</a:t>
            </a:r>
            <a:endParaRPr lang="en-US" sz="1400" dirty="0"/>
          </a:p>
          <a:p>
            <a:pPr lvl="1"/>
            <a:r>
              <a:rPr lang="en-US" dirty="0"/>
              <a:t>v. Buffers, control areas, and installed device drivers</a:t>
            </a:r>
            <a:endParaRPr lang="en-US" sz="1400" dirty="0"/>
          </a:p>
          <a:p>
            <a:pPr lvl="1"/>
            <a:r>
              <a:rPr lang="en-US" dirty="0"/>
              <a:t>vi. Resident part of COMMAND.COM</a:t>
            </a:r>
            <a:endParaRPr lang="en-US" sz="1400" dirty="0"/>
          </a:p>
          <a:p>
            <a:pPr lvl="1"/>
            <a:r>
              <a:rPr lang="en-US" dirty="0"/>
              <a:t>vii. External commands or utilities (.COM and .EXE files are loaded here)</a:t>
            </a:r>
            <a:endParaRPr lang="en-US" sz="1400" dirty="0"/>
          </a:p>
          <a:p>
            <a:pPr lvl="1"/>
            <a:r>
              <a:rPr lang="en-US" dirty="0"/>
              <a:t>viii. User stack for .COM Files (256 bytes)</a:t>
            </a:r>
            <a:endParaRPr lang="en-US" sz="1400" dirty="0"/>
          </a:p>
          <a:p>
            <a:pPr lvl="1"/>
            <a:r>
              <a:rPr lang="en-US" dirty="0"/>
              <a:t>ix. Transient part of COMMAND.COM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90710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68EC4-3791-41FB-9654-0F9D5C5F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 Emulators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D79FE-177D-4611-9C39-C0BB92CF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DOSBox</a:t>
            </a:r>
          </a:p>
          <a:p>
            <a:r>
              <a:rPr lang="en-US" dirty="0"/>
              <a:t>MAME</a:t>
            </a:r>
          </a:p>
          <a:p>
            <a:r>
              <a:rPr lang="en-US" dirty="0" err="1"/>
              <a:t>NeoRage</a:t>
            </a:r>
            <a:r>
              <a:rPr lang="en-US"/>
              <a:t> (X)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634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7C68C-1171-4701-97E9-55A242A12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8AD18CB-FBD7-415C-9601-3F7A3519D2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6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B7095-AA4B-4A83-9645-C9279EA12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353" y="1447061"/>
            <a:ext cx="9862243" cy="4998128"/>
          </a:xfrm>
        </p:spPr>
        <p:txBody>
          <a:bodyPr/>
          <a:lstStyle/>
          <a:p>
            <a:r>
              <a:rPr lang="en-US" dirty="0"/>
              <a:t>MS-DOS cannot support a large network of users.</a:t>
            </a:r>
          </a:p>
          <a:p>
            <a:r>
              <a:rPr lang="en-US" dirty="0"/>
              <a:t>preferred operating system for most of the Intel processor (currently Pentium) based PCs of the world.</a:t>
            </a:r>
          </a:p>
          <a:p>
            <a:r>
              <a:rPr lang="en-US" dirty="0"/>
              <a:t>Closely related to UNIX and CP/M.</a:t>
            </a:r>
          </a:p>
          <a:p>
            <a:r>
              <a:rPr lang="en-US" dirty="0"/>
              <a:t>interact more directly with the components of the computer than you can with more modern operating systems.</a:t>
            </a:r>
          </a:p>
          <a:p>
            <a:r>
              <a:rPr lang="en-US" dirty="0"/>
              <a:t>do things which are difficult or impossible to accomplish through the graphical interface.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6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B2BA-A163-44AE-B316-B0A04845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4065-C334-4326-BE0A-7BB3DB954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CP/M</a:t>
            </a:r>
          </a:p>
          <a:p>
            <a:r>
              <a:rPr lang="en-US" dirty="0"/>
              <a:t>IBM/PC hiring Microsoft</a:t>
            </a:r>
          </a:p>
          <a:p>
            <a:r>
              <a:rPr lang="en-US" dirty="0"/>
              <a:t>Microsoft hiring Seattle</a:t>
            </a:r>
          </a:p>
          <a:p>
            <a:r>
              <a:rPr lang="en-US" dirty="0"/>
              <a:t>QDOS(Quick and Dirty Operating System)</a:t>
            </a:r>
          </a:p>
          <a:p>
            <a:r>
              <a:rPr lang="en-US" dirty="0"/>
              <a:t>Microsoft’s acquisition of DOS</a:t>
            </a:r>
          </a:p>
          <a:p>
            <a:r>
              <a:rPr lang="en-US" dirty="0" err="1"/>
              <a:t>Ms-DOS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2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3EBE1B-EEBB-48EF-BFF0-35059BCD3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 Boot Sequence</a:t>
            </a:r>
          </a:p>
        </p:txBody>
      </p:sp>
      <p:sp>
        <p:nvSpPr>
          <p:cNvPr id="8" name="AutoShape 6" descr="data:image/jpeg;base64,/9j/4AAQSkZJRgABAQAAAQABAAD/2wCEAAkGBxAQEhQSEhIVFhUXFxcZGRcYFxoXGxcYFxoWGBYZGhoZHygiGB4lGxcYITEiJSkrOi4xGiAzODMsNyotLisBCgoKDg0OGxAQGyslICYwKy0tLSswKy0tLS0tLS8tLS0tKys3LS0tLy0tKy0tLS0tLS0tLS0tKy0tLS0tLS0tK//AABEIAIoBbgMBIgACEQEDEQH/xAAcAAEAAQUBAQAAAAAAAAAAAAAABQMEBgcIAgH/xABIEAACAQIDAwUIDwgDAQEBAAABAgMAEQQSIQUTMQYHIkFRFSMyYXGBkZMUFzM1QlJUcnOSobGz0eEWNFNiY3Sy0wjBwoLSQ//EABoBAQEAAwEBAAAAAAAAAAAAAAABAgMEBQb/xAAuEQACAQIEBQIGAgMAAAAAAAAAAQIDERIhMVEEExRBoSKxFTJSYZHRcfCBweH/2gAMAwEAAhEDEQA/ANG0pSgFKUoBSlKAUpSgFKUoBSlKAUpSgFKUoBSlKAUq52dgZcRIsMKF5HNlUcT+Q6yTwGpra2D5NbL2FGs+0mXEYki6QgZlB8SHRvnvp2C/HXUqqGXfYjZgXJ3kRtHH2MGHbIf/AOj9BPMzeF/83rNYOZZo1DYvaEEPbZcwt852T7qheUfOvtHFXWFhhouAWLw7eOS1/q5awfEYh5GLyOzseLMSxPlJrC1WWrS8jM2t7XWwhodtR3+kg/8A1Xx+ZqOYFsHtOGbsBUW87xu3py1qWvUchUhlJBHAg2I8hFXlz7S8IWZlXKHm62nggWkgLoOMkR3ijxkDpKPGQKxOs05Oc5208GQDMZ4xxSa76eJ/CHi1I8VZc2E2RyiUtCBhMda5XSznibgWEo49IAN1kW0rF1Jw+dZboXtqadpUjt7Ys+BmaCdMrjXtDKeDKfhKbcfKOIIqOremmroopSlUClKUApSlAKUpQClKUApSlAKUpQClKUApSlAKUpQClKUApSlAKUpQClKUApSlAKUq82NgfZGIhgzZd7LHHmtfLnYLe3Xa9G7As6V0AOZLZf8AHxf14v8AVX32ktl/xsX9eL/VXN1dMxxI5+r3FEzsFUEsxAAGpJOgAHWb1v72ktl/xsX9eL/VV/sLmn2dg50xEcmIZ0vYO0ZW5BF7CMa69tR8XC2QxIw2MwcmsIGssmPnXr1CDs8SKeNvDbxDo6q2hjpcRI0szl5HN2ZuJ/IdQA4V0Rt3mqwONmaebEYss1tA8eVQOCqDGbAfnUf7SWy/42L+vF/qrVRrU45yfqepE0c/UroH2ktl/wAbF/Xi/wBVQXLbmlwWDwU2JgmnLxANaRkZSLgEdFFINjxvW9cTTbsXEjTdKUroMhXuGVkYMjFWUghgSCCNQQRwNeKUBt3Yu0ouUWFbCYuy4uJc0cwHHgM2njsGXgdCNR0dbco9hy4GbcSlS4VWOUkgZhcC5AubWqnsbbeJwbF8PK0ZNr21DW4ZlNw1rniOum3tsS42Zp5cudgoOUWHRUKLC/iv5Sa56dOUJu3y7fciRH0pSugopSlAKUpQClKUApSsq5uOTEW08UYZXdEWJpDktmNmRQASCBq9+B4VUruyMZSUVdmK0re/tNbN/jYr68X+qntNbN/jYr68X+qtnImc3W0jRFK3v7TWzf42K+vF/qp7TWzf42K+vF/qpyZjrKRoilb39prZn8bFfXi/1U9prZv8bFfXi/1U5Ex1tI0RSt7+01s3+Nivrxf6qwXnP5DwbLEDwSSMshdSJCpIK5SCCqgWIPZ1VJUpRV2Zw4qnOWFGEYbCySEiNGcjiFUtb0Vcdx8V8nm9W35V1FyTwGFwUMWEhKBxEsjLcB3voZGHEgsCL+bqqou3WU9+jCr365R2ksIGVWYjItl1Jv4q1HVkjlnuPivk83q2/KncfFfJ5vVt+VdVy7eiyTsjBjCpZhfKNC48KxsLow4dV7WIv9wW1ZJmyrGBlsXJcgWLyIpj6F3uIywJCixXXXQTI5T7j4r5PN6tvyp3HxXyeb1bflXWkO0kaQxX6fS014KQCdQOs9V7adoqjBtuJlzHOuiEgg3Ad3jTh2sjUGRyj3HxXyeb1bflTuPivk83q2/KurDyggAzMzqtr3ZGA9zMttRx3YLW8XbYV5G3o2y7vM93RTobLmdo9W4XujeWw11FwyOTcRhpIzaRGQ9jKV++qNdY8tNiw43BzRTKDZGZGtqjqpKsp6tfSLiuTqoYpSr7YeDE+JghYkCSWNCRxAd1U29NCFLC7PnlBMcUjgaEojNY+YVOck9j4pMdhGbDzADEQEkxuAAJFuSSNK6hwODjgjWKJAiILKqiwAFe8S3QbyVhO+FkKG9pvasd7Te14GM1EpGt0LX4dXksT9lVhh+GpvYkgDrGXT7ai4caVAAtob/Za3ktXobRPWAfCve+uYgngfFW+NSlbMuRImEC9y2gBtbXUkcL+KqE5ym1+zxcRfWrU7Qa1gAosBpfSxJ7fHVKXEljc8bD7BasZzp29IyLve1jfORJfZeM+i/9LUtvax3nDkvs3F/R/wDpaxpy9a/lBHNtKVkXN9sqPF7Rw0EoujOSw+MEVnynxHLbz175tIaDZ88gzJFIw7VRiPSBVXuPivk83q2/KurpMckcEjYfdusOdSitlVTFfOl1BykWta3oqkm3lUyCYbvIbXBZ1PeklsGyjpWc6W+DVyByt3HxXyeb1bflTuPivk83q2/KurJduxgQsuqSOULXtktdbn43fMqafGvcirPD8ps5TvRAbjdjde+TRgHo5QbxXsWHhWGY6FkDl/uPivk83q2/KncfFfJ5vVt+VdT4Pb2eLelQozxqemSAHVGJuVB6IfXTq41X7uQjLdmXM6IAylTmkybvQ66514cLm9rGzIHKPcfFfJ5vVt+VO4+K+Tzerb8q6qg2/G8gUZsrCIxsQRn3u9IsDawyxXB678LipW5pkDjSRCpIYEEcQRYjzV5rffPzsSF8IuLygTRyKucDVke/RbtsbEX4a9taEqAUpWd8zGx4cVtECZQyxRNKFIuCylFW46wC9/MKEZiEWycS4DLBKyngRGxB8hA1rYHMzgZ4cbK0kUiA4dxdkZRfeQm1yPEa6BBqN269kX53/RrbS+dHPxV1Rkypg8NvFB6WrZeitwOGp10GtUTC+pFiNesXIBy3te9r1YQbSygDIrZWzAm+h07COwV6O1242XNYjNrexbNa17cfFXbhnc8bmUnFXL8YZ9fBFg3wltdbXFwdDr10OHbo2sbgHUgC5LAAEnXwasTtc/ESxzEjpWJe2bruOHVTusdLohAtYagAqWIIsf5jp5KYZjHR3ZdCN7Xt5ri/HLwvfjpVRsOwA4Xu1+ktgFy3ub2GptVl3Ze1tPLr8bNe17Xv12oNsMOCqL5rgFhfNlvrmuPBHClpjHR3ZdmGQXNuF76jqAY2110IOlan59XvFhfnyf4pWxsRtAvxA8It19YVesnqUVrDnqe8WG+fJ9y1jVi+W7mzhpxdeKj/AHI3dgh3tD15F+4VGTYvAlTmK5SJAdH1WYF5GGmqMEZs40srEHQ1KYL3OP5i/cKio8HgwLBr97AC57sIsjKqhb3ChZTb53krz0e+9SrNNAkowxUneqzkZiVC9K5sW6K5tDlAF3TtFU8VtHDCYlw6shKM9pEHQVZekVtvEAkvrcDpE2BuUiYKZhKZFORksc9lzxM6p4rhs4t131vpXyVcG++LvlDmRHzvkFyGw72udLjDkafFv10IVcRPhk3k1szQB5CASLEB1dlDEIW0dMw4ai41qxixGEkK5YWZibKA9wx3mIOhD5SqmKVweoHo6nLV+uDwgEqBkAlZkYBlBzuWZlB45iWJt1dVhVvlwW8K73vmc3fedJZFJPEmwY+yCLdYYra2lAfcNNhpnEW5sbMxDkCxQSYZwBm6ZUKyErcAMpvrepHubFmVipLLaxLuxOUllzEt0rFja97XNuNUsPgYMy5WuYmLZc98sjhwzsOOciR7345iakKAtdqe4y/Rv/ia48rsPanuMv0b/wCJrjyhewqX5H/v+D/uYPxEqIqX5H/v+D/uYPxEqPQh1tXiZMykdoqkqyM0iyBN2bBMpbMRbp59BY5r2sTpUHgcHiosrLmvusMGVmDBnzyibMWJIyqytcEcBx4VWrguu5038vp/Snc+bsX0/pVJ1xT4fp3z7yM2y3IUFC4IQpnAObgRpbU8Ta4TCYkDv6TuuW2VZenn3GFUHMHGuZZulewYk9YauToqG3lmOFF/3Pm/l9P6U7nzdi+n9K+bPixKF8wzuYgS7XA3wVRlGtjGxudAuXrvfS02o2NdDHGsrBopAxbdqczRz2ACgZSriIAg6h+uxYOiobeWMKLzufN/L6f0p3Pm/l9P6V62YuIWQq4bdnfnq6JM8jISdS2aNlsARltqDcWmKdFQ28sYUYtt55MJh5sQyhhEhcqGsTbqvbStQcp+c72XhpMOmGKbwWLNJmsLgmwCjU27a3Nzie9mN+geuVKseDoqV0vLGFCsw5ovffCeWT8KSsPrMOaL33wnlk/CkrqRkdLYwxiNt5bIRZvHn6NrDUkk2sNSTVhNLgzmz2uTmIKuCWKJFYC1y+VkXKNRddL2q72qYt2d6SFzR6g2ytvE3bX6rPlN/FVmcDhXI75mLdNO+9YKNvUANr3jU3Gmh7WuB8hmwuIVUYFs28QLJmYkZ3Uhi3W26YgMb9E9hqhBiMHIWZkKtmbokSXa00gVigFiTLvCosTfUWN7VMPHgY5EdZUzlZGBLq2ZVdmkbMb8Gma5BHHsGlY4XCjMd4FICsWEgBQZ5JFbjoCZX46ENbUUBTbGYFRYlcpysdGK9BEKkkC2kYU/NUk6A2o4oYOKQIYnLoYmvaVvDYbvXXeWbDpZNbZFsNNKkeHwJVkEi2DZD3z4bwiPLcnVjGfOdeNXc0eHzGZnUZcisc4CgxligbWwIMjfW16qAt8Hh8ExCx2OkbABnylUs8YGuUhd4rBOoMpsNKmKgcCcDh2kKMqZGiiZiy2zssaotz0r5d2Ooa9ua0nDtKFlLiRAAbNdgMpvaza9E+WgML58fep/pYvvNc410dz4+9T/AEsX3mucaoFbL5gPfGT+2k/EhrWlbL5gPfGT+2f8SGiIzoKrHa2DMqAKbEG+tW+Nw00sEYkVd6JIS4idgoAlj3lmOUld3mvca66VZpHjIlITMVMkxt0bovshihQkEm8bXsQ2i6C+lIycXdEnBTi4y0ZT7hTdq07hzdq1dzjFCSJhmJ3cQbKFyFs43mYMbqMpY6a6DU6A0N9j8uqtfICbLHcTZXLIATYw5ggDHXU9K3SG7qam/scnw7h/p8v9lPuHN2rTuHN2rVZjjkBy5nbNiei2QLqC0HStqg0W1welx6JFJfZrJIuaQExPu2UICZCJQBIWUZSO95SAoJJvenU1N/YfDuH+ny/2Ue4c3atO4c3atXLyY0my57Gwuyx6LnhAYcCXyGUsCLArwGmacFOpqb+w+HcP9Pl/s1py62q2yY45Hj3gkYqAGy2sL9YNam5Z8rjtHdqIt2qZj4WYktbxC3Ctmf8AIb92wv0r/wCFaLqTrzkrNmVLg6NOeKKzX3Z2Pgfc4/mr9wqIwuw4WiXI7FTlcNpcjcLAOrhlAbympfA+5x/NX7hUFJyW73u0lVRkjU964uiyje6MCHOdTe/wADfq0o7HqVdpbEjKMHnkRXJQ2tqJnkAQ6ajPiNL/ABVvexvWOwQCSsri7ZmBCkNaSeYKdOGecn/4W9xe9GTk0pYEMlt4HN4gTcTmfonN0C1wjHW4VeFrV4i5M5QQJb3Cg5kuGsyAlhm1JhiiiuCCMl+JoQu4dhImXK7AqykN8LKpJEeY/BNyCOsE9etesVsVJDLmdrSLKttOjvUjRiNP6YIv2mo+HkooCgyBiMgYlWGYJDDEDdXDBhuiwN9N4wtc3rIkvbpEE9ZAsPRc29NAWmA2csLOQSc5J11IBZ3y37Mztb/s3NXtKUBa7U9xl+jf/E1x5XYe1PcZfo3/AMTXHlC9hUvyP/f8H/cwfiJURUvyP/f8H/cwfiJUehDrDGyOsbsi53VWKre2ZgCVW/Vc2FREm0sUPAj3nRuBuJYs5yyHwnNorFVGVrk3/mFpbHyskUjIAWVGKg3sWAJANteNQSbfkXeMyI6XGQo+g71hm45QMl5XYuToBwtwoPmEx2M3jDLmRphZ3hmjGQR4UEKpuYxczG7aZlPjq5xWNxW+yqpyLKmoiYh42il6JYnQ71UuwFlDISTqK+YzbMiLBJlspDtIi2kJRSsYKMpt4UiP5ARxqMG3cSrZXZcyo2YALqyvjUJC+EQDBHqDYC5IoC/XaWMIJEYNo3e5hlS7KsVowrNcHM7665ghAFwTX1cZimeNWWwzoTkilsy55Abs1hHZVS6sOs9RFfU2w8cMjyassmRVcqh1jRwHZBkBNyQRpYqPCuK9HbMhjdwIujPClix0jkaHV9Oi2WS/Z1+UD1FjMVvCN30A4GqOSweeeO4bNYBY1jfgdG6gRU3WN/tDLGtniVm6Nm3gRbP7IsXLABPcLderrWRIbgG1tOHZ4tKAx/nE97Mb9A9cqV1Xzie9mN+geuVKncCsw5ovffCeWT8KSsPrMOaL33wnlk/CkqoHSuPwolTISV1Rri2hR1ccQRxUVFT8n4srK8rBZCc46K5nkaXgbXW7TkADryjrbNKbRwxljKBgtyupXMLBgWBFxxAIuCCL3GoqHh5M5UCF43t7HIZ4sxBg3NluX8A7q+XqLsbmgLruKrkyZ2LNnzXUAHMIBfLoVI9jx2IPaewj4uwFBzb1ywKsGazMGUxknXQhjGpItx4EWW1Gbk2GBG80sDbLpvA185sbm8feyLi6k6imO2BvFijGQIsUyElS2UyGOxjDNdSLNY3OWw0oC4xWw1k3haRu+B1bRfBkSJJALjS+6Ug9WvUbUGFhCJkktlkknRgA1zJvXcgWtIMszcL8QeNUYeTw3pkkdX6efLu7C9pluekRmtKNQB4A01q3PJUboR50uI2jzbngGg3JKjP0TcBuPaOu4AkYdipHFukZgA8LgmxIMAhyDhqO8rfynhpalLyejNiGYFbW6uG/ve1r3GIfr7PHfwOTymTO5RhnLFd2Ondne0hJOcjPYGwsL6a6SOzMM0MSRs4fIqKGylSQqKpJuxuSwJ84GtrkDCOe5QNksBwEsIHkBNc510dz4+9T/Sxfea5xqgVsvmA98ZP7aT8SGtaVsvmA98ZP7aT8SGiIzd+3JZkEbQqzEO5Ki9mAgnKhrdRkyefL12qzbamKBAWEuLtrupIw62bKRmJ3RzCxz8RYjiLXm3Mc0G4IZAGlKsZGyLl3M7i7WOXpIuvm66shykNgd0BcL0Wezx5tz0pVy9BBvdWudFvbXSFPmzsbid50gzI8lr7iWOw3MFiquegufeXJPHgDrVXZuKnOImV0kynMVJVsihGKgXIsWa4Iy6ZQNSb1bNyglLXCDKFVgqnM8lmxStkuBmVtyhUi3hL8bSqeUoBUZFa8gTvcmYMG3IzRkqN5ZpQCBwynzAeJdrY1Yx3nNKUL2EMuX93lkA4mx3yrHa99eAuDV9h8XiBMsbqCuZwXWN1BsMytckhVt0eJJbqAOkdDykc3ORHzFcoWVco72rFc7BQXJNgp+KT1Wq5x21JhHC6qq5pZAwDXJjijnk4lDYsYhfTQG1+sAUcJicYGLEF7bpSpidASZ50Ypc2Wy5GLWIKhTw1qT2LiJpI80yhWuLAK6aZVJusgBBDFhpcWA671YybfdSVMSZhYZRIb3KI4YjJ7n08uf4wtbXS72XtJ5WZXjVcuaxDlrlJZIm4qLC8dxx0bqtQGuf8AkN+7YX6V/wDCtF1vT/kN+7YX6V/8K0XVZFqzsfBe5p8xfuFVqtdlzLJDE6EFWjQgjgQVBBq5bhURk9SgcbGPhfYa+ezo+37DWOb+m/rm5zPX+Hw3Zkfs6Pt+w09nR9v2GoHDq8lwilrcbV6aKUGxRr3AtbrIuB5xV5sjHoaV7X8onPZ0fb9hp7Oj7fsNQrYWYEKY2ub207ONUZ8yHKwIPYeynNlsFwNJ6PyiZx+KR4pFU6sjgaHiVIFc2Y3m92nDG0jQDKoLNlkRiANSbBrnzVvff1bbTn7zL9G/+JqKsyvgIW1ZzPUvyP8A3/B/3MH4iVEVKcl5ljxuFdiAq4iFiTwAEikk+auh6HkHW08hVWYKWIBIVbXawvYXsLnhrUJNylVEklZRkQAjKWLNZHkkGUqCCoR9DbwTfLraddQQQQCDoQdQQePlqi2CiOhjQgAAdBdAt8o4cBc27LmqCywu1WkmWMR2U+yRmLC98PKkRIUX0LMevqFW67caR4EjWwkZGJYgndOk7rp8FiYCCDwB7eEzuluDlFwSQbDQm+YjsJub+U18SBFuQqgkljYAXY6FvLbroCIbbjGVVVegS69RZikywnTMMuubj4vGB92dt0TTiK1s0asNCMrB50kViQOkDGBktcWe/CpX2NHcnItzxOUXPDievgPQKR4dFsFRQBa1lAta9rW4eEfSe2gLHY+0nmvmCi6RyC1xYS5+g1ybsuTU6cRoKk6ppAgNwqg3JuABqeJ8p7aqUBjvOJ72Y36B65UrqfnLnVNl4wsQAYio8bMQqjzk1yxU7gVmHNF774TyyfhSVh9ZZzUzKm1sIWIAzstz2sjqo87EDz1UDqGvLsALnhXqrPajWjJ8Y++rFXaQRU9mR9v2GnsxO37DUBv6+rMSbDieFdXTxM8JPezI+37DT2Ynb9hqliMGDlVQBlcISLG4IHSIB45gw17RVqIkMbMBITpYW11z+kdHjWCpwe5LIv8A2Ynb9hp7MTt+w1bSYIFj0rDMVJsLBs6qBbyOD5jVnjlWPLlYm+biPim3Hr4+aqqUHuLIh+dHZ8mPwDQYcBpDJG1iQuik31awrQu3+R+OwKCTERZUJyhgyuM2pscpNtAeNdEb+sK53pb7PI/qx/8AqrOilG5XE0dWy+YD3xk/tpPxIa1pWyOYSZV2kwJALYeRV8ZzRtYeZSfNXMjWzee3tpnDR51UMe+WB0ByQzTWv8H3LjY+TrHjG7VdY8TlQCSGPMAxNmupIbgLpcEXB1ykaVJsgPEA+UX6iPuJHnqnHhY1BCogBABAUC4AsAbDWw0qFIROULKzKyM5HRCqLsXV8Wsng30Iw2mg4621tdttwBsrRuCZDGAdCWzKE0PxlZnBFxlRibEEVISYaNgQyKQeIKgg6k638ZJ85rz7CjzK2UAqzMLaDOwylyBxaxIue00BF/tCeJiIFlutznWR5RGEZQuliQSRfjpm0v8AZeUWUMxgkAUEtcqpGWJZ2BUm9wjW8otoNalPYcVgu7SwBAGVbANqwtbgSBcddq9iBALZFta1rC1rZbW+aLeTSgKgPjpXlVA0AA4nTTUm5PnJJr1QGpv+Q37thfpX/wAK0XW8P+Q867nCR36Rkka38oUAn0kVo+qyLuZVyc5wtpYCPcwzAxjgjqHC9uW+oHivapc88W1/jQ+qH51r6lSxldnRgxFfd/WMw8o8Iyg+yIhcA6uoPnBNxXv9oML8oh9Yn5152ex9WnDdfkzPZWNjVZVdlGZVAzq7KSGBN8mvAVJLtqBWU59A0V7KwACxujFQRcKCRoda11+0GF+UQ+sT869Rbcw7EKs8TE6ACRSSewAHWslOS7GmdClNtuWv3X97GeYPHwxR7rfKblySY3KahAFYEBtbXuBpYVYbUxcZZd2QQEANs4XNc3Ch9QLW+2sVxO14YmyySxo3xWdVOvDQmqX7QYX5RD6xPzqOTatYyjSpxlixeUZHv6t9oT96k+Y/+JqE/aDC/KIfWJ+dW+0eUWFEUnf4j0G0V1Ym4IAAB1qK5nJws80adpSleifKGbbH509q4WMRLKsiqAF3iBiAOAzaEjy3q+9uXa39D1X61rulSwNie3Ltb+h6r9ae3Ltb+h6r9awCbDOgUsjKGF1JBAYdq34jxiqVLCxsT25drf0PVfrT25drf0PVfrWu6UsDYnty7W/oeq/Wnty7W/oeq/Wtd0pYGRcqeWuP2llXES3RTcRqAqX7SBxPjN7VjtKVbAV9RiCCCQRqCNCCOBr5SgM7wXO1teJAm9R7aZnjVm850v5TU1yZ5y9o43Ex4edo92+a+WMKeijMNfKBWqqmuRuLSHGQyOwVQWBJ4DMjKL9mpFZwfqRVqb439TC4EZQwaQNut7my9AWBa2a9wdPurBP2iwnymH1qfnVzieWEEgVTioQqoqWEqgELwJGaxNd8s9GbWZSuGnHAjW9yJF4qM/SIOhAF9eyrg4ae6lpLmRshAkBYjo9p6Q6QPkrGp+X8Lggz4bXMT32/hIyG15CF0Y6CwvTZPKlCFSFoJSjZxY52W5QnwW0BKDW1+IvrWOb2IZDJh5RcZ85KLJZXB1OSxYX/AJwL9fVXmXDYhj0mDWDamRSFyEZgTfS2YaeOscHLiBbATYUMFCFs65iFyZb3biN2PFx0r5Ly4w5DATYVQwe4WTrkKlm6TnXojxeKmf2BL4gtGxVtCLdYPEAggjjcEGsM505b4Ej+on/qpLFcqcNI2ZsRBeyjSRbdFQo4t2AVifODtrDy4URpKjsXU2Vg2gvcmx0q1GsDzD0NbVWweLkhdZYnKOhBVlNiCOsGqNK841GwIeeHa6qAXiYgeEYhc+M2sPsr37cm1u2D1X61ryvSIWIABJJsANSSeAA66tyWNg+3Jtbtg9V+tPbk2t2weq/WtfzQsjFHUqymxVgQQRxBB1BrxS4sbD9uTa3bB6r9ae3Jtbtg9V+ta8pS4sbD9uTa3bB6r9a+Hnk2t2w+qH51r2lLixIbc21iMbKZsTIZHItc6AAcAoGijxCo+lKhRSlKAUpSgFVMPM0bK6EhlIZSOIINwfTVOlAbS2hFFt7CLNHlXGwrZl4ZuvL80m5UngbjtNawmiZGKupVgbEEWII4gg8Kudk7TmwsqywtlYegjrUjrBrOnxWA2yoEloMVawPxuzj4Y8RsR1Vqu4fwdlo8Qssp+/8A01zSsg2tyPxmHJ73vF+NH0vSvhD0eeoBlINjoRWxST0OadOcHaSsfKUq+2fsjEYg96idvGB0fOx0Hpo3YxjFydkixrO+bLYbGT2bLkXDxhtZFUhyOJXMOiFIuXHZYddvWz+SOGwgE+0JVsNREDoT2HrfyL6SKiuVnK98YBDEu6w62sgsC1uGa2gA6lGg8eltbliyj+TrjSVH11dey7/52RW5xeUkG0JY3iDDIGQlhbMM11YeIg8DasRpStiVlY5pzc5OTFKUqmApSlAKUpQClKUApSlAKUpQCpjknt98BiFnXUeC6/HQ+EPL1jxgVD0qp2dwbD5fcnY8QvdLA2eKQZpVUaqet7eW+YdRueF7a8qf5J8qptnucvSiY9OMnQ/zL8VvH19fVbJcbsDA7TBmwMixSnVojoL+NRqnlFxW3Cp5x12MrX0Nd0qU2nyexeGvvYWAHwgMy+XMNB56i61NNamIpSprZXJXGYkjJEVX479BfLrqfMDRJvQEMBW2eRcQ2Ng5MXjAqs9skeVd7w0XNbNduOW9lAubG9o3DYPZ+xhvJm3+Kt0VFuieohfg/ObXTQVhnKPb8+Ol3kp0GiIPBQdg8faev0VtS5eb1MtDzylx6YnFTTxghZHLgNoRm1INr9dRlKVqbuYilKVAKUpQClKUApSlAKUpQClKUApSlATmzeVeMgsFkzKPgv0h6eI8xqY/b3MO+4WNz5f+mU1hdKwdOL7HTDi60FZS/wB+5mg5bwrqmCjB7bqPuSrXHcvMW4smSMeIZj6W0+ysVpUVKGxZcbXati/Fl7FbFYqSVi8js7HrYkn7ao0pWw5m75sUpShBSlKAUpSgFKUoBSlKAUpSgFKUoBSlKAV7ilZCGVirDgQbEeQjhXilAZRs/l3jYtGZZB/ONfrLb7b1fnl5G3umCjY9twfvSsIpWxVpruZYmZuOXyp7lg40PbmH/lB99RW0eWuNmFt4IweqMZT9Y3b0GsdpR1ZvuTEz6zEm5NyeJr5SlayClKUApSlAKUpQClKUB//Z">
            <a:extLst>
              <a:ext uri="{FF2B5EF4-FFF2-40B4-BE49-F238E27FC236}">
                <a16:creationId xmlns:a16="http://schemas.microsoft.com/office/drawing/2014/main" id="{3C4A53E0-62E8-43FE-9E1A-80F3CD081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8117" y="3276599"/>
            <a:ext cx="2120283" cy="212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MBR Boot Sequence">
            <a:extLst>
              <a:ext uri="{FF2B5EF4-FFF2-40B4-BE49-F238E27FC236}">
                <a16:creationId xmlns:a16="http://schemas.microsoft.com/office/drawing/2014/main" id="{E55BFA1A-6429-4695-9D58-9DD6A44BD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7" y="2128838"/>
            <a:ext cx="10399616" cy="391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29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369B4-703E-4FA3-AFFC-EEF2BF17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80076-0439-423E-B3C1-A7E3ACEA8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hidden files at boot time:</a:t>
            </a:r>
          </a:p>
          <a:p>
            <a:pPr lvl="1"/>
            <a:r>
              <a:rPr lang="en-US" dirty="0"/>
              <a:t>io.sys : default device drivers</a:t>
            </a:r>
          </a:p>
          <a:p>
            <a:pPr lvl="1"/>
            <a:r>
              <a:rPr lang="en-US" dirty="0"/>
              <a:t>msdos.sys : system file, comprises DOS kernel</a:t>
            </a:r>
          </a:p>
          <a:p>
            <a:r>
              <a:rPr lang="en-US" dirty="0"/>
              <a:t>load at the time of startup</a:t>
            </a:r>
          </a:p>
          <a:p>
            <a:r>
              <a:rPr lang="en-US" dirty="0"/>
              <a:t>are not rebuildable or alterable</a:t>
            </a:r>
          </a:p>
          <a:p>
            <a:r>
              <a:rPr lang="en-US" dirty="0"/>
              <a:t>kernel cannot be changed</a:t>
            </a:r>
          </a:p>
          <a:p>
            <a:r>
              <a:rPr lang="en-US" dirty="0"/>
              <a:t>Command.com: starts the command processor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4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D1EA-B291-442B-967A-BD4EEC93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 Batch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4C895-1B09-4F8F-8682-985D0E323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.BAT extension </a:t>
            </a:r>
          </a:p>
          <a:p>
            <a:r>
              <a:rPr lang="en-US" dirty="0"/>
              <a:t>executable by the command processor</a:t>
            </a:r>
          </a:p>
          <a:p>
            <a:r>
              <a:rPr lang="en-US" dirty="0"/>
              <a:t>support conditional statements and variables (</a:t>
            </a:r>
            <a:r>
              <a:rPr lang="en-US" dirty="0" err="1"/>
              <a:t>eg</a:t>
            </a:r>
            <a:r>
              <a:rPr lang="en-US" dirty="0"/>
              <a:t>, if time = </a:t>
            </a:r>
            <a:r>
              <a:rPr lang="en-US" dirty="0" err="1"/>
              <a:t>next_day</a:t>
            </a:r>
            <a:r>
              <a:rPr lang="en-US" dirty="0"/>
              <a:t> then...).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9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6A81-944A-437F-99B1-9F4019CDC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Configuration in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3BA-9EF4-4B4F-97E6-10095B2B8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the system is configured in DOS</a:t>
            </a:r>
          </a:p>
          <a:p>
            <a:r>
              <a:rPr lang="en-US" dirty="0"/>
              <a:t>What functions are loaded in startup</a:t>
            </a:r>
          </a:p>
          <a:p>
            <a:r>
              <a:rPr lang="en-US" dirty="0"/>
              <a:t>Device drivers</a:t>
            </a:r>
          </a:p>
          <a:p>
            <a:r>
              <a:rPr lang="en-US" dirty="0"/>
              <a:t>Startup Programs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42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EA17-938D-4C41-82F6-96182D05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CONFIG.SYS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93193-3F32-438D-A61B-BA03BEDDC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loading installable device drivers</a:t>
            </a:r>
          </a:p>
          <a:p>
            <a:r>
              <a:rPr lang="en-US" dirty="0"/>
              <a:t>other system parameters which must run at boot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235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163</TotalTime>
  <Words>1091</Words>
  <Application>Microsoft Office PowerPoint</Application>
  <PresentationFormat>Widescreen</PresentationFormat>
  <Paragraphs>150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Wisp</vt:lpstr>
      <vt:lpstr>Disk Operating System</vt:lpstr>
      <vt:lpstr>What is DOS?</vt:lpstr>
      <vt:lpstr>PowerPoint Presentation</vt:lpstr>
      <vt:lpstr>History of DOS</vt:lpstr>
      <vt:lpstr>DOS Boot Sequence</vt:lpstr>
      <vt:lpstr>DOS Kernel</vt:lpstr>
      <vt:lpstr>DOS Batch language</vt:lpstr>
      <vt:lpstr>System Configuration in DOS</vt:lpstr>
      <vt:lpstr>CONFIG.SYS </vt:lpstr>
      <vt:lpstr>AUTOEXEC.BAT </vt:lpstr>
      <vt:lpstr>DOS Commands</vt:lpstr>
      <vt:lpstr>DOS Internal Commands</vt:lpstr>
      <vt:lpstr>DOS External Commands</vt:lpstr>
      <vt:lpstr>Major Tasks of DOS</vt:lpstr>
      <vt:lpstr>File Management</vt:lpstr>
      <vt:lpstr>File System</vt:lpstr>
      <vt:lpstr>File Allocation Table</vt:lpstr>
      <vt:lpstr>DOS files</vt:lpstr>
      <vt:lpstr>Disk Management</vt:lpstr>
      <vt:lpstr>Graphical Capabilities</vt:lpstr>
      <vt:lpstr>Memory Management</vt:lpstr>
      <vt:lpstr>Memory management</vt:lpstr>
      <vt:lpstr>DOS Emulators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Disk Operating System</dc:title>
  <dc:creator>bikalpa dhakal</dc:creator>
  <cp:lastModifiedBy>Binup Kc</cp:lastModifiedBy>
  <cp:revision>68</cp:revision>
  <dcterms:created xsi:type="dcterms:W3CDTF">2018-03-14T01:36:41Z</dcterms:created>
  <dcterms:modified xsi:type="dcterms:W3CDTF">2019-02-08T05:16:31Z</dcterms:modified>
</cp:coreProperties>
</file>