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roxima Nova" panose="0200050603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CCFFA-DCED-4D12-843E-C209132DD2AD}">
  <a:tblStyle styleId="{1D7CCFFA-DCED-4D12-843E-C209132DD2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6"/>
    <p:restoredTop sz="94694"/>
  </p:normalViewPr>
  <p:slideViewPr>
    <p:cSldViewPr snapToGrid="0">
      <p:cViewPr varScale="1">
        <p:scale>
          <a:sx n="203" d="100"/>
          <a:sy n="203" d="100"/>
        </p:scale>
        <p:origin x="56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b.ugent.be/CRA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ur01.safelinks.protection.outlook.com/?url=https%3A%2F%2Fdocs.anaconda.com%2Ffree%2Fnavigator%2Ftutorials%2Fr-lang%2F&amp;data=05%7C01%7Cmike.kestemont%40uantwerpen.be%7C58e70cebe673497f0f1b08dbce541c5a%7C792e08fb2d544a8eaf72202548136ef6%7C0%7C0%7C638330632877697704%7CUnknown%7CTWFpbGZsb3d8eyJWIjoiMC4wLjAwMDAiLCJQIjoiV2luMzIiLCJBTiI6Ik1haWwiLCJXVCI6Mn0%3D%7C3000%7C%7C%7C&amp;sdata=DXvhbklGR7rdOccrSOXvweTqvOCDKFe0Vj%2FqPcINOno%3D&amp;reserved=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Humanities Data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30"/>
            <a:ext cx="81231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300" dirty="0" err="1"/>
              <a:t>mike.kestemont@uantwerpen.be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900" dirty="0"/>
              <a:t>MA DTA | 2003FLWDTA | 2023-2024</a:t>
            </a:r>
            <a:endParaRPr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Differences machine learning and statistics?*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(*This is a caricature)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119" name="Google Shape;119;p22"/>
          <p:cNvGraphicFramePr/>
          <p:nvPr>
            <p:extLst>
              <p:ext uri="{D42A27DB-BD31-4B8C-83A1-F6EECF244321}">
                <p14:modId xmlns:p14="http://schemas.microsoft.com/office/powerpoint/2010/main" val="3463785135"/>
              </p:ext>
            </p:extLst>
          </p:nvPr>
        </p:nvGraphicFramePr>
        <p:xfrm>
          <a:off x="869600" y="1130200"/>
          <a:ext cx="7239000" cy="3173394"/>
        </p:xfrm>
        <a:graphic>
          <a:graphicData uri="http://schemas.openxmlformats.org/drawingml/2006/table">
            <a:tbl>
              <a:tblPr>
                <a:noFill/>
                <a:tableStyleId>{1D7CCFFA-DCED-4D12-843E-C209132DD2AD}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Machine learning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Statistics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Emphasis on </a:t>
                      </a:r>
                      <a:r>
                        <a:rPr lang="en-GB" sz="1400" i="1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prediction</a:t>
                      </a: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of unseen, out-of-sample data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Emphasis on </a:t>
                      </a:r>
                      <a:r>
                        <a:rPr lang="en-GB" sz="1400" i="1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of observed, in-sample data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Emphasis on performance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Emphasis on understanding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Lots of code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so much code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Complex models (e.g. neural nets)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Simple model (e.g. linear regression)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Results more essential than theory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Theory more essential than results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Terminology (e.g. categorical feature)</a:t>
                      </a:r>
                      <a:endParaRPr sz="1400" u="none" strike="noStrike" cap="none" dirty="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Terminology (e.g. factor)</a:t>
                      </a:r>
                      <a:endParaRPr sz="1400" u="none" strike="noStrike" cap="none" dirty="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Definitions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4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Statistics is (a part of) data science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“Data science is statistics on a Mac” (recent term!)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/>
              <a:t>Data science =  </a:t>
            </a:r>
            <a:r>
              <a:rPr lang="en-GB" sz="1800" b="1" dirty="0"/>
              <a:t>visualization + statistics + machine learning</a:t>
            </a:r>
            <a:r>
              <a:rPr lang="en-GB" sz="1800" dirty="0"/>
              <a:t> (cf. content of Jake van der </a:t>
            </a:r>
            <a:r>
              <a:rPr lang="en-GB" sz="1800" dirty="0" err="1"/>
              <a:t>Plas</a:t>
            </a:r>
            <a:r>
              <a:rPr lang="en-GB" sz="1800" dirty="0"/>
              <a:t>, </a:t>
            </a:r>
            <a:r>
              <a:rPr lang="en-GB" sz="1800" i="1" dirty="0"/>
              <a:t>Python Data Science Handbook</a:t>
            </a:r>
            <a:r>
              <a:rPr lang="en-GB" sz="1800" dirty="0"/>
              <a:t>)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The practice (art?) of reasoning in the absence of (complete) certainty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Inference from observed data: infer a set of “explanations” for the data that can be ranked by plausibility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5900" y="805875"/>
            <a:ext cx="28944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Introduction to statistics for Humanities students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Focused on intuition and understanding (rather than on mathematics and derivation)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“Traditional stats 101”: basic procedures, no fancy statistics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Pragmatic analysis of engaging, real-world datasets from the Humanities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5 sessions (3 ECTS) 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Session on Tuesday (obligatory), 09:30-12:30, S.K.203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18/10, 25/10, 08/11, </a:t>
            </a:r>
            <a:r>
              <a:rPr lang="en-GB" b="1" dirty="0"/>
              <a:t>10/11</a:t>
            </a:r>
            <a:r>
              <a:rPr lang="en-GB" dirty="0"/>
              <a:t>, 15/11</a:t>
            </a: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1 extra session (</a:t>
            </a:r>
            <a:r>
              <a:rPr lang="en-GB" i="1" dirty="0"/>
              <a:t>proposal</a:t>
            </a:r>
            <a:r>
              <a:rPr lang="en-GB" dirty="0"/>
              <a:t>): 10/11, 13:00-16:00 [?]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Format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Interactive, modular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Divided in “sprints” (20-25 minutes), each followed by short break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Slides session (</a:t>
            </a:r>
            <a:r>
              <a:rPr lang="en-GB" i="1" dirty="0"/>
              <a:t>theory</a:t>
            </a:r>
            <a:r>
              <a:rPr lang="en-GB" dirty="0"/>
              <a:t>) or notebook session (</a:t>
            </a:r>
            <a:r>
              <a:rPr lang="en-GB" i="1" dirty="0"/>
              <a:t>practice</a:t>
            </a:r>
            <a:r>
              <a:rPr lang="en-GB" dirty="0"/>
              <a:t>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Homework exercises: optional, highly recommended (but not graded)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Final evaluation: written exam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During January exam sessions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Open book: all resources allowed, except for external help (Chat(GPT), discussion, etc.)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Additional analysis of known and unknown datasets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Very similar to homework style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See test exam from last year (!)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Software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Install R (if you haven’t already): e.g. from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https://lib.ugent.be/CRAN/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dirty="0" err="1"/>
              <a:t>Jupyter</a:t>
            </a:r>
            <a:r>
              <a:rPr lang="en-GB" dirty="0"/>
              <a:t> notebooks: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b="0" i="0" u="sng" dirty="0">
                <a:effectLst/>
                <a:latin typeface="Open Sans" panose="020B0606030504020204" pitchFamily="34" charset="0"/>
                <a:hlinkClick r:id="rId4" tooltip="Original URL: https://docs.anaconda.com/free/navigator/tutorials/r-lang/. Click or tap if you trust this link."/>
              </a:rPr>
              <a:t>https://docs.anaconda.com/free/navigator/tutorials/r-lang/</a:t>
            </a:r>
            <a:r>
              <a:rPr lang="en-GB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(Step 12 and following not essential)</a:t>
            </a:r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Handbook [optional]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04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Stefan Th. </a:t>
            </a:r>
            <a:r>
              <a:rPr lang="en-GB" dirty="0" err="1"/>
              <a:t>Gries</a:t>
            </a:r>
            <a:r>
              <a:rPr lang="en-GB" dirty="0"/>
              <a:t>, </a:t>
            </a:r>
            <a:r>
              <a:rPr lang="en-GB" i="1" dirty="0"/>
              <a:t>Statistics for Linguistics with R. A Practical Introduction</a:t>
            </a:r>
            <a:r>
              <a:rPr lang="en-GB" dirty="0"/>
              <a:t>. 2nd ed. De Gruyter Mouton (2013)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Well-known text book by leading figure in the field of corpus linguistics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Complementary with teaching materials (but different order and emphases)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 will refer to it in a consistent way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Gries</a:t>
            </a:r>
            <a:r>
              <a:rPr lang="en-GB" dirty="0"/>
              <a:t> more verbose: no manual recalculations (due to lack of time)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We will do more than just linguistics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Focus: </a:t>
            </a:r>
            <a:r>
              <a:rPr lang="en-GB" b="1" dirty="0"/>
              <a:t>class materials</a:t>
            </a:r>
            <a:r>
              <a:rPr lang="en-GB" dirty="0"/>
              <a:t> (</a:t>
            </a:r>
            <a:r>
              <a:rPr lang="en-GB" dirty="0" err="1"/>
              <a:t>Gries</a:t>
            </a:r>
            <a:r>
              <a:rPr lang="en-GB" dirty="0"/>
              <a:t> = optional background reading)</a:t>
            </a: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1000" y="175450"/>
            <a:ext cx="25717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2075" y="281945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How to structure your course folder?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92700" y="923875"/>
            <a:ext cx="43074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HDA2324_public (</a:t>
            </a:r>
            <a:r>
              <a:rPr lang="en-GB" i="1" dirty="0"/>
              <a:t>top directory</a:t>
            </a:r>
            <a:r>
              <a:rPr lang="en-GB" dirty="0"/>
              <a:t>)</a:t>
            </a:r>
          </a:p>
          <a:p>
            <a:pPr marL="0" lvl="0" indent="0">
              <a:buNone/>
            </a:pPr>
            <a:r>
              <a:rPr lang="en-GB" dirty="0">
                <a:solidFill>
                  <a:schemeClr val="accent5"/>
                </a:solidFill>
              </a:rPr>
              <a:t>-&gt; </a:t>
            </a:r>
            <a:r>
              <a:rPr lang="en-GB" sz="1800" dirty="0" err="1">
                <a:solidFill>
                  <a:schemeClr val="accent5"/>
                </a:solidFill>
              </a:rPr>
              <a:t>shorturl.at</a:t>
            </a:r>
            <a:r>
              <a:rPr lang="en-GB" sz="1800" dirty="0">
                <a:solidFill>
                  <a:schemeClr val="accent5"/>
                </a:solidFill>
              </a:rPr>
              <a:t>/</a:t>
            </a:r>
            <a:r>
              <a:rPr lang="en-GB" sz="1800" dirty="0" err="1">
                <a:solidFill>
                  <a:schemeClr val="accent5"/>
                </a:solidFill>
              </a:rPr>
              <a:t>bsETU</a:t>
            </a:r>
            <a:r>
              <a:rPr lang="en-GB" dirty="0">
                <a:solidFill>
                  <a:schemeClr val="accent5"/>
                </a:solidFill>
              </a:rPr>
              <a:t> (</a:t>
            </a:r>
            <a:r>
              <a:rPr lang="en-GB" i="1" dirty="0">
                <a:solidFill>
                  <a:schemeClr val="accent5"/>
                </a:solidFill>
              </a:rPr>
              <a:t>Dropbox</a:t>
            </a:r>
            <a:r>
              <a:rPr lang="en-GB" dirty="0">
                <a:solidFill>
                  <a:schemeClr val="accent5"/>
                </a:solidFill>
              </a:rPr>
              <a:t>)</a:t>
            </a:r>
            <a:endParaRPr dirty="0">
              <a:solidFill>
                <a:schemeClr val="accent5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Session 1 (shared weekly)</a:t>
            </a:r>
            <a:endParaRPr dirty="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slides, notebooks, ...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Session 2 (shared weekly)</a:t>
            </a:r>
            <a:endParaRPr dirty="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slides, notebooks, ...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datasets</a:t>
            </a:r>
            <a:endParaRPr dirty="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arthur</a:t>
            </a:r>
            <a:endParaRPr dirty="0"/>
          </a:p>
          <a:p>
            <a:pPr marL="13716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 err="1"/>
              <a:t>manuscripts.csv</a:t>
            </a:r>
            <a:endParaRPr dirty="0"/>
          </a:p>
          <a:p>
            <a:pPr marL="13716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 err="1"/>
              <a:t>manuscripts.xlsx</a:t>
            </a:r>
            <a:endParaRPr dirty="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chat</a:t>
            </a:r>
            <a:endParaRPr dirty="0"/>
          </a:p>
          <a:p>
            <a:pPr marL="13716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 err="1"/>
              <a:t>chat.tsv</a:t>
            </a:r>
            <a:endParaRPr dirty="0"/>
          </a:p>
          <a:p>
            <a:pPr marL="13716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 err="1"/>
              <a:t>readme.txt</a:t>
            </a: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18"/>
          <p:cNvSpPr txBox="1"/>
          <p:nvPr/>
        </p:nvSpPr>
        <p:spPr>
          <a:xfrm>
            <a:off x="5755475" y="2003500"/>
            <a:ext cx="2717400" cy="1624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99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Relative paths from within the notebooks: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‘../datasets/subfolder/...’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Course materials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One folder per session: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Slides (PDF)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Class notebooks (.</a:t>
            </a:r>
            <a:r>
              <a:rPr lang="en-GB" dirty="0" err="1"/>
              <a:t>ipynb</a:t>
            </a:r>
            <a:r>
              <a:rPr lang="en-GB" dirty="0"/>
              <a:t>)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Homework notebooks (.</a:t>
            </a:r>
            <a:r>
              <a:rPr lang="en-GB" dirty="0" err="1"/>
              <a:t>ipynb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2" y="731375"/>
            <a:ext cx="3241050" cy="31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What is statistics (not)?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 i="1" dirty="0"/>
              <a:t>And how is it different from machine learning?</a:t>
            </a:r>
            <a:endParaRPr sz="2400" i="1" dirty="0"/>
          </a:p>
        </p:txBody>
      </p:sp>
      <p:sp>
        <p:nvSpPr>
          <p:cNvPr id="107" name="Google Shape;107;p20"/>
          <p:cNvSpPr txBox="1"/>
          <p:nvPr/>
        </p:nvSpPr>
        <p:spPr>
          <a:xfrm>
            <a:off x="597400" y="3256575"/>
            <a:ext cx="8036100" cy="1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of quantitative (</a:t>
            </a:r>
            <a:r>
              <a:rPr lang="en-GB" sz="1400" b="0" i="1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computational</a:t>
            </a:r>
            <a:r>
              <a:rPr lang="en-GB" sz="1400" b="0" i="0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) methods to (</a:t>
            </a:r>
            <a:r>
              <a:rPr lang="en-GB" sz="1400" b="0" i="1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observed</a:t>
            </a:r>
            <a:r>
              <a:rPr lang="en-GB" sz="1400" b="0" i="0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) data, to make scientifically informed claims about a phenomenon in the real world</a:t>
            </a:r>
            <a:endParaRPr sz="1400" b="0" i="0" u="none" strike="noStrike" cap="non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-"/>
            </a:pPr>
            <a:r>
              <a:rPr lang="en-GB" sz="1400" b="0" i="0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Our data is typically a (noisy, imperfect) sample from a larger population</a:t>
            </a:r>
            <a:endParaRPr sz="1400" b="0" i="0" u="none" strike="noStrike" cap="non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-"/>
            </a:pPr>
            <a:r>
              <a:rPr lang="en-GB" sz="1400" b="0" i="0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Because we work with a sample, there will be uncertainty</a:t>
            </a:r>
            <a:endParaRPr sz="1400" b="0" i="0" u="none" strike="noStrike" cap="non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-"/>
            </a:pPr>
            <a:r>
              <a:rPr lang="en-GB" sz="1400" b="0" i="0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to acknowledge that uncertainty when formulating claims</a:t>
            </a:r>
            <a:endParaRPr sz="1400" b="0" i="0" u="none" strike="noStrike" cap="non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-"/>
            </a:pPr>
            <a:r>
              <a:rPr lang="en-GB" sz="1400" b="0" i="0" u="none" strike="noStrike" cap="non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is scientific, precisely because it gives us a nuanced way to describe uncertainty</a:t>
            </a:r>
            <a:endParaRPr sz="1400" b="0" i="0" u="none" strike="noStrike" cap="non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Similarities between statistics and machine learning?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2500" cy="3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Although they adopt different goals and terminology, both are essentially about fitting a function </a:t>
            </a:r>
            <a:r>
              <a:rPr lang="en-GB" i="1" dirty="0" err="1"/>
              <a:t>f</a:t>
            </a:r>
            <a:r>
              <a:rPr lang="en-GB" sz="1050" dirty="0" err="1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GB" dirty="0"/>
              <a:t> that maps an input (X) to an output (Y), using parameters </a:t>
            </a:r>
            <a:r>
              <a:rPr lang="en-GB" dirty="0" err="1"/>
              <a:t>Θ</a:t>
            </a:r>
            <a:r>
              <a:rPr lang="en-GB" dirty="0"/>
              <a:t>: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2800" i="1" dirty="0" err="1"/>
              <a:t>f</a:t>
            </a:r>
            <a:r>
              <a:rPr lang="en-GB" sz="2050" dirty="0" err="1">
                <a:solidFill>
                  <a:srgbClr val="4D515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GB" sz="2800" dirty="0"/>
              <a:t>(X) -&gt; Y</a:t>
            </a:r>
            <a:r>
              <a:rPr lang="en-GB" sz="2100" dirty="0"/>
              <a:t> </a:t>
            </a:r>
            <a:r>
              <a:rPr lang="en-GB" sz="1500" dirty="0"/>
              <a:t>(or </a:t>
            </a:r>
            <a:r>
              <a:rPr lang="en-GB" sz="1500" dirty="0" err="1"/>
              <a:t>Ŷ</a:t>
            </a:r>
            <a:r>
              <a:rPr lang="en-GB" sz="1500" dirty="0"/>
              <a:t>)</a:t>
            </a:r>
            <a:endParaRPr sz="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dirty="0"/>
              <a:t>In statistics, we mostly care about the parameters </a:t>
            </a:r>
            <a:r>
              <a:rPr lang="en-GB" dirty="0" err="1"/>
              <a:t>Θ</a:t>
            </a:r>
            <a:r>
              <a:rPr lang="en-GB" dirty="0"/>
              <a:t> used inside </a:t>
            </a:r>
            <a:r>
              <a:rPr lang="en-GB" i="1" dirty="0"/>
              <a:t>f</a:t>
            </a:r>
            <a:r>
              <a:rPr lang="en-GB" dirty="0"/>
              <a:t>: </a:t>
            </a:r>
            <a:r>
              <a:rPr lang="en-GB" u="sng" dirty="0"/>
              <a:t>these</a:t>
            </a:r>
            <a:r>
              <a:rPr lang="en-GB" dirty="0"/>
              <a:t> are what we want to “estimate”, these are what we would like to “infer” from the observed sample (X, Y). In machine learning, we mostly care about the predicted </a:t>
            </a:r>
            <a:r>
              <a:rPr lang="en-GB" dirty="0" err="1"/>
              <a:t>Ŷ</a:t>
            </a:r>
            <a:r>
              <a:rPr lang="en-GB" dirty="0"/>
              <a:t> (and how different it is from Y). Which precise </a:t>
            </a:r>
            <a:r>
              <a:rPr lang="en-GB" dirty="0" err="1"/>
              <a:t>Θ</a:t>
            </a:r>
            <a:r>
              <a:rPr lang="en-GB" dirty="0"/>
              <a:t> is used for this, is less important.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812</Words>
  <Application>Microsoft Macintosh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Arial</vt:lpstr>
      <vt:lpstr>Proxima Nova</vt:lpstr>
      <vt:lpstr>Spearmint</vt:lpstr>
      <vt:lpstr>Humanities Data Analysis</vt:lpstr>
      <vt:lpstr>Overview</vt:lpstr>
      <vt:lpstr>Evaluation</vt:lpstr>
      <vt:lpstr>Software</vt:lpstr>
      <vt:lpstr>Handbook [optional]</vt:lpstr>
      <vt:lpstr>How to structure your course folder?</vt:lpstr>
      <vt:lpstr>Course materials</vt:lpstr>
      <vt:lpstr>What is statistics (not)? And how is it different from machine learning?</vt:lpstr>
      <vt:lpstr>Similarities between statistics and machine learning?</vt:lpstr>
      <vt:lpstr>Differences machine learning and statistics?* (*This is a caricature) 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Data Analysis</dc:title>
  <cp:lastModifiedBy>Mike Kestemont</cp:lastModifiedBy>
  <cp:revision>31</cp:revision>
  <dcterms:modified xsi:type="dcterms:W3CDTF">2023-10-17T18:15:22Z</dcterms:modified>
</cp:coreProperties>
</file>