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8" r:id="rId8"/>
    <p:sldId id="264" r:id="rId9"/>
    <p:sldId id="265" r:id="rId10"/>
    <p:sldId id="267" r:id="rId11"/>
    <p:sldId id="266" r:id="rId12"/>
    <p:sldId id="270" r:id="rId13"/>
    <p:sldId id="269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y Nahkala" initials="BN" lastIdx="2" clrIdx="0">
    <p:extLst>
      <p:ext uri="{19B8F6BF-5375-455C-9EA6-DF929625EA0E}">
        <p15:presenceInfo xmlns:p15="http://schemas.microsoft.com/office/powerpoint/2012/main" userId="7d39c7e1c6aaf2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742C"/>
    <a:srgbClr val="66CCFF"/>
    <a:srgbClr val="C8102E"/>
    <a:srgbClr val="62A4E0"/>
    <a:srgbClr val="513715"/>
    <a:srgbClr val="FEF9E6"/>
    <a:srgbClr val="F7B5C9"/>
    <a:srgbClr val="ACA39A"/>
    <a:srgbClr val="F1BE48"/>
    <a:srgbClr val="6E6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5" autoAdjust="0"/>
    <p:restoredTop sz="88391" autoAdjust="0"/>
  </p:normalViewPr>
  <p:slideViewPr>
    <p:cSldViewPr>
      <p:cViewPr varScale="1">
        <p:scale>
          <a:sx n="98" d="100"/>
          <a:sy n="98" d="100"/>
        </p:scale>
        <p:origin x="134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755A0C9-E830-1241-BEA3-6925DA004ECF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8984522-76EF-EF4D-8870-07F3436BA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02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6845082-6AF3-024B-A14D-C5AD8123919E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4A6D18E-8B09-B24B-9169-4FC527B8D8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92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8288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6629400" cy="1066800"/>
          </a:xfrm>
        </p:spPr>
        <p:txBody>
          <a:bodyPr anchor="b"/>
          <a:lstStyle>
            <a:lvl1pPr>
              <a:defRPr>
                <a:solidFill>
                  <a:srgbClr val="F1BE48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581400"/>
            <a:ext cx="6248400" cy="1752600"/>
          </a:xfrm>
        </p:spPr>
        <p:txBody>
          <a:bodyPr/>
          <a:lstStyle>
            <a:lvl1pPr marL="0" indent="0">
              <a:buFont typeface="Times" charset="0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11" descr="ISU LEFT white.eps"/>
          <p:cNvPicPr>
            <a:picLocks noChangeAspect="1"/>
          </p:cNvPicPr>
          <p:nvPr userDrawn="1"/>
        </p:nvPicPr>
        <p:blipFill>
          <a:blip r:embed="rId2"/>
          <a:srcRect b="38235"/>
          <a:stretch>
            <a:fillRect/>
          </a:stretch>
        </p:blipFill>
        <p:spPr bwMode="auto">
          <a:xfrm>
            <a:off x="533400" y="830263"/>
            <a:ext cx="47244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1295400"/>
            <a:ext cx="3657600" cy="457200"/>
          </a:xfrm>
        </p:spPr>
        <p:txBody>
          <a:bodyPr/>
          <a:lstStyle>
            <a:lvl1pPr marL="0" indent="0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 dirty="0" smtClean="0"/>
              <a:t>Unit Name Goes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 smtClean="0"/>
              <a:t>Unit Name Goes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200025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84835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 smtClean="0"/>
              <a:t>Unit Name Goes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 smtClean="0"/>
              <a:t>Unit Name Goes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 smtClean="0"/>
              <a:t>Unit Name Goes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066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 smtClean="0"/>
              <a:t>Unit Name Goes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 smtClean="0"/>
              <a:t>Unit Name Goes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 smtClean="0"/>
              <a:t>Unit Name Goes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 smtClean="0"/>
              <a:t>Unit Name Goes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 smtClean="0"/>
              <a:t>Unit Name Goes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6324600"/>
            <a:ext cx="24384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 smtClean="0"/>
              <a:t>Unit Name Goes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ISU LEFT white.eps"/>
          <p:cNvPicPr>
            <a:picLocks noChangeAspect="1"/>
          </p:cNvPicPr>
          <p:nvPr userDrawn="1"/>
        </p:nvPicPr>
        <p:blipFill>
          <a:blip r:embed="rId13"/>
          <a:srcRect b="38235"/>
          <a:stretch>
            <a:fillRect/>
          </a:stretch>
        </p:blipFill>
        <p:spPr bwMode="auto">
          <a:xfrm>
            <a:off x="533400" y="6365927"/>
            <a:ext cx="3200400" cy="26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715000" y="631510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i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algn="r"/>
            <a:r>
              <a:rPr lang="en-US" dirty="0" smtClean="0"/>
              <a:t>Unit Name Goes Here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500">
          <a:solidFill>
            <a:srgbClr val="C8102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2pPr>
      <a:lvl3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3pPr>
      <a:lvl4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4pPr>
      <a:lvl5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markdown.rstudio.com/articles_intro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yshader.com/index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-pkgs.had.co.nz/intro.html" TargetMode="External"/><Relationship Id="rId2" Type="http://schemas.openxmlformats.org/officeDocument/2006/relationships/hyperlink" Target="https://giswqs.github.io/whitebox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products/rstudio/download/" TargetMode="External"/><Relationship Id="rId2" Type="http://schemas.openxmlformats.org/officeDocument/2006/relationships/hyperlink" Target="https://cloud.r-project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8001000" cy="1066800"/>
          </a:xfrm>
        </p:spPr>
        <p:txBody>
          <a:bodyPr/>
          <a:lstStyle/>
          <a:p>
            <a:r>
              <a:rPr lang="en-US" sz="2800" dirty="0" smtClean="0"/>
              <a:t>Watershed Delineation in R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7924800" cy="1752600"/>
          </a:xfrm>
        </p:spPr>
        <p:txBody>
          <a:bodyPr/>
          <a:lstStyle/>
          <a:p>
            <a:r>
              <a:rPr lang="en-US" sz="2000" dirty="0" smtClean="0"/>
              <a:t>Brady </a:t>
            </a:r>
            <a:r>
              <a:rPr lang="en-US" sz="2000" dirty="0" smtClean="0"/>
              <a:t>Nahkala, Amy </a:t>
            </a:r>
            <a:r>
              <a:rPr lang="en-US" sz="2000" dirty="0" err="1" smtClean="0"/>
              <a:t>Kaleita</a:t>
            </a:r>
            <a:endParaRPr lang="en-US" sz="2000" dirty="0" smtClean="0"/>
          </a:p>
          <a:p>
            <a:r>
              <a:rPr lang="en-US" sz="2000" i="1" dirty="0" smtClean="0"/>
              <a:t>ABE 431/531: Design and Evaluation of Soil and Water Conservation Practices</a:t>
            </a:r>
            <a:endParaRPr lang="en-US" sz="2000" i="1" dirty="0" smtClean="0"/>
          </a:p>
          <a:p>
            <a:r>
              <a:rPr lang="en-US" sz="2000" i="1" dirty="0" smtClean="0"/>
              <a:t>Fall 2020</a:t>
            </a:r>
            <a:endParaRPr lang="en-US" sz="2000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5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799"/>
            <a:ext cx="7620000" cy="5013325"/>
          </a:xfrm>
        </p:spPr>
        <p:txBody>
          <a:bodyPr/>
          <a:lstStyle/>
          <a:p>
            <a:r>
              <a:rPr lang="en-US" dirty="0" err="1" smtClean="0"/>
              <a:t>ABEDelineationModule.Rmd</a:t>
            </a:r>
            <a:endParaRPr lang="en-US" dirty="0" smtClean="0"/>
          </a:p>
          <a:p>
            <a:pPr lvl="1"/>
            <a:r>
              <a:rPr lang="en-US" dirty="0" smtClean="0"/>
              <a:t>R Markdown Files help you build and organize reproducible, manageable code chunks and create word/pdf/html documents from the code itself.</a:t>
            </a:r>
          </a:p>
          <a:p>
            <a:pPr lvl="1"/>
            <a:r>
              <a:rPr lang="en-US" dirty="0" smtClean="0"/>
              <a:t>For more information on </a:t>
            </a:r>
            <a:r>
              <a:rPr lang="en-US" dirty="0" err="1" smtClean="0"/>
              <a:t>Rmd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https://rmarkdown.rstudio.com/articles_intro.html</a:t>
            </a:r>
            <a:endParaRPr lang="en-US" dirty="0" smtClean="0"/>
          </a:p>
          <a:p>
            <a:r>
              <a:rPr lang="en-US" dirty="0" err="1" smtClean="0"/>
              <a:t>dem_story.tif</a:t>
            </a:r>
            <a:endParaRPr lang="en-US" dirty="0" smtClean="0"/>
          </a:p>
          <a:p>
            <a:pPr lvl="1"/>
            <a:r>
              <a:rPr lang="en-US" dirty="0" smtClean="0"/>
              <a:t>This is the elevation dataset for Story County at a 3m resolution.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27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305800" cy="5181600"/>
          </a:xfrm>
        </p:spPr>
        <p:txBody>
          <a:bodyPr/>
          <a:lstStyle/>
          <a:p>
            <a:r>
              <a:rPr lang="en-US" sz="2200" dirty="0" smtClean="0"/>
              <a:t>File -&gt; New Project -&gt; New Directory -&gt; New Project -&gt; 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Copy provided files to the same folder as the project you just created</a:t>
            </a:r>
          </a:p>
          <a:p>
            <a:r>
              <a:rPr lang="en-US" sz="2200" dirty="0" smtClean="0"/>
              <a:t>Create a subfolder called ‘data’ (C:/temp/Delineation/data)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600199"/>
            <a:ext cx="4419600" cy="314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0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Rmd</a:t>
            </a:r>
            <a:r>
              <a:rPr lang="en-US" dirty="0" smtClean="0"/>
              <a:t> file: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799"/>
            <a:ext cx="7620000" cy="5013325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---</a:t>
            </a:r>
          </a:p>
          <a:p>
            <a:pPr marL="0" indent="0">
              <a:buNone/>
            </a:pPr>
            <a:r>
              <a:rPr lang="en-US" sz="1200" dirty="0"/>
              <a:t>title: "ABE 531 Watershed Delineation Module"</a:t>
            </a:r>
          </a:p>
          <a:p>
            <a:pPr marL="0" indent="0">
              <a:buNone/>
            </a:pPr>
            <a:r>
              <a:rPr lang="en-US" sz="1200" dirty="0"/>
              <a:t>author: "Brady Nahkala"</a:t>
            </a:r>
          </a:p>
          <a:p>
            <a:pPr marL="0" indent="0">
              <a:buNone/>
            </a:pPr>
            <a:r>
              <a:rPr lang="en-US" sz="1200" dirty="0"/>
              <a:t>date: "</a:t>
            </a:r>
            <a:r>
              <a:rPr lang="en-US" sz="1200" dirty="0" smtClean="0"/>
              <a:t>7/27/2020</a:t>
            </a:r>
            <a:r>
              <a:rPr lang="en-US" sz="1200" dirty="0"/>
              <a:t>"</a:t>
            </a:r>
          </a:p>
          <a:p>
            <a:pPr marL="0" indent="0">
              <a:buNone/>
            </a:pPr>
            <a:r>
              <a:rPr lang="en-US" sz="1200" dirty="0"/>
              <a:t>output: </a:t>
            </a:r>
            <a:r>
              <a:rPr lang="en-US" sz="1200" dirty="0" err="1"/>
              <a:t>html_document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---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```{r setup, include=FALSE}</a:t>
            </a:r>
          </a:p>
          <a:p>
            <a:pPr marL="0" indent="0">
              <a:buNone/>
            </a:pPr>
            <a:r>
              <a:rPr lang="en-US" sz="1200" dirty="0" err="1"/>
              <a:t>knitr</a:t>
            </a:r>
            <a:r>
              <a:rPr lang="en-US" sz="1200" dirty="0"/>
              <a:t>::</a:t>
            </a:r>
            <a:r>
              <a:rPr lang="en-US" sz="1200" dirty="0" err="1"/>
              <a:t>opts_chunk$set</a:t>
            </a:r>
            <a:r>
              <a:rPr lang="en-US" sz="1200" dirty="0"/>
              <a:t>(echo = TRUE)</a:t>
            </a:r>
          </a:p>
          <a:p>
            <a:pPr marL="0" indent="0">
              <a:buNone/>
            </a:pPr>
            <a:r>
              <a:rPr lang="en-US" sz="1200" dirty="0"/>
              <a:t>```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# LIBRARY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```{r, warning=F, message=F}</a:t>
            </a:r>
          </a:p>
          <a:p>
            <a:pPr marL="0" indent="0">
              <a:buNone/>
            </a:pPr>
            <a:r>
              <a:rPr lang="en-US" sz="1200" dirty="0"/>
              <a:t>library(raster)</a:t>
            </a:r>
          </a:p>
          <a:p>
            <a:pPr marL="0" indent="0">
              <a:buNone/>
            </a:pPr>
            <a:r>
              <a:rPr lang="en-US" sz="1200" dirty="0"/>
              <a:t>library(here)</a:t>
            </a:r>
          </a:p>
          <a:p>
            <a:pPr marL="0" indent="0">
              <a:buNone/>
            </a:pPr>
            <a:r>
              <a:rPr lang="en-US" sz="1200" dirty="0"/>
              <a:t>library(</a:t>
            </a:r>
            <a:r>
              <a:rPr lang="en-US" sz="1200" dirty="0" err="1"/>
              <a:t>whitebox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library(</a:t>
            </a:r>
            <a:r>
              <a:rPr lang="en-US" sz="1200" dirty="0" err="1"/>
              <a:t>mapview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library(sf)</a:t>
            </a:r>
          </a:p>
          <a:p>
            <a:pPr marL="0" indent="0">
              <a:buNone/>
            </a:pPr>
            <a:r>
              <a:rPr lang="en-US" sz="1200" dirty="0"/>
              <a:t>library(</a:t>
            </a:r>
            <a:r>
              <a:rPr lang="en-US" sz="1200" dirty="0" err="1"/>
              <a:t>rayshader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library(</a:t>
            </a:r>
            <a:r>
              <a:rPr lang="en-US" sz="1200" dirty="0" err="1"/>
              <a:t>av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```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ight Brace 5"/>
          <p:cNvSpPr/>
          <p:nvPr/>
        </p:nvSpPr>
        <p:spPr bwMode="auto">
          <a:xfrm>
            <a:off x="4114800" y="1066799"/>
            <a:ext cx="685800" cy="129540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063247" y="1066798"/>
            <a:ext cx="2057400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9pPr>
          </a:lstStyle>
          <a:p>
            <a:pPr marL="0" indent="0" eaLnBrk="1" hangingPunct="1">
              <a:buFont typeface="Times" charset="0"/>
              <a:buNone/>
            </a:pPr>
            <a:r>
              <a:rPr lang="en-US" sz="1200" b="1" kern="0" dirty="0" smtClean="0"/>
              <a:t>Header.</a:t>
            </a:r>
          </a:p>
          <a:p>
            <a:pPr marL="0" indent="0" eaLnBrk="1" hangingPunct="1">
              <a:buFont typeface="Times" charset="0"/>
              <a:buNone/>
            </a:pPr>
            <a:r>
              <a:rPr lang="en-US" sz="1200" i="1" kern="0" dirty="0" smtClean="0"/>
              <a:t>Title of document.</a:t>
            </a:r>
          </a:p>
          <a:p>
            <a:pPr marL="0" indent="0" eaLnBrk="1" hangingPunct="1">
              <a:buFont typeface="Times" charset="0"/>
              <a:buNone/>
            </a:pPr>
            <a:r>
              <a:rPr lang="en-US" sz="1200" i="1" kern="0" dirty="0" smtClean="0"/>
              <a:t>Author. </a:t>
            </a:r>
          </a:p>
          <a:p>
            <a:pPr marL="0" indent="0" eaLnBrk="1" hangingPunct="1">
              <a:buFont typeface="Times" charset="0"/>
              <a:buNone/>
            </a:pPr>
            <a:r>
              <a:rPr lang="en-US" sz="1200" i="1" kern="0" dirty="0" smtClean="0"/>
              <a:t>Date. </a:t>
            </a:r>
          </a:p>
          <a:p>
            <a:pPr marL="0" indent="0" eaLnBrk="1" hangingPunct="1">
              <a:buFont typeface="Times" charset="0"/>
              <a:buNone/>
            </a:pPr>
            <a:r>
              <a:rPr lang="en-US" sz="1200" i="1" kern="0" dirty="0" smtClean="0"/>
              <a:t>Output file type.</a:t>
            </a:r>
            <a:endParaRPr lang="en-US" sz="1200" i="1" kern="0" dirty="0"/>
          </a:p>
        </p:txBody>
      </p:sp>
      <p:sp>
        <p:nvSpPr>
          <p:cNvPr id="8" name="Right Brace 7"/>
          <p:cNvSpPr/>
          <p:nvPr/>
        </p:nvSpPr>
        <p:spPr bwMode="auto">
          <a:xfrm>
            <a:off x="4114800" y="2482343"/>
            <a:ext cx="685800" cy="641858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063247" y="2363990"/>
            <a:ext cx="2057400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9pPr>
          </a:lstStyle>
          <a:p>
            <a:pPr marL="0" indent="0" eaLnBrk="1" hangingPunct="1">
              <a:buFont typeface="Times" charset="0"/>
              <a:buNone/>
            </a:pPr>
            <a:r>
              <a:rPr lang="en-US" sz="1200" b="1" kern="0" dirty="0" smtClean="0"/>
              <a:t>File setup. </a:t>
            </a:r>
          </a:p>
          <a:p>
            <a:pPr marL="0" indent="0" eaLnBrk="1" hangingPunct="1">
              <a:buFont typeface="Times" charset="0"/>
              <a:buNone/>
            </a:pPr>
            <a:r>
              <a:rPr lang="en-US" sz="1200" i="1" kern="0" dirty="0" smtClean="0"/>
              <a:t>The echo command tells the file to display both the code and its result in the output file. </a:t>
            </a:r>
          </a:p>
        </p:txBody>
      </p:sp>
      <p:sp>
        <p:nvSpPr>
          <p:cNvPr id="10" name="Right Brace 9"/>
          <p:cNvSpPr/>
          <p:nvPr/>
        </p:nvSpPr>
        <p:spPr bwMode="auto">
          <a:xfrm>
            <a:off x="4114800" y="3810000"/>
            <a:ext cx="685800" cy="19812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063247" y="4106464"/>
            <a:ext cx="2410838" cy="1480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9pPr>
          </a:lstStyle>
          <a:p>
            <a:pPr marL="0" indent="0" eaLnBrk="1" hangingPunct="1">
              <a:buFont typeface="Times" charset="0"/>
              <a:buNone/>
            </a:pPr>
            <a:r>
              <a:rPr lang="en-US" sz="1200" b="1" kern="0" dirty="0" smtClean="0"/>
              <a:t>Library. </a:t>
            </a:r>
          </a:p>
          <a:p>
            <a:pPr marL="0" indent="0" eaLnBrk="1" hangingPunct="1">
              <a:buFont typeface="Times" charset="0"/>
              <a:buNone/>
            </a:pPr>
            <a:r>
              <a:rPr lang="en-US" sz="1200" i="1" kern="0" dirty="0" smtClean="0"/>
              <a:t>The library function tells R to load functions from downloadable packages that other users have built to extend the functionality of R. </a:t>
            </a:r>
          </a:p>
        </p:txBody>
      </p:sp>
    </p:spTree>
    <p:extLst>
      <p:ext uri="{BB962C8B-B14F-4D97-AF65-F5344CB8AC3E}">
        <p14:creationId xmlns:p14="http://schemas.microsoft.com/office/powerpoint/2010/main" val="556827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delineate the watershed: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file: </a:t>
            </a:r>
          </a:p>
          <a:p>
            <a:pPr lvl="1"/>
            <a:r>
              <a:rPr lang="en-US" dirty="0" err="1"/>
              <a:t>ABEDelineationModule.Rmd</a:t>
            </a:r>
            <a:endParaRPr lang="en-US" dirty="0"/>
          </a:p>
          <a:p>
            <a:pPr lvl="1"/>
            <a:r>
              <a:rPr lang="en-US" dirty="0"/>
              <a:t>Run the </a:t>
            </a:r>
            <a:r>
              <a:rPr lang="en-US" dirty="0" smtClean="0"/>
              <a:t>script by clicking Run -&gt; Run All or by the keyboard shortcut </a:t>
            </a:r>
            <a:r>
              <a:rPr lang="en-US" dirty="0" err="1" smtClean="0"/>
              <a:t>Ctrl+Alt+R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88004" y="2887089"/>
            <a:ext cx="8158190" cy="3193036"/>
            <a:chOff x="488004" y="2887089"/>
            <a:chExt cx="8158190" cy="319303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004" y="2978129"/>
              <a:ext cx="8158190" cy="3101996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 bwMode="auto">
            <a:xfrm>
              <a:off x="6485106" y="4415872"/>
              <a:ext cx="1752600" cy="53340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7848600" y="2887089"/>
              <a:ext cx="269563" cy="320696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537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is displayed directly below the code chunk, but only if the results of a process are not saved to an R object. </a:t>
            </a:r>
          </a:p>
          <a:p>
            <a:r>
              <a:rPr lang="en-US" dirty="0" smtClean="0"/>
              <a:t>Output can also be aggregated into a single presentable output file (Word, html page) by using the ‘</a:t>
            </a:r>
            <a:r>
              <a:rPr lang="en-US" dirty="0" err="1" smtClean="0"/>
              <a:t>knitr</a:t>
            </a:r>
            <a:r>
              <a:rPr lang="en-US" dirty="0" smtClean="0"/>
              <a:t>’ package. Examples are in the following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12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(webpage)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73397"/>
            <a:ext cx="6153150" cy="486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18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(webpage)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3" y="1261448"/>
            <a:ext cx="7219950" cy="420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56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(webpage)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0416"/>
            <a:ext cx="6172596" cy="504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57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fancy things…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338" y="1066800"/>
            <a:ext cx="3109913" cy="456989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4291215" cy="4114800"/>
          </a:xfrm>
        </p:spPr>
        <p:txBody>
          <a:bodyPr/>
          <a:lstStyle/>
          <a:p>
            <a:r>
              <a:rPr lang="en-US" dirty="0" smtClean="0"/>
              <a:t>‘</a:t>
            </a:r>
            <a:r>
              <a:rPr lang="en-US" dirty="0" err="1" smtClean="0"/>
              <a:t>rayshader</a:t>
            </a:r>
            <a:r>
              <a:rPr lang="en-US" dirty="0" smtClean="0"/>
              <a:t>’ package allows 3D rendering</a:t>
            </a:r>
          </a:p>
          <a:p>
            <a:r>
              <a:rPr lang="en-US" dirty="0">
                <a:hlinkClick r:id="rId3"/>
              </a:rPr>
              <a:t>https://www.rayshader.com/index.html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2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Watershed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understand watershed delineations using topographic data via Lab 1. </a:t>
            </a:r>
          </a:p>
          <a:p>
            <a:r>
              <a:rPr lang="en-US" dirty="0" smtClean="0"/>
              <a:t>This is accompanied by the reference: Delineating a watershed.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8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Delineating Watersheds Using Software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034645"/>
              </p:ext>
            </p:extLst>
          </p:nvPr>
        </p:nvGraphicFramePr>
        <p:xfrm>
          <a:off x="704850" y="2680648"/>
          <a:ext cx="2743200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595174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868548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0636224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297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298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302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25128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305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299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32907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301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298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820832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2221556"/>
            <a:ext cx="416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Digital Elevation Model (m)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3784870" y="3917327"/>
            <a:ext cx="1219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284885"/>
              </p:ext>
            </p:extLst>
          </p:nvPr>
        </p:nvGraphicFramePr>
        <p:xfrm>
          <a:off x="5368452" y="2637522"/>
          <a:ext cx="2743200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595174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868548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0636224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25128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32907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820832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257800" y="2223980"/>
            <a:ext cx="416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Flow Direction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701826" y="3011641"/>
            <a:ext cx="2076451" cy="2081214"/>
            <a:chOff x="5867400" y="2328862"/>
            <a:chExt cx="2076451" cy="2081214"/>
          </a:xfrm>
        </p:grpSpPr>
        <p:cxnSp>
          <p:nvCxnSpPr>
            <p:cNvPr id="12" name="Straight Arrow Connector 11"/>
            <p:cNvCxnSpPr/>
            <p:nvPr/>
          </p:nvCxnSpPr>
          <p:spPr bwMode="auto">
            <a:xfrm flipH="1" flipV="1">
              <a:off x="6791325" y="3218335"/>
              <a:ext cx="190500" cy="2190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5867400" y="2328862"/>
              <a:ext cx="190500" cy="2190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V="1">
              <a:off x="5962650" y="3171825"/>
              <a:ext cx="0" cy="2190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5981700" y="4191000"/>
              <a:ext cx="0" cy="2190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6800850" y="4300539"/>
              <a:ext cx="29345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7715251" y="4174332"/>
              <a:ext cx="228600" cy="2047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7810500" y="3271987"/>
              <a:ext cx="0" cy="33084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flipH="1">
              <a:off x="6734175" y="2438399"/>
              <a:ext cx="285750" cy="47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 flipH="1" flipV="1">
              <a:off x="7665802" y="2342852"/>
              <a:ext cx="190500" cy="2190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647700" y="1147762"/>
            <a:ext cx="7620000" cy="823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9pPr>
          </a:lstStyle>
          <a:p>
            <a:pPr eaLnBrk="1" hangingPunct="1"/>
            <a:r>
              <a:rPr lang="en-US" kern="0" dirty="0" smtClean="0"/>
              <a:t>By using elevations, determine which direction water flows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27112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Delineating Watersheds Using Software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295400"/>
            <a:ext cx="416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Flow Direction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4191000" y="3352800"/>
            <a:ext cx="1219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366776"/>
              </p:ext>
            </p:extLst>
          </p:nvPr>
        </p:nvGraphicFramePr>
        <p:xfrm>
          <a:off x="643849" y="2065810"/>
          <a:ext cx="2743200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595174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868548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0636224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25128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32907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820832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105400" y="1295400"/>
            <a:ext cx="416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Flow Accumulation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977223" y="2396803"/>
            <a:ext cx="2076451" cy="2081214"/>
            <a:chOff x="5867400" y="2328862"/>
            <a:chExt cx="2076451" cy="2081214"/>
          </a:xfrm>
        </p:grpSpPr>
        <p:cxnSp>
          <p:nvCxnSpPr>
            <p:cNvPr id="12" name="Straight Arrow Connector 11"/>
            <p:cNvCxnSpPr/>
            <p:nvPr/>
          </p:nvCxnSpPr>
          <p:spPr bwMode="auto">
            <a:xfrm flipH="1" flipV="1">
              <a:off x="6791325" y="3218335"/>
              <a:ext cx="190500" cy="2190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5867400" y="2328862"/>
              <a:ext cx="190500" cy="2190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V="1">
              <a:off x="5962650" y="3171825"/>
              <a:ext cx="0" cy="2190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5981700" y="4191000"/>
              <a:ext cx="0" cy="2190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6800850" y="4300539"/>
              <a:ext cx="29345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7715251" y="4174332"/>
              <a:ext cx="228600" cy="2047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7810500" y="3271987"/>
              <a:ext cx="0" cy="33084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flipH="1">
              <a:off x="6734175" y="2438399"/>
              <a:ext cx="285750" cy="47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 flipH="1" flipV="1">
              <a:off x="7665802" y="2342852"/>
              <a:ext cx="190500" cy="2190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563126"/>
              </p:ext>
            </p:extLst>
          </p:nvPr>
        </p:nvGraphicFramePr>
        <p:xfrm>
          <a:off x="5663523" y="2024213"/>
          <a:ext cx="2743200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595174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868548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0636224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25128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32907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8208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305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Stream Network and Pour Point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394905"/>
              </p:ext>
            </p:extLst>
          </p:nvPr>
        </p:nvGraphicFramePr>
        <p:xfrm>
          <a:off x="4876800" y="3009900"/>
          <a:ext cx="2743200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595174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868548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0636224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74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74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5128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74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74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74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32907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A74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A74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A74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08328"/>
                  </a:ext>
                </a:extLst>
              </a:tr>
            </a:tbl>
          </a:graphicData>
        </a:graphic>
      </p:graphicFrame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620000" cy="4114800"/>
          </a:xfrm>
        </p:spPr>
        <p:txBody>
          <a:bodyPr/>
          <a:lstStyle/>
          <a:p>
            <a:r>
              <a:rPr lang="en-US" sz="2200" dirty="0" smtClean="0"/>
              <a:t>Streams are defined based on the number of cells that drained to it, based on a certain threshold value (e.g. 4…)</a:t>
            </a:r>
          </a:p>
          <a:p>
            <a:r>
              <a:rPr lang="en-US" sz="2200" dirty="0" smtClean="0"/>
              <a:t>Users select a pour point, which snaps to a stream network, and then the watershed is delineating by following the flow upstream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8866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Watershed Delineation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does not have a GUI for spatial data like ArcGIS or QGIS, etc.</a:t>
            </a:r>
          </a:p>
          <a:p>
            <a:r>
              <a:rPr lang="en-US" dirty="0" smtClean="0"/>
              <a:t>However, it can accomplish the same data processing</a:t>
            </a:r>
          </a:p>
          <a:p>
            <a:r>
              <a:rPr lang="en-US" dirty="0" smtClean="0"/>
              <a:t>(Good) visualization requires more intentional action by the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7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</a:t>
            </a:r>
            <a:r>
              <a:rPr lang="en-US" dirty="0" err="1" smtClean="0"/>
              <a:t>whitebox</a:t>
            </a:r>
            <a:r>
              <a:rPr lang="en-US" dirty="0" smtClean="0"/>
              <a:t>’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whitebox</a:t>
            </a:r>
            <a:r>
              <a:rPr lang="en-US" dirty="0" smtClean="0"/>
              <a:t> package is a geospatial and hydrologic toolset developed for R (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://giswqs.github.io/whiteboxR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). This is a great toolbox for processing raster data and is the workhorse of this module. </a:t>
            </a:r>
          </a:p>
          <a:p>
            <a:r>
              <a:rPr lang="en-US" dirty="0"/>
              <a:t>For a brief overview of R packages: </a:t>
            </a:r>
            <a:r>
              <a:rPr lang="en-US" dirty="0">
                <a:hlinkClick r:id="rId3"/>
              </a:rPr>
              <a:t>http://r-pkgs.had.co.nz/intro.html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8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Delineate a watershed in Story County using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67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R (free)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://cloud.r-project.org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Download R Studio (free)</a:t>
            </a:r>
          </a:p>
          <a:p>
            <a:r>
              <a:rPr lang="en-US" dirty="0">
                <a:hlinkClick r:id="rId3"/>
              </a:rPr>
              <a:t>https://rstudio.com/products/rstudio/download/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74322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67 CondensedBold"/>
        <a:ea typeface=""/>
        <a:cs typeface=""/>
      </a:majorFont>
      <a:minorFont>
        <a:latin typeface="Univers 67 Condensed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PowerPoint.pot</Template>
  <TotalTime>2345</TotalTime>
  <Words>620</Words>
  <Application>Microsoft Office PowerPoint</Application>
  <PresentationFormat>On-screen Show (4:3)</PresentationFormat>
  <Paragraphs>138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Geneva</vt:lpstr>
      <vt:lpstr>Times</vt:lpstr>
      <vt:lpstr>Univers 65</vt:lpstr>
      <vt:lpstr>Univers 67 CondensedBold</vt:lpstr>
      <vt:lpstr>PowerPoint</vt:lpstr>
      <vt:lpstr>Watershed Delineation in R</vt:lpstr>
      <vt:lpstr>Watershed Background</vt:lpstr>
      <vt:lpstr>Delineating Watersheds Using Software</vt:lpstr>
      <vt:lpstr>Delineating Watersheds Using Software</vt:lpstr>
      <vt:lpstr>Stream Network and Pour Point</vt:lpstr>
      <vt:lpstr>Watershed Delineation in R</vt:lpstr>
      <vt:lpstr>‘whitebox’ Package</vt:lpstr>
      <vt:lpstr>ACTIVITY</vt:lpstr>
      <vt:lpstr>Download:</vt:lpstr>
      <vt:lpstr>Provided files</vt:lpstr>
      <vt:lpstr>In RStudio</vt:lpstr>
      <vt:lpstr>The Rmd file:</vt:lpstr>
      <vt:lpstr>To delineate the watershed:</vt:lpstr>
      <vt:lpstr>Output</vt:lpstr>
      <vt:lpstr>HTML (webpage) Output</vt:lpstr>
      <vt:lpstr>HTML (webpage) Output</vt:lpstr>
      <vt:lpstr>HTML (webpage) Output</vt:lpstr>
      <vt:lpstr>Other fancy things…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Jill Thomasson</dc:creator>
  <cp:lastModifiedBy>Brady Nahkala</cp:lastModifiedBy>
  <cp:revision>547</cp:revision>
  <cp:lastPrinted>2019-09-13T17:03:56Z</cp:lastPrinted>
  <dcterms:created xsi:type="dcterms:W3CDTF">2016-12-19T18:40:45Z</dcterms:created>
  <dcterms:modified xsi:type="dcterms:W3CDTF">2020-07-27T19:45:20Z</dcterms:modified>
</cp:coreProperties>
</file>