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0" d="100"/>
          <a:sy n="60" d="100"/>
        </p:scale>
        <p:origin x="21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B1251D5-0F44-4BFC-8759-6260520D5E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2AF9AD-5BD5-4B5B-9188-6CED714FD3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DDAF6-E80D-43ED-A367-456FA348E23A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BEDD12-2A79-4C81-9585-738817CB8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13A171-B110-41B1-992E-5F355A1F1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D7BB-8907-4385-B2DE-CC57975E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705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74842-A80C-4417-86FB-5FB26F57630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4DDA6-B764-4CCB-8147-8AC615A31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334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7D48C-AE95-4519-9BB7-541651753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E7708D-EBB7-4301-B02F-1D61E4336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D58E24-7C8C-40E2-9AA4-5E9A8692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A72E-D15D-46EE-8256-DFAE9B82E356}" type="datetime1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0D6A8-170F-4879-BCEA-4F88BFE5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CC5B9-1180-4787-8CA9-B720BD6C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9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6FE6-327C-405C-9EC1-65AABD30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F2FC8A-B1DF-4026-9865-1561663D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8C02DF-242D-478D-8E1A-6618121D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19AC-2352-4C23-9EC1-B56B18877B56}" type="datetime1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67121-786C-47AF-8F21-7518F2D7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6E9E0-BC21-4D57-82CA-FDBD0388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CF04CF-6B72-4A2D-AB19-69CFC9E31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36F1F5-B450-41B6-8B5A-AA8C2DF47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E18D0A-F96A-446B-8028-C68F515E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FBFC-AC2E-4CA7-990C-87CD8249B074}" type="datetime1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2408F-E17F-4E76-BB5F-02232732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ED2644-3692-4776-95C4-294116B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10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82578-D426-47E5-B70B-42CEB315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3B6FE-809C-4546-B7B4-07AFC9B4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6A869-5DBD-49C7-A1EF-3323D7D1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78A-0073-46FA-8FF4-322D0C48405C}" type="datetime1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C19C1-0534-4FB9-8570-79A84431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49D48-6491-4A53-AE41-345E0DEE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53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A9055-8006-4EF8-A498-66FB9F04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1CD700-5C3A-4268-983F-906F601A1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84062-5FA2-435C-A2F3-F6AE8CA0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0449-11A6-4A55-AF0D-AB90EAB5201B}" type="datetime1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069A22-34FC-4680-A826-BB06AA67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86759D-76F6-4625-BDE4-E62F9441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71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7A65A-7642-4C0B-9EDB-8DADEE97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3A6CB-6BC3-4512-B476-5EB313BC8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375DD8-8EE1-4A4B-B7EB-5DE9425FA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71669B-05AC-43BE-A523-F5908EFD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5D00-7FF8-442C-BC1B-5F6E620F18AE}" type="datetime1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40692-3837-45FD-999F-363B9FE1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062D0-737D-47A6-A5C2-E1F92E33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86295-0120-4C65-BC1B-1C9BDEB8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7E3D4F-0F5D-43C0-BB33-198FA197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BC0348-F733-4BF4-A725-F64D83D15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F77E32-FBDD-43F5-AFE4-8264B41A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A51804-5EA6-4CF5-8424-F1AAD2E7C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627525-D97F-4C8A-B6D1-3D96FC84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BED7-148D-45AC-9791-2BFBEBEDC4FC}" type="datetime1">
              <a:rPr lang="fr-FR" smtClean="0"/>
              <a:t>28/01/2021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E5F47C-30D8-4CD0-A4FB-26C2E1E2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D0887B-7A53-46AC-A9EE-641B9FDD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6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C57C3-BCCE-4FD7-B9A5-6E8B7AF4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8D100-2DC3-481A-87D3-4C1C3F04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61BA-4065-4161-A5D9-9948F703A6C0}" type="datetime1">
              <a:rPr lang="fr-FR" smtClean="0"/>
              <a:t>28/01/2021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7246C5-A543-40DF-9D1D-5075EBD2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28F467-4A1C-40CE-B4E0-1A135DFA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816D77-7183-4C28-9938-E017A7A1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7EC6-BFB1-4545-9C9C-79ACB6838721}" type="datetime1">
              <a:rPr lang="fr-FR" smtClean="0"/>
              <a:t>28/01/2021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3A4ED9-F06E-4C15-B581-E12B86AA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4A3622-1E01-4281-872C-1BED49A7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29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9FB71-8535-402F-9068-0025BBA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FFE4DD-3EF4-42BE-A4F4-E2E3F63E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FA9B1-7011-4157-81A8-CAC4D647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54A144-143D-4083-979C-DD75F235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0913-4B51-4FE4-AA7D-289C17709F82}" type="datetime1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5B13D-16E8-4E7D-B9E8-ABEA3B3D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C0F5C-C9AB-4A90-8555-52887F4E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15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34E67-1D20-4684-90A3-B62FD1B9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220386-8961-46C0-801B-3F209913A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2EF5F1-4390-442D-8419-EB2370BB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D1443C-73A1-44F5-B945-A3829983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53C-2438-4F0D-8EA4-9F32FB2ED4DC}" type="datetime1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DD58BD-D1DB-496A-90FA-9DCEDB7C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A010A9-F936-414D-BDA9-89AFF679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33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0B3080-F4DD-4038-9618-0A811D19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68F1C9-F021-4814-B56E-C918C542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7579F-2974-475A-8B1A-8DCB3AE56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C122F-EB5E-457C-85C9-8DC2C7ED7A81}" type="datetime1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47106-EDAB-4736-AF96-3FC113AE2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A9089-DAA2-4BAB-9181-6595C8B2D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6EC5-6E70-430C-8062-89D7B99A6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5AEA7-66FA-480A-8157-1282F6D4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SEPCARE COMPANY PROJECT </a:t>
            </a:r>
            <a:b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D8A0CE-45F1-478F-9E11-37AB275DF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1937"/>
            <a:ext cx="9144000" cy="1655762"/>
          </a:xfrm>
        </p:spPr>
        <p:txBody>
          <a:bodyPr/>
          <a:lstStyle/>
          <a:p>
            <a:endParaRPr lang="en-US" sz="2400" b="1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Out-of-pocket expenses for patients affected by Multiple Sclerosis (MS)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4FC2B-E8AD-49D3-918D-019C7EF7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B458-EFB5-41F4-97EA-328A459C9C75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B7D459-97C3-4191-938B-664B8B3F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BB4C75-F100-4923-A1E4-6FCFF2BA9A75}"/>
              </a:ext>
            </a:extLst>
          </p:cNvPr>
          <p:cNvSpPr txBox="1"/>
          <p:nvPr/>
        </p:nvSpPr>
        <p:spPr>
          <a:xfrm>
            <a:off x="5108261" y="4439404"/>
            <a:ext cx="1975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Naila </a:t>
            </a:r>
            <a:r>
              <a:rPr lang="fr-FR" sz="2400" dirty="0" err="1"/>
              <a:t>Bouterfa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8234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836A84-2059-40D1-BB33-FF539DCE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744"/>
            <a:ext cx="10515600" cy="4954219"/>
          </a:xfrm>
        </p:spPr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think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out-of-the-</a:t>
            </a:r>
            <a:r>
              <a:rPr lang="fr-FR" dirty="0" err="1"/>
              <a:t>pocket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are high for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</a:t>
            </a:r>
            <a:r>
              <a:rPr lang="fr-FR" dirty="0" err="1"/>
              <a:t>medical</a:t>
            </a:r>
            <a:r>
              <a:rPr lang="fr-FR" dirty="0"/>
              <a:t> </a:t>
            </a:r>
            <a:r>
              <a:rPr lang="fr-FR" dirty="0" err="1"/>
              <a:t>visits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notice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demand</a:t>
            </a:r>
            <a:r>
              <a:rPr lang="fr-FR" dirty="0"/>
              <a:t> of patients for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reimbursement</a:t>
            </a:r>
            <a:r>
              <a:rPr lang="fr-FR" dirty="0"/>
              <a:t> in home </a:t>
            </a:r>
            <a:r>
              <a:rPr lang="fr-FR" dirty="0" err="1"/>
              <a:t>adjustments</a:t>
            </a:r>
            <a:r>
              <a:rPr lang="fr-FR" dirty="0"/>
              <a:t> and home care services </a:t>
            </a:r>
            <a:r>
              <a:rPr lang="fr-FR" dirty="0" err="1"/>
              <a:t>is</a:t>
            </a:r>
            <a:r>
              <a:rPr lang="fr-FR" dirty="0"/>
              <a:t> important</a:t>
            </a:r>
          </a:p>
          <a:p>
            <a:r>
              <a:rPr lang="fr-FR" dirty="0"/>
              <a:t>It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reimburse</a:t>
            </a:r>
            <a:r>
              <a:rPr lang="fr-FR" dirty="0"/>
              <a:t> </a:t>
            </a:r>
            <a:r>
              <a:rPr lang="fr-FR" dirty="0" err="1"/>
              <a:t>medical</a:t>
            </a:r>
            <a:r>
              <a:rPr lang="fr-FR" dirty="0"/>
              <a:t> </a:t>
            </a:r>
            <a:r>
              <a:rPr lang="fr-FR" dirty="0" err="1"/>
              <a:t>appointments</a:t>
            </a:r>
            <a:r>
              <a:rPr lang="fr-FR" dirty="0"/>
              <a:t> and </a:t>
            </a:r>
            <a:r>
              <a:rPr lang="fr-FR" dirty="0" err="1"/>
              <a:t>medical</a:t>
            </a:r>
            <a:r>
              <a:rPr lang="fr-FR" dirty="0"/>
              <a:t> exams in second hand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mentioned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in the </a:t>
            </a:r>
            <a:r>
              <a:rPr lang="fr-FR" dirty="0" err="1"/>
              <a:t>reimbursement</a:t>
            </a:r>
            <a:r>
              <a:rPr lang="fr-FR" dirty="0"/>
              <a:t> </a:t>
            </a:r>
            <a:r>
              <a:rPr lang="fr-FR" dirty="0" err="1"/>
              <a:t>preferences</a:t>
            </a:r>
            <a:r>
              <a:rPr lang="fr-FR" dirty="0"/>
              <a:t> as </a:t>
            </a:r>
            <a:r>
              <a:rPr lang="fr-FR" dirty="0" err="1"/>
              <a:t>well</a:t>
            </a:r>
            <a:r>
              <a:rPr lang="fr-FR" dirty="0"/>
              <a:t>.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939447-CBB1-4301-B9D4-0A013093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BB12-C2AF-4D99-BF0C-CD11D2D0A132}" type="datetime1">
              <a:rPr lang="fr-FR" smtClean="0"/>
              <a:t>28/01/2021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901E659-8F0E-4D1D-9676-4CBF8068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0AF669F-59E8-4BFF-89E5-AAB7E70EBF23}"/>
              </a:ext>
            </a:extLst>
          </p:cNvPr>
          <p:cNvSpPr txBox="1">
            <a:spLocks/>
          </p:cNvSpPr>
          <p:nvPr/>
        </p:nvSpPr>
        <p:spPr>
          <a:xfrm>
            <a:off x="838200" y="301327"/>
            <a:ext cx="10515600" cy="80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973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48AF6-B359-462D-BBD4-EB438EF2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r>
              <a:rPr lang="fr-FR" dirty="0"/>
              <a:t> and </a:t>
            </a:r>
            <a:r>
              <a:rPr lang="fr-FR" dirty="0" err="1"/>
              <a:t>methodology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F44AA-3966-4F7B-A894-962503F3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fr-F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Sepcare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a leader in the sphere of treatments for MS, wishes to carry out an economic evaluation of the out-of-pocket costs (coinsurance) that patients have to cover. They would especially like to understand the impact of the severity of the condition on the out-of-pocket costs.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Eventually,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Sepcare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would like to publish the results of this study, in order to build up a dialogue with various stakeholders (politicians, representatives of patients’ associations, insurance companies…) </a:t>
            </a:r>
            <a:endParaRPr lang="fr-F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Members of the MS community on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Carenity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were invited by email to take part in the study. The questionnaire is hosted on Carenity.com.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57 patients have started the questionnaire (50 correspond to the study criteria and have completed the survey). </a:t>
            </a:r>
            <a:endParaRPr lang="fr-FR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9CBCF-85E1-4C56-B8B6-4A33573E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FCC9-B6D5-4C42-8E7E-7E8A45EACA1E}" type="datetime1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06B070-2310-4E52-B4FE-E8BD3E23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1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48AF6-B359-462D-BBD4-EB438EF2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7"/>
            <a:ext cx="10515600" cy="805307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Respondant’s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profile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130561-9373-481D-915E-503B6AAF9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45492"/>
            <a:ext cx="4572000" cy="4572000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00A35EF-F885-48E7-9718-1A13EA9C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9AF1-BDD0-4B22-B8FC-7EAA2F6A87A7}" type="datetime1">
              <a:rPr lang="fr-FR" smtClean="0"/>
              <a:t>28/01/2021</a:t>
            </a:fld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693081-F57F-44E4-B996-72862811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3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52C5D7-AB23-4479-810F-EC5E63C1054C}"/>
              </a:ext>
            </a:extLst>
          </p:cNvPr>
          <p:cNvSpPr txBox="1"/>
          <p:nvPr/>
        </p:nvSpPr>
        <p:spPr>
          <a:xfrm>
            <a:off x="563526" y="1701207"/>
            <a:ext cx="55324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57 </a:t>
            </a:r>
            <a:r>
              <a:rPr lang="fr-FR" sz="2000" dirty="0" err="1">
                <a:solidFill>
                  <a:schemeClr val="accent1"/>
                </a:solidFill>
              </a:rPr>
              <a:t>persons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  <a:r>
              <a:rPr lang="fr-FR" sz="2000" dirty="0" err="1">
                <a:solidFill>
                  <a:schemeClr val="accent1"/>
                </a:solidFill>
              </a:rPr>
              <a:t>responded</a:t>
            </a:r>
            <a:r>
              <a:rPr lang="fr-FR" sz="2000" dirty="0">
                <a:solidFill>
                  <a:schemeClr val="accent1"/>
                </a:solidFill>
              </a:rPr>
              <a:t> to the </a:t>
            </a:r>
            <a:r>
              <a:rPr lang="fr-FR" sz="2000" dirty="0" err="1">
                <a:solidFill>
                  <a:schemeClr val="accent1"/>
                </a:solidFill>
              </a:rPr>
              <a:t>study</a:t>
            </a:r>
            <a:r>
              <a:rPr lang="fr-FR" sz="2000" dirty="0">
                <a:solidFill>
                  <a:schemeClr val="accent1"/>
                </a:solidFill>
              </a:rPr>
              <a:t> (50 patients and 7 </a:t>
            </a:r>
            <a:r>
              <a:rPr lang="fr-FR" sz="2000" dirty="0" err="1">
                <a:solidFill>
                  <a:schemeClr val="accent1"/>
                </a:solidFill>
              </a:rPr>
              <a:t>caregivers</a:t>
            </a:r>
            <a:r>
              <a:rPr lang="fr-FR" sz="20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accent1"/>
                </a:solidFill>
              </a:rPr>
              <a:t>with</a:t>
            </a:r>
            <a:r>
              <a:rPr lang="fr-FR" sz="2000" dirty="0">
                <a:solidFill>
                  <a:schemeClr val="accent1"/>
                </a:solidFill>
              </a:rPr>
              <a:t> a </a:t>
            </a:r>
            <a:r>
              <a:rPr lang="fr-FR" sz="2000" dirty="0" err="1">
                <a:solidFill>
                  <a:schemeClr val="accent1"/>
                </a:solidFill>
              </a:rPr>
              <a:t>majority</a:t>
            </a:r>
            <a:r>
              <a:rPr lang="fr-FR" sz="2000" dirty="0">
                <a:solidFill>
                  <a:schemeClr val="accent1"/>
                </a:solidFill>
              </a:rPr>
              <a:t> of </a:t>
            </a:r>
            <a:r>
              <a:rPr lang="fr-FR" sz="2000" dirty="0" err="1">
                <a:solidFill>
                  <a:schemeClr val="accent1"/>
                </a:solidFill>
              </a:rPr>
              <a:t>women</a:t>
            </a:r>
            <a:r>
              <a:rPr lang="fr-FR" sz="2000" dirty="0">
                <a:solidFill>
                  <a:schemeClr val="accent1"/>
                </a:solidFill>
              </a:rPr>
              <a:t> (13 men vs 44 </a:t>
            </a:r>
            <a:r>
              <a:rPr lang="fr-FR" sz="2000" dirty="0" err="1">
                <a:solidFill>
                  <a:schemeClr val="accent1"/>
                </a:solidFill>
              </a:rPr>
              <a:t>women</a:t>
            </a:r>
            <a:r>
              <a:rPr lang="fr-FR" sz="20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The </a:t>
            </a:r>
            <a:r>
              <a:rPr lang="fr-FR" sz="2000" dirty="0" err="1">
                <a:solidFill>
                  <a:schemeClr val="accent1"/>
                </a:solidFill>
              </a:rPr>
              <a:t>mean</a:t>
            </a:r>
            <a:r>
              <a:rPr lang="fr-FR" sz="2000" dirty="0">
                <a:solidFill>
                  <a:schemeClr val="accent1"/>
                </a:solidFill>
              </a:rPr>
              <a:t> value for the first </a:t>
            </a:r>
            <a:r>
              <a:rPr lang="fr-FR" sz="2000" dirty="0" err="1">
                <a:solidFill>
                  <a:schemeClr val="accent1"/>
                </a:solidFill>
              </a:rPr>
              <a:t>symptoms</a:t>
            </a:r>
            <a:r>
              <a:rPr lang="fr-FR" sz="2000" dirty="0">
                <a:solidFill>
                  <a:schemeClr val="accent1"/>
                </a:solidFill>
              </a:rPr>
              <a:t> apparition in patients </a:t>
            </a:r>
            <a:r>
              <a:rPr lang="fr-FR" sz="2000" dirty="0" err="1">
                <a:solidFill>
                  <a:schemeClr val="accent1"/>
                </a:solidFill>
              </a:rPr>
              <a:t>is</a:t>
            </a:r>
            <a:r>
              <a:rPr lang="fr-FR" sz="2000" dirty="0">
                <a:solidFill>
                  <a:schemeClr val="accent1"/>
                </a:solidFill>
              </a:rPr>
              <a:t> 16,5 </a:t>
            </a:r>
            <a:r>
              <a:rPr lang="fr-FR" sz="2000" dirty="0" err="1">
                <a:solidFill>
                  <a:schemeClr val="accent1"/>
                </a:solidFill>
              </a:rPr>
              <a:t>years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  <a:r>
              <a:rPr lang="fr-FR" sz="2000" dirty="0" err="1">
                <a:solidFill>
                  <a:schemeClr val="accent1"/>
                </a:solidFill>
              </a:rPr>
              <a:t>old</a:t>
            </a:r>
            <a:endParaRPr lang="fr-FR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For the </a:t>
            </a:r>
            <a:r>
              <a:rPr lang="fr-FR" sz="2000" dirty="0" err="1">
                <a:solidFill>
                  <a:schemeClr val="accent1"/>
                </a:solidFill>
              </a:rPr>
              <a:t>diagnosis</a:t>
            </a:r>
            <a:r>
              <a:rPr lang="fr-FR" sz="2000" dirty="0">
                <a:solidFill>
                  <a:schemeClr val="accent1"/>
                </a:solidFill>
              </a:rPr>
              <a:t> : </a:t>
            </a:r>
            <a:r>
              <a:rPr lang="fr-FR" sz="2000" dirty="0" err="1">
                <a:solidFill>
                  <a:schemeClr val="accent1"/>
                </a:solidFill>
              </a:rPr>
              <a:t>around</a:t>
            </a:r>
            <a:r>
              <a:rPr lang="fr-FR" sz="2000" dirty="0">
                <a:solidFill>
                  <a:schemeClr val="accent1"/>
                </a:solidFill>
              </a:rPr>
              <a:t> 36 </a:t>
            </a:r>
            <a:r>
              <a:rPr lang="fr-FR" sz="2000" dirty="0" err="1">
                <a:solidFill>
                  <a:schemeClr val="accent1"/>
                </a:solidFill>
              </a:rPr>
              <a:t>years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  <a:r>
              <a:rPr lang="fr-FR" sz="2000" dirty="0" err="1">
                <a:solidFill>
                  <a:schemeClr val="accent1"/>
                </a:solidFill>
              </a:rPr>
              <a:t>old</a:t>
            </a:r>
            <a:endParaRPr lang="fr-FR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A </a:t>
            </a:r>
            <a:r>
              <a:rPr lang="fr-FR" sz="2000" dirty="0" err="1">
                <a:solidFill>
                  <a:schemeClr val="accent1"/>
                </a:solidFill>
              </a:rPr>
              <a:t>majority</a:t>
            </a:r>
            <a:r>
              <a:rPr lang="fr-FR" sz="2000" dirty="0">
                <a:solidFill>
                  <a:schemeClr val="accent1"/>
                </a:solidFill>
              </a:rPr>
              <a:t> of </a:t>
            </a:r>
            <a:r>
              <a:rPr lang="fr-FR" sz="2000" dirty="0" err="1">
                <a:solidFill>
                  <a:schemeClr val="accent1"/>
                </a:solidFill>
              </a:rPr>
              <a:t>participents</a:t>
            </a:r>
            <a:r>
              <a:rPr lang="fr-FR" sz="2000" dirty="0">
                <a:solidFill>
                  <a:schemeClr val="accent1"/>
                </a:solidFill>
              </a:rPr>
              <a:t> do not </a:t>
            </a:r>
            <a:r>
              <a:rPr lang="fr-FR" sz="2000" dirty="0" err="1">
                <a:solidFill>
                  <a:schemeClr val="accent1"/>
                </a:solidFill>
              </a:rPr>
              <a:t>work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  <a:r>
              <a:rPr lang="fr-FR" sz="2000" dirty="0" err="1">
                <a:solidFill>
                  <a:schemeClr val="accent1"/>
                </a:solidFill>
              </a:rPr>
              <a:t>because</a:t>
            </a:r>
            <a:r>
              <a:rPr lang="fr-FR" sz="2000" dirty="0">
                <a:solidFill>
                  <a:schemeClr val="accent1"/>
                </a:solidFill>
              </a:rPr>
              <a:t> of MS 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28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4685800-4C8C-4294-9AD1-4C9862A4A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8" y="812473"/>
            <a:ext cx="4351338" cy="4351338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8C86470-1189-46EF-8C1A-50D3D09E1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99" y="4605608"/>
            <a:ext cx="7035201" cy="18084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960751-2862-4B6E-A4CB-6E191E6A2F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16"/>
          <a:stretch/>
        </p:blipFill>
        <p:spPr>
          <a:xfrm>
            <a:off x="824103" y="5176052"/>
            <a:ext cx="4214940" cy="11141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AE93A3-FA2E-416B-99B7-22CA39BB9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34" y="435552"/>
            <a:ext cx="4639112" cy="4639112"/>
          </a:xfrm>
          <a:prstGeom prst="rect">
            <a:avLst/>
          </a:prstGeom>
        </p:spPr>
      </p:pic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1C27EA58-9C72-439C-BD89-7C7B80D1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2D23-5726-456D-8E1A-9CB80F30239E}" type="datetime1">
              <a:rPr lang="fr-FR" smtClean="0"/>
              <a:t>28/01/2021</a:t>
            </a:fld>
            <a:endParaRPr lang="fr-FR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A22B78D8-7AC2-4E60-A678-7D4875E1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4</a:t>
            </a:fld>
            <a:endParaRPr lang="fr-FR"/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244E7F6C-64A2-425C-A7F2-AFA62ECB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7"/>
            <a:ext cx="10515600" cy="805307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Respondant’s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profile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82434D-7FA3-49A7-A84B-CA63D85B6BFD}"/>
              </a:ext>
            </a:extLst>
          </p:cNvPr>
          <p:cNvSpPr txBox="1"/>
          <p:nvPr/>
        </p:nvSpPr>
        <p:spPr>
          <a:xfrm>
            <a:off x="4742321" y="1617780"/>
            <a:ext cx="3242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50 participants have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24 patients have RRMS (</a:t>
            </a:r>
            <a:r>
              <a:rPr lang="fr-FR" dirty="0" err="1">
                <a:solidFill>
                  <a:schemeClr val="accent1"/>
                </a:solidFill>
              </a:rPr>
              <a:t>almost</a:t>
            </a:r>
            <a:r>
              <a:rPr lang="fr-FR" dirty="0">
                <a:solidFill>
                  <a:schemeClr val="accent1"/>
                </a:solidFill>
              </a:rPr>
              <a:t> 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98D2FF-571A-4C65-860F-E670C550D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3725" y="1690688"/>
            <a:ext cx="4351338" cy="435133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AC135E-1B9D-486E-A5B9-219762474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85"/>
          <a:stretch/>
        </p:blipFill>
        <p:spPr>
          <a:xfrm>
            <a:off x="256032" y="1774766"/>
            <a:ext cx="6537960" cy="1661191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40F3D227-CD1D-452D-8D8D-33E40A4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C923-1D00-4BBA-919C-BA6E7953C1F2}" type="datetime1">
              <a:rPr lang="fr-FR" smtClean="0"/>
              <a:t>28/01/2021</a:t>
            </a:fld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38B5A3E-5FDC-421C-A65D-C190D8D6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5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0496B34-1043-4BA2-AA01-E4A26347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7"/>
            <a:ext cx="10515600" cy="805307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consulted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professionels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489D6D-C2A4-40AF-8D83-E92A52409A3F}"/>
              </a:ext>
            </a:extLst>
          </p:cNvPr>
          <p:cNvSpPr txBox="1"/>
          <p:nvPr/>
        </p:nvSpPr>
        <p:spPr>
          <a:xfrm>
            <a:off x="595742" y="3750146"/>
            <a:ext cx="5858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For Multiple </a:t>
            </a:r>
            <a:r>
              <a:rPr lang="fr-FR" sz="2000" dirty="0" err="1">
                <a:solidFill>
                  <a:schemeClr val="accent1"/>
                </a:solidFill>
              </a:rPr>
              <a:t>Sclerosis</a:t>
            </a:r>
            <a:r>
              <a:rPr lang="fr-FR" sz="2000" dirty="0">
                <a:solidFill>
                  <a:schemeClr val="accent1"/>
                </a:solidFill>
              </a:rPr>
              <a:t>, patients tend to go more </a:t>
            </a:r>
            <a:r>
              <a:rPr lang="fr-FR" sz="2000" dirty="0" err="1">
                <a:solidFill>
                  <a:schemeClr val="accent1"/>
                </a:solidFill>
              </a:rPr>
              <a:t>often</a:t>
            </a:r>
            <a:r>
              <a:rPr lang="fr-FR" sz="2000" dirty="0">
                <a:solidFill>
                  <a:schemeClr val="accent1"/>
                </a:solidFill>
              </a:rPr>
              <a:t> to the </a:t>
            </a:r>
            <a:r>
              <a:rPr lang="fr-FR" sz="2000" dirty="0" err="1">
                <a:solidFill>
                  <a:schemeClr val="accent1"/>
                </a:solidFill>
              </a:rPr>
              <a:t>neurologist</a:t>
            </a:r>
            <a:r>
              <a:rPr lang="fr-FR" sz="2000" dirty="0">
                <a:solidFill>
                  <a:schemeClr val="accent1"/>
                </a:solidFill>
              </a:rPr>
              <a:t>, more </a:t>
            </a:r>
            <a:r>
              <a:rPr lang="fr-FR" sz="2000" dirty="0" err="1">
                <a:solidFill>
                  <a:schemeClr val="accent1"/>
                </a:solidFill>
              </a:rPr>
              <a:t>than</a:t>
            </a:r>
            <a:r>
              <a:rPr lang="fr-FR" sz="2000" dirty="0">
                <a:solidFill>
                  <a:schemeClr val="accent1"/>
                </a:solidFill>
              </a:rPr>
              <a:t> the </a:t>
            </a:r>
            <a:r>
              <a:rPr lang="fr-FR" sz="2000" dirty="0" err="1">
                <a:solidFill>
                  <a:schemeClr val="accent1"/>
                </a:solidFill>
              </a:rPr>
              <a:t>general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  <a:r>
              <a:rPr lang="fr-FR" sz="2000" dirty="0" err="1">
                <a:solidFill>
                  <a:schemeClr val="accent1"/>
                </a:solidFill>
              </a:rPr>
              <a:t>practitioner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2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66B9E5E-D20B-4D39-94AE-0E6621BB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968" y="1298402"/>
            <a:ext cx="4351338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2D5041-80BA-4486-9F5F-132E9358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5306" y="1298409"/>
            <a:ext cx="4351338" cy="43513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CFB2FBB-3F95-4B39-8E61-0034F6D61A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6" b="7605"/>
          <a:stretch/>
        </p:blipFill>
        <p:spPr>
          <a:xfrm>
            <a:off x="7742550" y="1400321"/>
            <a:ext cx="4116459" cy="1948935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59E11AE0-B6F3-41ED-A79A-7E1D2A68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03C8-BCDE-4178-B580-AF39B617637B}" type="datetime1">
              <a:rPr lang="fr-FR" smtClean="0"/>
              <a:t>28/01/2021</a:t>
            </a:fld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995C0E9-27E9-4A77-9987-BFBCD091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6</a:t>
            </a:fld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35D4336-8BD9-42F7-9200-E89D16FD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7"/>
            <a:ext cx="10515600" cy="805307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Out-of-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pocket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expences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993EEE9-CBAC-4FC4-9AA4-40ACCA836F7B}"/>
              </a:ext>
            </a:extLst>
          </p:cNvPr>
          <p:cNvSpPr txBox="1"/>
          <p:nvPr/>
        </p:nvSpPr>
        <p:spPr>
          <a:xfrm>
            <a:off x="8886645" y="3678304"/>
            <a:ext cx="31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For the </a:t>
            </a:r>
            <a:r>
              <a:rPr lang="fr-FR" dirty="0" err="1">
                <a:solidFill>
                  <a:schemeClr val="accent1"/>
                </a:solidFill>
              </a:rPr>
              <a:t>two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most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consulted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medical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specialist</a:t>
            </a:r>
            <a:r>
              <a:rPr lang="fr-FR" dirty="0">
                <a:solidFill>
                  <a:schemeClr val="accent1"/>
                </a:solidFill>
              </a:rPr>
              <a:t>, out-of-</a:t>
            </a:r>
            <a:r>
              <a:rPr lang="fr-FR" dirty="0" err="1">
                <a:solidFill>
                  <a:schemeClr val="accent1"/>
                </a:solidFill>
              </a:rPr>
              <a:t>pocket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expences</a:t>
            </a:r>
            <a:r>
              <a:rPr lang="fr-FR" dirty="0">
                <a:solidFill>
                  <a:schemeClr val="accent1"/>
                </a:solidFill>
              </a:rPr>
              <a:t> are </a:t>
            </a:r>
            <a:r>
              <a:rPr lang="fr-FR" dirty="0" err="1">
                <a:solidFill>
                  <a:schemeClr val="accent1"/>
                </a:solidFill>
              </a:rPr>
              <a:t>usually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low</a:t>
            </a:r>
            <a:r>
              <a:rPr lang="fr-FR" dirty="0">
                <a:solidFill>
                  <a:schemeClr val="accent1"/>
                </a:solidFill>
              </a:rPr>
              <a:t> of absent.</a:t>
            </a:r>
          </a:p>
        </p:txBody>
      </p:sp>
    </p:spTree>
    <p:extLst>
      <p:ext uri="{BB962C8B-B14F-4D97-AF65-F5344CB8AC3E}">
        <p14:creationId xmlns:p14="http://schemas.microsoft.com/office/powerpoint/2010/main" val="6132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DB1D7D8-6C93-4880-A8AA-51FA6F67B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41" y="1597433"/>
            <a:ext cx="4351338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BC78DB-783B-471D-88C8-5215EF278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5966" y="1597433"/>
            <a:ext cx="4351338" cy="43513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CFB2A4-5103-42AD-866C-A03010451F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6"/>
          <a:stretch/>
        </p:blipFill>
        <p:spPr>
          <a:xfrm>
            <a:off x="7283301" y="2472909"/>
            <a:ext cx="4380252" cy="2244521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652E5C2D-6DE6-4F32-91EE-B7497417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FD88-DD8C-42A6-8047-2404ADC985B9}" type="datetime1">
              <a:rPr lang="fr-FR" smtClean="0"/>
              <a:t>28/01/2021</a:t>
            </a:fld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AE41C77-5B7A-4A17-8521-1EC06083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7</a:t>
            </a:fld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B0B112E-DC10-4FDF-94B8-D53D6660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7"/>
            <a:ext cx="10515600" cy="805307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Out-of-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pocket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expences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6D60DA-DF87-4A34-9ED0-61588FA6D955}"/>
              </a:ext>
            </a:extLst>
          </p:cNvPr>
          <p:cNvSpPr txBox="1"/>
          <p:nvPr/>
        </p:nvSpPr>
        <p:spPr>
          <a:xfrm>
            <a:off x="9333894" y="134579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Patients </a:t>
            </a:r>
            <a:r>
              <a:rPr lang="fr-FR" dirty="0" err="1">
                <a:solidFill>
                  <a:schemeClr val="accent1"/>
                </a:solidFill>
              </a:rPr>
              <a:t>consult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less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often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ophtalmologist</a:t>
            </a:r>
            <a:r>
              <a:rPr lang="fr-FR" dirty="0">
                <a:solidFill>
                  <a:schemeClr val="accent1"/>
                </a:solidFill>
              </a:rPr>
              <a:t> and </a:t>
            </a:r>
            <a:r>
              <a:rPr lang="fr-FR" dirty="0" err="1">
                <a:solidFill>
                  <a:schemeClr val="accent1"/>
                </a:solidFill>
              </a:rPr>
              <a:t>psychiatrists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E0DAE5B-A6CC-4452-948D-390A1B29366D}"/>
              </a:ext>
            </a:extLst>
          </p:cNvPr>
          <p:cNvSpPr txBox="1"/>
          <p:nvPr/>
        </p:nvSpPr>
        <p:spPr>
          <a:xfrm>
            <a:off x="9218989" y="4828886"/>
            <a:ext cx="2973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For a few patients out-of-</a:t>
            </a:r>
            <a:r>
              <a:rPr lang="fr-FR" dirty="0" err="1">
                <a:solidFill>
                  <a:schemeClr val="accent1"/>
                </a:solidFill>
              </a:rPr>
              <a:t>pocket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expences</a:t>
            </a:r>
            <a:r>
              <a:rPr lang="fr-FR" dirty="0">
                <a:solidFill>
                  <a:schemeClr val="accent1"/>
                </a:solidFill>
              </a:rPr>
              <a:t> at the </a:t>
            </a:r>
            <a:r>
              <a:rPr lang="fr-FR" dirty="0" err="1">
                <a:solidFill>
                  <a:schemeClr val="accent1"/>
                </a:solidFill>
              </a:rPr>
              <a:t>ophtalmologist</a:t>
            </a:r>
            <a:r>
              <a:rPr lang="fr-FR" dirty="0">
                <a:solidFill>
                  <a:schemeClr val="accent1"/>
                </a:solidFill>
              </a:rPr>
              <a:t> are </a:t>
            </a:r>
            <a:r>
              <a:rPr lang="fr-FR" dirty="0" err="1">
                <a:solidFill>
                  <a:schemeClr val="accent1"/>
                </a:solidFill>
              </a:rPr>
              <a:t>either</a:t>
            </a:r>
            <a:r>
              <a:rPr lang="fr-FR" dirty="0">
                <a:solidFill>
                  <a:schemeClr val="accent1"/>
                </a:solidFill>
              </a:rPr>
              <a:t> absent or high and for the </a:t>
            </a:r>
            <a:r>
              <a:rPr lang="fr-FR" dirty="0" err="1">
                <a:solidFill>
                  <a:schemeClr val="accent1"/>
                </a:solidFill>
              </a:rPr>
              <a:t>psychiatrist</a:t>
            </a:r>
            <a:r>
              <a:rPr lang="fr-FR" dirty="0">
                <a:solidFill>
                  <a:schemeClr val="accent1"/>
                </a:solidFill>
              </a:rPr>
              <a:t> absent or </a:t>
            </a:r>
            <a:r>
              <a:rPr lang="fr-FR" dirty="0" err="1">
                <a:solidFill>
                  <a:schemeClr val="accent1"/>
                </a:solidFill>
              </a:rPr>
              <a:t>very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8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5B0A62E-85F2-45AC-85AD-7D61CA71F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0634" y="1370625"/>
            <a:ext cx="5067694" cy="506769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67A29-86D5-4A5B-9010-0708046B21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60"/>
          <a:stretch/>
        </p:blipFill>
        <p:spPr>
          <a:xfrm>
            <a:off x="838200" y="1517653"/>
            <a:ext cx="4351337" cy="3356472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DA8E5A1-108D-477E-8956-6764CC3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F87B-F3A4-421E-A4A4-2EF8F786E890}" type="datetime1">
              <a:rPr lang="fr-FR" smtClean="0"/>
              <a:t>28/01/2021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55784A-B967-4156-829F-445CD121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8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154F1F-CC21-4C3E-8472-71114D4EBBBF}"/>
              </a:ext>
            </a:extLst>
          </p:cNvPr>
          <p:cNvSpPr txBox="1"/>
          <p:nvPr/>
        </p:nvSpPr>
        <p:spPr>
          <a:xfrm>
            <a:off x="552893" y="5199320"/>
            <a:ext cx="5067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 top </a:t>
            </a:r>
            <a:r>
              <a:rPr lang="fr-FR" dirty="0" err="1">
                <a:solidFill>
                  <a:schemeClr val="accent1"/>
                </a:solidFill>
              </a:rPr>
              <a:t>pick</a:t>
            </a:r>
            <a:r>
              <a:rPr lang="fr-FR" dirty="0">
                <a:solidFill>
                  <a:schemeClr val="accent1"/>
                </a:solidFill>
              </a:rPr>
              <a:t> for the </a:t>
            </a:r>
            <a:r>
              <a:rPr lang="fr-FR" dirty="0" err="1">
                <a:solidFill>
                  <a:schemeClr val="accent1"/>
                </a:solidFill>
              </a:rPr>
              <a:t>expenses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should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better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reimbursed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home </a:t>
            </a:r>
            <a:r>
              <a:rPr lang="fr-FR" dirty="0" err="1">
                <a:solidFill>
                  <a:schemeClr val="accent1"/>
                </a:solidFill>
              </a:rPr>
              <a:t>adjustments</a:t>
            </a:r>
            <a:r>
              <a:rPr lang="fr-FR" dirty="0">
                <a:solidFill>
                  <a:schemeClr val="accent1"/>
                </a:solidFill>
              </a:rPr>
              <a:t> and home care services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AEFA582-7413-45CE-B1A3-B10C410D9F84}"/>
              </a:ext>
            </a:extLst>
          </p:cNvPr>
          <p:cNvSpPr txBox="1">
            <a:spLocks/>
          </p:cNvSpPr>
          <p:nvPr/>
        </p:nvSpPr>
        <p:spPr>
          <a:xfrm>
            <a:off x="838200" y="301327"/>
            <a:ext cx="10515600" cy="80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Reimbursement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7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5EC62-DC4E-43AA-AF87-DC16F3E0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78A-0073-46FA-8FF4-322D0C48405C}" type="datetime1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236B5C-F271-416D-A7FC-E645745D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6EC5-6E70-430C-8062-89D7B99A6A3C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847B9C-02F3-42C2-9422-95F2E361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6" y="1139307"/>
            <a:ext cx="5397795" cy="539779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6319E6D-F074-47B1-92B8-D5A91538D7F8}"/>
              </a:ext>
            </a:extLst>
          </p:cNvPr>
          <p:cNvSpPr txBox="1">
            <a:spLocks/>
          </p:cNvSpPr>
          <p:nvPr/>
        </p:nvSpPr>
        <p:spPr>
          <a:xfrm>
            <a:off x="838200" y="301327"/>
            <a:ext cx="10515600" cy="80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Reimbursement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4F02D5-043D-4087-9C6B-C1CD6AC0F8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60"/>
          <a:stretch/>
        </p:blipFill>
        <p:spPr>
          <a:xfrm>
            <a:off x="3981035" y="4029739"/>
            <a:ext cx="2721183" cy="209902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CC12898-17B0-4A80-8895-8F53385E4D63}"/>
              </a:ext>
            </a:extLst>
          </p:cNvPr>
          <p:cNvSpPr txBox="1"/>
          <p:nvPr/>
        </p:nvSpPr>
        <p:spPr>
          <a:xfrm>
            <a:off x="6781812" y="3722026"/>
            <a:ext cx="5031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Here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we</a:t>
            </a:r>
            <a:r>
              <a:rPr lang="fr-FR" dirty="0">
                <a:solidFill>
                  <a:schemeClr val="accent1"/>
                </a:solidFill>
              </a:rPr>
              <a:t> can </a:t>
            </a:r>
            <a:r>
              <a:rPr lang="en-US" dirty="0">
                <a:solidFill>
                  <a:schemeClr val="accent1"/>
                </a:solidFill>
              </a:rPr>
              <a:t>see</a:t>
            </a:r>
            <a:r>
              <a:rPr lang="fr-FR" dirty="0">
                <a:solidFill>
                  <a:schemeClr val="accent1"/>
                </a:solidFill>
              </a:rPr>
              <a:t> that the </a:t>
            </a:r>
            <a:r>
              <a:rPr lang="en-US" dirty="0">
                <a:solidFill>
                  <a:schemeClr val="accent1"/>
                </a:solidFill>
              </a:rPr>
              <a:t>demand</a:t>
            </a:r>
            <a:r>
              <a:rPr lang="fr-FR" dirty="0">
                <a:solidFill>
                  <a:schemeClr val="accent1"/>
                </a:solidFill>
              </a:rPr>
              <a:t> for home </a:t>
            </a:r>
            <a:r>
              <a:rPr lang="en-US" dirty="0">
                <a:solidFill>
                  <a:schemeClr val="accent1"/>
                </a:solidFill>
              </a:rPr>
              <a:t>adjustment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reimbursement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top </a:t>
            </a:r>
            <a:r>
              <a:rPr lang="en-US" dirty="0">
                <a:solidFill>
                  <a:schemeClr val="accent1"/>
                </a:solidFill>
              </a:rPr>
              <a:t>priority</a:t>
            </a:r>
            <a:r>
              <a:rPr lang="fr-FR" dirty="0">
                <a:solidFill>
                  <a:schemeClr val="accent1"/>
                </a:solidFill>
              </a:rPr>
              <a:t> for the patients with  RRMS </a:t>
            </a:r>
            <a:r>
              <a:rPr lang="fr-FR" dirty="0" err="1">
                <a:solidFill>
                  <a:schemeClr val="accent1"/>
                </a:solidFill>
              </a:rPr>
              <a:t>which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dirty="0" err="1">
                <a:solidFill>
                  <a:schemeClr val="accent1"/>
                </a:solidFill>
              </a:rPr>
              <a:t>most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difficult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form</a:t>
            </a:r>
            <a:r>
              <a:rPr lang="fr-FR" dirty="0">
                <a:solidFill>
                  <a:schemeClr val="accent1"/>
                </a:solidFill>
              </a:rPr>
              <a:t> of the </a:t>
            </a:r>
            <a:r>
              <a:rPr lang="fr-FR" dirty="0" err="1">
                <a:solidFill>
                  <a:schemeClr val="accent1"/>
                </a:solidFill>
              </a:rPr>
              <a:t>disease</a:t>
            </a:r>
            <a:r>
              <a:rPr lang="fr-FR" dirty="0">
                <a:solidFill>
                  <a:schemeClr val="accent1"/>
                </a:solidFill>
              </a:rPr>
              <a:t>, home care services </a:t>
            </a:r>
            <a:r>
              <a:rPr lang="fr-FR" dirty="0" err="1">
                <a:solidFill>
                  <a:schemeClr val="accent1"/>
                </a:solidFill>
              </a:rPr>
              <a:t>reimbursement</a:t>
            </a:r>
            <a:r>
              <a:rPr lang="fr-FR" dirty="0">
                <a:solidFill>
                  <a:schemeClr val="accent1"/>
                </a:solidFill>
              </a:rPr>
              <a:t> come as </a:t>
            </a:r>
            <a:r>
              <a:rPr lang="fr-FR" dirty="0" err="1">
                <a:solidFill>
                  <a:schemeClr val="accent1"/>
                </a:solidFill>
              </a:rPr>
              <a:t>well</a:t>
            </a:r>
            <a:r>
              <a:rPr lang="fr-FR" dirty="0">
                <a:solidFill>
                  <a:schemeClr val="accent1"/>
                </a:solidFill>
              </a:rPr>
              <a:t> as a </a:t>
            </a:r>
            <a:r>
              <a:rPr lang="en-US" dirty="0">
                <a:solidFill>
                  <a:schemeClr val="accent1"/>
                </a:solidFill>
              </a:rPr>
              <a:t>concern</a:t>
            </a:r>
            <a:r>
              <a:rPr lang="fr-FR" dirty="0">
                <a:solidFill>
                  <a:schemeClr val="accent1"/>
                </a:solidFill>
              </a:rPr>
              <a:t> in 2nd position for RRMS and 1st for PPMS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DA1D39A-2EFE-4937-A530-0B08DF6D7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07" y="1469214"/>
            <a:ext cx="6647121" cy="209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748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459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SEPCARE COMPANY PROJECT   </vt:lpstr>
      <vt:lpstr>Context and methodology</vt:lpstr>
      <vt:lpstr>Respondant’s profile</vt:lpstr>
      <vt:lpstr>Respondant’s profile</vt:lpstr>
      <vt:lpstr>Most consulted medical professionels</vt:lpstr>
      <vt:lpstr>Out-of-pocket expences</vt:lpstr>
      <vt:lpstr>Out-of-pocket expences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Naila BOUTERFA</dc:creator>
  <cp:lastModifiedBy>Naila BOUTERFA</cp:lastModifiedBy>
  <cp:revision>27</cp:revision>
  <dcterms:created xsi:type="dcterms:W3CDTF">2021-01-27T08:20:11Z</dcterms:created>
  <dcterms:modified xsi:type="dcterms:W3CDTF">2021-01-28T08:20:52Z</dcterms:modified>
</cp:coreProperties>
</file>