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3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uliamoret/Google%20Drive/Progetto%20Building/tabelle%20open%20studi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B-B54B-8BF5-89D0F7E4F8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6B-B54B-8BF5-89D0F7E4F8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6B-B54B-8BF5-89D0F7E4F8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6B-B54B-8BF5-89D0F7E4F81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6B-B54B-8BF5-89D0F7E4F8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11.65</c:v>
                </c:pt>
                <c:pt idx="1">
                  <c:v>9.17</c:v>
                </c:pt>
                <c:pt idx="2">
                  <c:v>3.79</c:v>
                </c:pt>
                <c:pt idx="3">
                  <c:v>0</c:v>
                </c:pt>
                <c:pt idx="4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26B-B54B-8BF5-89D0F7E4F8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DC-BB40-A291-EC62F43FDD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DC-BB40-A291-EC62F43FDD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DC-BB40-A291-EC62F43FDD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DC-BB40-A291-EC62F43FDD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DC-BB40-A291-EC62F43FDD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Foglio7!$A$2:$A$6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Foglio7!$B$2:$B$6</c:f>
              <c:numCache>
                <c:formatCode>General</c:formatCode>
                <c:ptCount val="5"/>
                <c:pt idx="0">
                  <c:v>1141.67</c:v>
                </c:pt>
                <c:pt idx="1">
                  <c:v>14891.67</c:v>
                </c:pt>
                <c:pt idx="2">
                  <c:v>3795.3</c:v>
                </c:pt>
                <c:pt idx="3">
                  <c:v>0</c:v>
                </c:pt>
                <c:pt idx="4">
                  <c:v>7782.73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DC-BB40-A291-EC62F43FDDB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9048881266078"/>
          <c:y val="5.0782807711280291E-2"/>
          <c:w val="0.71479249499753128"/>
          <c:h val="0.8477439092438160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Foglio1!$D$2</c:f>
              <c:strCache>
                <c:ptCount val="1"/>
                <c:pt idx="0">
                  <c:v>Interior Lightning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Foglio1!$E$1:$P$1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Foglio1!$E$2:$P$2</c:f>
              <c:numCache>
                <c:formatCode>0.00</c:formatCode>
                <c:ptCount val="12"/>
                <c:pt idx="0">
                  <c:v>319.79000000000002</c:v>
                </c:pt>
                <c:pt idx="1">
                  <c:v>291.83</c:v>
                </c:pt>
                <c:pt idx="2">
                  <c:v>331.55</c:v>
                </c:pt>
                <c:pt idx="3">
                  <c:v>298.60000000000002</c:v>
                </c:pt>
                <c:pt idx="4">
                  <c:v>331.55</c:v>
                </c:pt>
                <c:pt idx="5">
                  <c:v>318.31</c:v>
                </c:pt>
                <c:pt idx="6">
                  <c:v>311.83999999999997</c:v>
                </c:pt>
                <c:pt idx="7">
                  <c:v>331.55</c:v>
                </c:pt>
                <c:pt idx="8">
                  <c:v>310.36</c:v>
                </c:pt>
                <c:pt idx="9">
                  <c:v>319.79000000000002</c:v>
                </c:pt>
                <c:pt idx="10">
                  <c:v>318.31</c:v>
                </c:pt>
                <c:pt idx="11">
                  <c:v>311.83999999999997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1-C24F-9582-B4EA41F064C9}"/>
            </c:ext>
          </c:extLst>
        </c:ser>
        <c:ser>
          <c:idx val="1"/>
          <c:order val="1"/>
          <c:tx>
            <c:strRef>
              <c:f>Foglio1!$D$3</c:f>
              <c:strCache>
                <c:ptCount val="1"/>
                <c:pt idx="0">
                  <c:v>Interior Equipment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Foglio1!$E$1:$P$1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Foglio1!$E$3:$P$3</c:f>
              <c:numCache>
                <c:formatCode>0.00</c:formatCode>
                <c:ptCount val="12"/>
                <c:pt idx="0">
                  <c:v>659.07</c:v>
                </c:pt>
                <c:pt idx="1">
                  <c:v>597.72</c:v>
                </c:pt>
                <c:pt idx="2">
                  <c:v>671.19</c:v>
                </c:pt>
                <c:pt idx="3">
                  <c:v>624.71</c:v>
                </c:pt>
                <c:pt idx="4">
                  <c:v>671.19</c:v>
                </c:pt>
                <c:pt idx="5">
                  <c:v>646.70000000000005</c:v>
                </c:pt>
                <c:pt idx="6">
                  <c:v>649.19000000000005</c:v>
                </c:pt>
                <c:pt idx="7">
                  <c:v>671.19</c:v>
                </c:pt>
                <c:pt idx="8">
                  <c:v>636.82000000000005</c:v>
                </c:pt>
                <c:pt idx="9">
                  <c:v>659.07</c:v>
                </c:pt>
                <c:pt idx="10">
                  <c:v>646.70000000000005</c:v>
                </c:pt>
                <c:pt idx="11">
                  <c:v>649.19000000000005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1-C24F-9582-B4EA41F0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3169968"/>
        <c:axId val="1921386560"/>
      </c:barChart>
      <c:catAx>
        <c:axId val="189316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1386560"/>
        <c:crosses val="autoZero"/>
        <c:auto val="1"/>
        <c:lblAlgn val="ctr"/>
        <c:lblOffset val="100"/>
        <c:noMultiLvlLbl val="0"/>
      </c:catAx>
      <c:valAx>
        <c:axId val="192138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Electric Consumption [kWh]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316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Foglio1!$A$34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Foglio1!$B$33:$M$33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Foglio1!$B$34:$M$34</c:f>
              <c:numCache>
                <c:formatCode>0.00</c:formatCode>
                <c:ptCount val="12"/>
                <c:pt idx="0">
                  <c:v>11.724000000000002</c:v>
                </c:pt>
                <c:pt idx="1">
                  <c:v>35.172000000000004</c:v>
                </c:pt>
                <c:pt idx="2">
                  <c:v>208.101</c:v>
                </c:pt>
                <c:pt idx="3">
                  <c:v>266.72100000000006</c:v>
                </c:pt>
                <c:pt idx="4">
                  <c:v>1002.402</c:v>
                </c:pt>
                <c:pt idx="5">
                  <c:v>1784.979</c:v>
                </c:pt>
                <c:pt idx="6">
                  <c:v>2356.5239999999999</c:v>
                </c:pt>
                <c:pt idx="7">
                  <c:v>2019.4589999999998</c:v>
                </c:pt>
                <c:pt idx="8">
                  <c:v>1116.711</c:v>
                </c:pt>
                <c:pt idx="9">
                  <c:v>301.89300000000003</c:v>
                </c:pt>
                <c:pt idx="10">
                  <c:v>61.551000000000002</c:v>
                </c:pt>
                <c:pt idx="11">
                  <c:v>8.793000000000001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DA-BF4D-9F7A-1E624798D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013360"/>
        <c:axId val="1924575936"/>
      </c:barChart>
      <c:catAx>
        <c:axId val="192801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4575936"/>
        <c:crosses val="autoZero"/>
        <c:auto val="1"/>
        <c:lblAlgn val="ctr"/>
        <c:lblOffset val="100"/>
        <c:noMultiLvlLbl val="0"/>
      </c:catAx>
      <c:valAx>
        <c:axId val="192457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Energy</a:t>
                </a:r>
                <a:r>
                  <a:rPr lang="it-IT" baseline="0"/>
                  <a:t> Consumption [kWh]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801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Foglio1!$A$35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Foglio1!$B$33:$M$33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Foglio1!$B$35:$M$35</c:f>
              <c:numCache>
                <c:formatCode>0.00</c:formatCode>
                <c:ptCount val="12"/>
                <c:pt idx="0">
                  <c:v>3018.9300000000007</c:v>
                </c:pt>
                <c:pt idx="1">
                  <c:v>2224.6290000000004</c:v>
                </c:pt>
                <c:pt idx="2">
                  <c:v>1078.6080000000002</c:v>
                </c:pt>
                <c:pt idx="3">
                  <c:v>580.33799999999997</c:v>
                </c:pt>
                <c:pt idx="4">
                  <c:v>108.44700000000002</c:v>
                </c:pt>
                <c:pt idx="5">
                  <c:v>26.379000000000005</c:v>
                </c:pt>
                <c:pt idx="6">
                  <c:v>2.9310000000000005</c:v>
                </c:pt>
                <c:pt idx="7">
                  <c:v>8.793000000000001</c:v>
                </c:pt>
                <c:pt idx="8">
                  <c:v>87.93</c:v>
                </c:pt>
                <c:pt idx="9">
                  <c:v>395.68500000000006</c:v>
                </c:pt>
                <c:pt idx="10">
                  <c:v>1524.1200000000001</c:v>
                </c:pt>
                <c:pt idx="11">
                  <c:v>2596.866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6-4E44-8C08-47AD52323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0214432"/>
        <c:axId val="1949963056"/>
      </c:barChart>
      <c:catAx>
        <c:axId val="18702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49963056"/>
        <c:crosses val="autoZero"/>
        <c:auto val="1"/>
        <c:lblAlgn val="ctr"/>
        <c:lblOffset val="100"/>
        <c:noMultiLvlLbl val="0"/>
      </c:catAx>
      <c:valAx>
        <c:axId val="194996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Energy</a:t>
                </a:r>
                <a:r>
                  <a:rPr lang="it-IT" baseline="0"/>
                  <a:t> Consumption [kWh]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021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0-CF48-A56F-DD93EFB26B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0-CF48-A56F-DD93EFB26B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0-CF48-A56F-DD93EFB26B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0-CF48-A56F-DD93EFB26B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0-CF48-A56F-DD93EFB26B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Foglio2!$A$2:$A$6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Foglio2!$B$2:$B$6</c:f>
              <c:numCache>
                <c:formatCode>General</c:formatCode>
                <c:ptCount val="5"/>
                <c:pt idx="0">
                  <c:v>8.59</c:v>
                </c:pt>
                <c:pt idx="1">
                  <c:v>7.7</c:v>
                </c:pt>
                <c:pt idx="2">
                  <c:v>3.79</c:v>
                </c:pt>
                <c:pt idx="3">
                  <c:v>0</c:v>
                </c:pt>
                <c:pt idx="4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E0-CF48-A56F-DD93EFB26B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D3-D843-9D0B-E9638DCCFE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D3-D843-9D0B-E9638DCCFE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D3-D843-9D0B-E9638DCCFE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D3-D843-9D0B-E9638DCCFE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D3-D843-9D0B-E9638DCCFE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Foglio3!$A$2:$A$6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Foglio3!$B$2:$B$6</c:f>
              <c:numCache>
                <c:formatCode>General</c:formatCode>
                <c:ptCount val="5"/>
                <c:pt idx="0">
                  <c:v>10.24</c:v>
                </c:pt>
                <c:pt idx="1">
                  <c:v>8.6999999999999993</c:v>
                </c:pt>
                <c:pt idx="2">
                  <c:v>3.79</c:v>
                </c:pt>
                <c:pt idx="3">
                  <c:v>0</c:v>
                </c:pt>
                <c:pt idx="4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D3-D843-9D0B-E9638DCCFE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F3-604F-81D4-134942F160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F3-604F-81D4-134942F160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F3-604F-81D4-134942F160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F3-604F-81D4-134942F160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AF3-604F-81D4-134942F160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Foglio5!$A$2:$A$6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Foglio5!$B$2:$B$6</c:f>
              <c:numCache>
                <c:formatCode>General</c:formatCode>
                <c:ptCount val="5"/>
                <c:pt idx="0">
                  <c:v>4.5599999999999996</c:v>
                </c:pt>
                <c:pt idx="1">
                  <c:v>12.02</c:v>
                </c:pt>
                <c:pt idx="2">
                  <c:v>3.79</c:v>
                </c:pt>
                <c:pt idx="3">
                  <c:v>0</c:v>
                </c:pt>
                <c:pt idx="4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AF3-604F-81D4-134942F1608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0F-E848-B70D-E33DEB41F7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0F-E848-B70D-E33DEB41F7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0F-E848-B70D-E33DEB41F7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0F-E848-B70D-E33DEB41F7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20F-E848-B70D-E33DEB41F7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Foglio4!$A$2:$A$6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Foglio4!$B$2:$B$6</c:f>
              <c:numCache>
                <c:formatCode>General</c:formatCode>
                <c:ptCount val="5"/>
                <c:pt idx="0">
                  <c:v>1.31</c:v>
                </c:pt>
                <c:pt idx="1">
                  <c:v>15.76</c:v>
                </c:pt>
                <c:pt idx="2">
                  <c:v>3.79</c:v>
                </c:pt>
                <c:pt idx="3">
                  <c:v>0</c:v>
                </c:pt>
                <c:pt idx="4">
                  <c:v>7.78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20F-E848-B70D-E33DEB41F75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77-5045-BE6A-3EC32DF1CA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77-5045-BE6A-3EC32DF1CA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7-5045-BE6A-3EC32DF1CA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7-5045-BE6A-3EC32DF1CA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7-5045-BE6A-3EC32DF1CA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Foglio6!$A$2:$A$6</c:f>
              <c:strCache>
                <c:ptCount val="5"/>
                <c:pt idx="0">
                  <c:v>Heating</c:v>
                </c:pt>
                <c:pt idx="1">
                  <c:v>Cooling</c:v>
                </c:pt>
                <c:pt idx="2">
                  <c:v>Interior Lighting</c:v>
                </c:pt>
                <c:pt idx="3">
                  <c:v>Exterior Lighting</c:v>
                </c:pt>
                <c:pt idx="4">
                  <c:v>Interior Equipment</c:v>
                </c:pt>
              </c:strCache>
            </c:strRef>
          </c:cat>
          <c:val>
            <c:numRef>
              <c:f>Foglio6!$B$2:$B$6</c:f>
              <c:numCache>
                <c:formatCode>General</c:formatCode>
                <c:ptCount val="5"/>
                <c:pt idx="0">
                  <c:v>852.78</c:v>
                </c:pt>
                <c:pt idx="1">
                  <c:v>13391.67</c:v>
                </c:pt>
                <c:pt idx="2">
                  <c:v>3795.3</c:v>
                </c:pt>
                <c:pt idx="3">
                  <c:v>0</c:v>
                </c:pt>
                <c:pt idx="4">
                  <c:v>7782.73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77-5045-BE6A-3EC32DF1CA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C6814-14C9-8445-805D-86C4B9CAD832}" type="doc">
      <dgm:prSet loTypeId="urn:microsoft.com/office/officeart/2005/8/layout/hList6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it-IT"/>
        </a:p>
      </dgm:t>
    </dgm:pt>
    <dgm:pt modelId="{74057CA1-7391-5847-B7D8-D164D06CFAF8}">
      <dgm:prSet/>
      <dgm:spPr/>
      <dgm:t>
        <a:bodyPr/>
        <a:lstStyle/>
        <a:p>
          <a:r>
            <a:rPr lang="it-IT" b="1" i="0" baseline="0" dirty="0" err="1">
              <a:solidFill>
                <a:srgbClr val="002060"/>
              </a:solidFill>
            </a:rPr>
            <a:t>Internal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Wall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Layer</a:t>
          </a:r>
          <a:endParaRPr lang="it-IT" b="1" dirty="0">
            <a:solidFill>
              <a:srgbClr val="002060"/>
            </a:solidFill>
          </a:endParaRPr>
        </a:p>
      </dgm:t>
    </dgm:pt>
    <dgm:pt modelId="{EC3079F5-840A-3F4E-A5DB-DF9F3BC1CDE3}" type="parTrans" cxnId="{AD184CFF-9424-E242-870D-DA506E3526C8}">
      <dgm:prSet/>
      <dgm:spPr/>
      <dgm:t>
        <a:bodyPr/>
        <a:lstStyle/>
        <a:p>
          <a:endParaRPr lang="it-IT"/>
        </a:p>
      </dgm:t>
    </dgm:pt>
    <dgm:pt modelId="{FE3F6705-1669-994E-8CCF-7256239820FA}" type="sibTrans" cxnId="{AD184CFF-9424-E242-870D-DA506E3526C8}">
      <dgm:prSet/>
      <dgm:spPr/>
      <dgm:t>
        <a:bodyPr/>
        <a:lstStyle/>
        <a:p>
          <a:endParaRPr lang="it-IT"/>
        </a:p>
      </dgm:t>
    </dgm:pt>
    <dgm:pt modelId="{90483974-B5F1-AC40-AB39-00B0BFA7E4DD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13mm 1/2IN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endParaRPr lang="it-IT" dirty="0">
            <a:solidFill>
              <a:srgbClr val="002060"/>
            </a:solidFill>
          </a:endParaRPr>
        </a:p>
      </dgm:t>
    </dgm:pt>
    <dgm:pt modelId="{BA98ACD5-36F3-DC4F-894F-B6F3C7A191CC}" type="parTrans" cxnId="{0C3A6555-E357-F04F-9A32-B27540C90A54}">
      <dgm:prSet/>
      <dgm:spPr/>
      <dgm:t>
        <a:bodyPr/>
        <a:lstStyle/>
        <a:p>
          <a:endParaRPr lang="it-IT"/>
        </a:p>
      </dgm:t>
    </dgm:pt>
    <dgm:pt modelId="{39215BBD-3B05-1D43-80E8-4762AEC7BA2A}" type="sibTrans" cxnId="{0C3A6555-E357-F04F-9A32-B27540C90A54}">
      <dgm:prSet/>
      <dgm:spPr/>
      <dgm:t>
        <a:bodyPr/>
        <a:lstStyle/>
        <a:p>
          <a:endParaRPr lang="it-IT"/>
        </a:p>
      </dgm:t>
    </dgm:pt>
    <dgm:pt modelId="{FCDFEA4C-E17D-AB40-B07A-97026A6DDD98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19mm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board</a:t>
          </a:r>
          <a:endParaRPr lang="it-IT" dirty="0">
            <a:solidFill>
              <a:srgbClr val="002060"/>
            </a:solidFill>
          </a:endParaRPr>
        </a:p>
      </dgm:t>
    </dgm:pt>
    <dgm:pt modelId="{44537246-00E0-B145-8CAB-92844A15DD7C}" type="parTrans" cxnId="{6879BDC3-9ADC-9F4C-97F5-CF2A3EF775E7}">
      <dgm:prSet/>
      <dgm:spPr/>
      <dgm:t>
        <a:bodyPr/>
        <a:lstStyle/>
        <a:p>
          <a:endParaRPr lang="it-IT"/>
        </a:p>
      </dgm:t>
    </dgm:pt>
    <dgm:pt modelId="{9CF025D9-2155-C347-A281-3D77337AD924}" type="sibTrans" cxnId="{6879BDC3-9ADC-9F4C-97F5-CF2A3EF775E7}">
      <dgm:prSet/>
      <dgm:spPr/>
      <dgm:t>
        <a:bodyPr/>
        <a:lstStyle/>
        <a:p>
          <a:endParaRPr lang="it-IT"/>
        </a:p>
      </dgm:t>
    </dgm:pt>
    <dgm:pt modelId="{FB90078D-BF77-E54C-8F04-A455AD7FB8B0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F16 </a:t>
          </a:r>
          <a:r>
            <a:rPr lang="it-IT" b="0" i="0" baseline="0" dirty="0" err="1">
              <a:solidFill>
                <a:srgbClr val="002060"/>
              </a:solidFill>
            </a:rPr>
            <a:t>acoustic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tile</a:t>
          </a:r>
          <a:endParaRPr lang="it-IT" dirty="0">
            <a:solidFill>
              <a:srgbClr val="002060"/>
            </a:solidFill>
          </a:endParaRPr>
        </a:p>
      </dgm:t>
    </dgm:pt>
    <dgm:pt modelId="{388535D4-E21E-AB44-B33F-DE27C4D720B8}" type="parTrans" cxnId="{C4726550-1BD2-D044-AF90-23A0D5E7D59C}">
      <dgm:prSet/>
      <dgm:spPr/>
      <dgm:t>
        <a:bodyPr/>
        <a:lstStyle/>
        <a:p>
          <a:endParaRPr lang="it-IT"/>
        </a:p>
      </dgm:t>
    </dgm:pt>
    <dgm:pt modelId="{0F2A5406-A787-A640-A68D-F69F8D4DA1B1}" type="sibTrans" cxnId="{C4726550-1BD2-D044-AF90-23A0D5E7D59C}">
      <dgm:prSet/>
      <dgm:spPr/>
      <dgm:t>
        <a:bodyPr/>
        <a:lstStyle/>
        <a:p>
          <a:endParaRPr lang="it-IT"/>
        </a:p>
      </dgm:t>
    </dgm:pt>
    <dgm:pt modelId="{BAF22325-99C7-7C4F-8F4E-5A8C5E5B2113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19mm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board</a:t>
          </a:r>
          <a:endParaRPr lang="it-IT" dirty="0">
            <a:solidFill>
              <a:srgbClr val="002060"/>
            </a:solidFill>
          </a:endParaRPr>
        </a:p>
      </dgm:t>
    </dgm:pt>
    <dgm:pt modelId="{5DC7B046-FB40-404E-A4C4-3EEB45D5BB38}" type="parTrans" cxnId="{FBFF2294-574E-0A4D-9DA2-A3741CBCF698}">
      <dgm:prSet/>
      <dgm:spPr/>
      <dgm:t>
        <a:bodyPr/>
        <a:lstStyle/>
        <a:p>
          <a:endParaRPr lang="it-IT"/>
        </a:p>
      </dgm:t>
    </dgm:pt>
    <dgm:pt modelId="{02030526-EE97-F246-BD67-DF06BBE28FEB}" type="sibTrans" cxnId="{FBFF2294-574E-0A4D-9DA2-A3741CBCF698}">
      <dgm:prSet/>
      <dgm:spPr/>
      <dgm:t>
        <a:bodyPr/>
        <a:lstStyle/>
        <a:p>
          <a:endParaRPr lang="it-IT"/>
        </a:p>
      </dgm:t>
    </dgm:pt>
    <dgm:pt modelId="{44E0C553-A85D-C243-B22B-5467697C08CC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13mm 1/2IN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 </a:t>
          </a:r>
          <a:endParaRPr lang="it-IT" dirty="0">
            <a:solidFill>
              <a:srgbClr val="002060"/>
            </a:solidFill>
          </a:endParaRPr>
        </a:p>
      </dgm:t>
    </dgm:pt>
    <dgm:pt modelId="{F87A8DCC-6646-7E46-9A1C-37FC719627DB}" type="parTrans" cxnId="{C424324E-1811-174B-A53D-E51A455B554F}">
      <dgm:prSet/>
      <dgm:spPr/>
      <dgm:t>
        <a:bodyPr/>
        <a:lstStyle/>
        <a:p>
          <a:endParaRPr lang="it-IT"/>
        </a:p>
      </dgm:t>
    </dgm:pt>
    <dgm:pt modelId="{0F64B80A-30D9-7F48-8B2D-F82591E99531}" type="sibTrans" cxnId="{C424324E-1811-174B-A53D-E51A455B554F}">
      <dgm:prSet/>
      <dgm:spPr/>
      <dgm:t>
        <a:bodyPr/>
        <a:lstStyle/>
        <a:p>
          <a:endParaRPr lang="it-IT"/>
        </a:p>
      </dgm:t>
    </dgm:pt>
    <dgm:pt modelId="{A3CE32A0-E3EA-9F43-87DC-E3E6EA50628E}">
      <dgm:prSet/>
      <dgm:spPr/>
      <dgm:t>
        <a:bodyPr/>
        <a:lstStyle/>
        <a:p>
          <a:r>
            <a:rPr lang="it-IT" b="1" i="0" baseline="0" dirty="0" err="1">
              <a:solidFill>
                <a:srgbClr val="002060"/>
              </a:solidFill>
            </a:rPr>
            <a:t>Exterior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Wall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Type</a:t>
          </a:r>
          <a:r>
            <a:rPr lang="it-IT" b="1" i="0" baseline="0" dirty="0">
              <a:solidFill>
                <a:srgbClr val="002060"/>
              </a:solidFill>
            </a:rPr>
            <a:t> 1</a:t>
          </a:r>
          <a:endParaRPr lang="it-IT" b="1" dirty="0">
            <a:solidFill>
              <a:srgbClr val="002060"/>
            </a:solidFill>
          </a:endParaRPr>
        </a:p>
      </dgm:t>
    </dgm:pt>
    <dgm:pt modelId="{19B4066B-32F1-494F-A764-519D683FAF32}" type="parTrans" cxnId="{4D34CBB8-F0A7-D543-8DFA-541E25DC6426}">
      <dgm:prSet/>
      <dgm:spPr/>
      <dgm:t>
        <a:bodyPr/>
        <a:lstStyle/>
        <a:p>
          <a:endParaRPr lang="it-IT"/>
        </a:p>
      </dgm:t>
    </dgm:pt>
    <dgm:pt modelId="{5D162493-3BAB-AE45-9385-35E5009DD327}" type="sibTrans" cxnId="{4D34CBB8-F0A7-D543-8DFA-541E25DC6426}">
      <dgm:prSet/>
      <dgm:spPr/>
      <dgm:t>
        <a:bodyPr/>
        <a:lstStyle/>
        <a:p>
          <a:endParaRPr lang="it-IT"/>
        </a:p>
      </dgm:t>
    </dgm:pt>
    <dgm:pt modelId="{1B62BB0F-F9F4-DD4D-ACB1-4044501A87F3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25mm 1/IN stucco</a:t>
          </a:r>
          <a:endParaRPr lang="it-IT" dirty="0">
            <a:solidFill>
              <a:srgbClr val="002060"/>
            </a:solidFill>
          </a:endParaRPr>
        </a:p>
      </dgm:t>
    </dgm:pt>
    <dgm:pt modelId="{5284D551-6BA8-F34B-86D4-7CA7776683E5}" type="parTrans" cxnId="{8F09DAE7-130E-A646-B745-42D1793B93F2}">
      <dgm:prSet/>
      <dgm:spPr/>
      <dgm:t>
        <a:bodyPr/>
        <a:lstStyle/>
        <a:p>
          <a:endParaRPr lang="it-IT"/>
        </a:p>
      </dgm:t>
    </dgm:pt>
    <dgm:pt modelId="{E0351105-B737-CC40-922A-6EC965C46058}" type="sibTrans" cxnId="{8F09DAE7-130E-A646-B745-42D1793B93F2}">
      <dgm:prSet/>
      <dgm:spPr/>
      <dgm:t>
        <a:bodyPr/>
        <a:lstStyle/>
        <a:p>
          <a:endParaRPr lang="it-IT"/>
        </a:p>
      </dgm:t>
    </dgm:pt>
    <dgm:pt modelId="{C8154FC7-ACDE-8A4A-A4FC-3778ABF20B50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M11 100mm </a:t>
          </a:r>
          <a:r>
            <a:rPr lang="it-IT" b="0" i="0" baseline="0" dirty="0" err="1">
              <a:solidFill>
                <a:srgbClr val="002060"/>
              </a:solidFill>
            </a:rPr>
            <a:t>lightweight</a:t>
          </a:r>
          <a:r>
            <a:rPr lang="it-IT" b="0" i="0" baseline="0" dirty="0">
              <a:solidFill>
                <a:srgbClr val="002060"/>
              </a:solidFill>
            </a:rPr>
            <a:t> concrete</a:t>
          </a:r>
          <a:endParaRPr lang="it-IT" dirty="0">
            <a:solidFill>
              <a:srgbClr val="002060"/>
            </a:solidFill>
          </a:endParaRPr>
        </a:p>
      </dgm:t>
    </dgm:pt>
    <dgm:pt modelId="{FF621F23-FA15-FF46-8ACF-CDA97C8EBA16}" type="parTrans" cxnId="{748A6B10-E622-DE48-A947-22855E2F2CFC}">
      <dgm:prSet/>
      <dgm:spPr/>
      <dgm:t>
        <a:bodyPr/>
        <a:lstStyle/>
        <a:p>
          <a:endParaRPr lang="it-IT"/>
        </a:p>
      </dgm:t>
    </dgm:pt>
    <dgm:pt modelId="{04B31F60-2F2B-AA46-915B-CAAF9AEFF51D}" type="sibTrans" cxnId="{748A6B10-E622-DE48-A947-22855E2F2CFC}">
      <dgm:prSet/>
      <dgm:spPr/>
      <dgm:t>
        <a:bodyPr/>
        <a:lstStyle/>
        <a:p>
          <a:endParaRPr lang="it-IT"/>
        </a:p>
      </dgm:t>
    </dgm:pt>
    <dgm:pt modelId="{1A6AD7A3-41DF-2E41-ABF3-D13209506D87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F04 </a:t>
          </a:r>
          <a:r>
            <a:rPr lang="it-IT" b="0" i="0" baseline="0" dirty="0" err="1">
              <a:solidFill>
                <a:srgbClr val="002060"/>
              </a:solidFill>
            </a:rPr>
            <a:t>Wall</a:t>
          </a:r>
          <a:r>
            <a:rPr lang="it-IT" b="0" i="0" baseline="0" dirty="0">
              <a:solidFill>
                <a:srgbClr val="002060"/>
              </a:solidFill>
            </a:rPr>
            <a:t> air </a:t>
          </a:r>
          <a:r>
            <a:rPr lang="it-IT" b="0" i="0" baseline="0" dirty="0" err="1">
              <a:solidFill>
                <a:srgbClr val="002060"/>
              </a:solidFill>
            </a:rPr>
            <a:t>space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resistance</a:t>
          </a:r>
          <a:endParaRPr lang="it-IT" dirty="0">
            <a:solidFill>
              <a:srgbClr val="002060"/>
            </a:solidFill>
          </a:endParaRPr>
        </a:p>
      </dgm:t>
    </dgm:pt>
    <dgm:pt modelId="{844AC192-72D2-594F-BE96-8D2B1CE88C7E}" type="parTrans" cxnId="{FEE8CD6D-734E-ED4B-AAE4-0CA6802501D4}">
      <dgm:prSet/>
      <dgm:spPr/>
      <dgm:t>
        <a:bodyPr/>
        <a:lstStyle/>
        <a:p>
          <a:endParaRPr lang="it-IT"/>
        </a:p>
      </dgm:t>
    </dgm:pt>
    <dgm:pt modelId="{16A11CCC-496D-CC4A-977B-FDBEB2455085}" type="sibTrans" cxnId="{FEE8CD6D-734E-ED4B-AAE4-0CA6802501D4}">
      <dgm:prSet/>
      <dgm:spPr/>
      <dgm:t>
        <a:bodyPr/>
        <a:lstStyle/>
        <a:p>
          <a:endParaRPr lang="it-IT"/>
        </a:p>
      </dgm:t>
    </dgm:pt>
    <dgm:pt modelId="{A3F50CE3-0455-1044-AE47-667DE4F10A64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13mm 1/2IN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endParaRPr lang="it-IT" dirty="0">
            <a:solidFill>
              <a:srgbClr val="002060"/>
            </a:solidFill>
          </a:endParaRPr>
        </a:p>
      </dgm:t>
    </dgm:pt>
    <dgm:pt modelId="{5181E8DE-965D-1340-9D48-FDF277946764}" type="parTrans" cxnId="{30B51FFA-DB07-EE43-BDE8-9FA1619C6B19}">
      <dgm:prSet/>
      <dgm:spPr/>
      <dgm:t>
        <a:bodyPr/>
        <a:lstStyle/>
        <a:p>
          <a:endParaRPr lang="it-IT"/>
        </a:p>
      </dgm:t>
    </dgm:pt>
    <dgm:pt modelId="{45ED4531-3284-1E45-A126-FD4A646E0FD8}" type="sibTrans" cxnId="{30B51FFA-DB07-EE43-BDE8-9FA1619C6B19}">
      <dgm:prSet/>
      <dgm:spPr/>
      <dgm:t>
        <a:bodyPr/>
        <a:lstStyle/>
        <a:p>
          <a:endParaRPr lang="it-IT"/>
        </a:p>
      </dgm:t>
    </dgm:pt>
    <dgm:pt modelId="{F8B6FE7F-B896-5045-A027-5E899318F4DF}">
      <dgm:prSet/>
      <dgm:spPr/>
      <dgm:t>
        <a:bodyPr/>
        <a:lstStyle/>
        <a:p>
          <a:r>
            <a:rPr lang="it-IT" b="1" i="0" baseline="0" dirty="0" err="1">
              <a:solidFill>
                <a:srgbClr val="002060"/>
              </a:solidFill>
            </a:rPr>
            <a:t>Exterior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Wall</a:t>
          </a:r>
          <a:r>
            <a:rPr lang="it-IT" b="1" i="0" baseline="0" dirty="0">
              <a:solidFill>
                <a:srgbClr val="002060"/>
              </a:solidFill>
            </a:rPr>
            <a:t> </a:t>
          </a:r>
          <a:r>
            <a:rPr lang="it-IT" b="1" i="0" baseline="0" dirty="0" err="1">
              <a:solidFill>
                <a:srgbClr val="002060"/>
              </a:solidFill>
            </a:rPr>
            <a:t>Type</a:t>
          </a:r>
          <a:r>
            <a:rPr lang="it-IT" b="1" i="0" baseline="0" dirty="0">
              <a:solidFill>
                <a:srgbClr val="002060"/>
              </a:solidFill>
            </a:rPr>
            <a:t> 2</a:t>
          </a:r>
          <a:endParaRPr lang="it-IT" b="1" dirty="0">
            <a:solidFill>
              <a:srgbClr val="002060"/>
            </a:solidFill>
          </a:endParaRPr>
        </a:p>
      </dgm:t>
    </dgm:pt>
    <dgm:pt modelId="{83468287-FE79-6148-A51F-B3FF940064E3}" type="parTrans" cxnId="{3D8E87F8-8065-1E45-9FE1-500033DF48D1}">
      <dgm:prSet/>
      <dgm:spPr/>
      <dgm:t>
        <a:bodyPr/>
        <a:lstStyle/>
        <a:p>
          <a:endParaRPr lang="it-IT"/>
        </a:p>
      </dgm:t>
    </dgm:pt>
    <dgm:pt modelId="{A4F70B2C-7E3D-0549-9A8A-B3580A519265}" type="sibTrans" cxnId="{3D8E87F8-8065-1E45-9FE1-500033DF48D1}">
      <dgm:prSet/>
      <dgm:spPr/>
      <dgm:t>
        <a:bodyPr/>
        <a:lstStyle/>
        <a:p>
          <a:endParaRPr lang="it-IT"/>
        </a:p>
      </dgm:t>
    </dgm:pt>
    <dgm:pt modelId="{A868B29F-6101-6B44-8C13-447B5AE1A8A9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25mm 1/IN stucco</a:t>
          </a:r>
          <a:endParaRPr lang="it-IT" dirty="0">
            <a:solidFill>
              <a:srgbClr val="002060"/>
            </a:solidFill>
          </a:endParaRPr>
        </a:p>
      </dgm:t>
    </dgm:pt>
    <dgm:pt modelId="{C5E3295D-57CA-FD46-B623-C4585960B0F8}" type="parTrans" cxnId="{E2269DA7-6009-E644-91A3-0C51031787EE}">
      <dgm:prSet/>
      <dgm:spPr/>
      <dgm:t>
        <a:bodyPr/>
        <a:lstStyle/>
        <a:p>
          <a:endParaRPr lang="it-IT"/>
        </a:p>
      </dgm:t>
    </dgm:pt>
    <dgm:pt modelId="{3C6EA421-2CC3-DD4D-8873-FB769A33B4A6}" type="sibTrans" cxnId="{E2269DA7-6009-E644-91A3-0C51031787EE}">
      <dgm:prSet/>
      <dgm:spPr/>
      <dgm:t>
        <a:bodyPr/>
        <a:lstStyle/>
        <a:p>
          <a:endParaRPr lang="it-IT"/>
        </a:p>
      </dgm:t>
    </dgm:pt>
    <dgm:pt modelId="{70E9ACE6-3D84-A246-A4F6-172E4B94A6F5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M11 100mm </a:t>
          </a:r>
          <a:r>
            <a:rPr lang="it-IT" b="0" i="0" baseline="0" dirty="0" err="1">
              <a:solidFill>
                <a:srgbClr val="002060"/>
              </a:solidFill>
            </a:rPr>
            <a:t>lightweight</a:t>
          </a:r>
          <a:r>
            <a:rPr lang="it-IT" b="0" i="0" baseline="0" dirty="0">
              <a:solidFill>
                <a:srgbClr val="002060"/>
              </a:solidFill>
            </a:rPr>
            <a:t> concrete</a:t>
          </a:r>
          <a:endParaRPr lang="it-IT" dirty="0">
            <a:solidFill>
              <a:srgbClr val="002060"/>
            </a:solidFill>
          </a:endParaRPr>
        </a:p>
      </dgm:t>
    </dgm:pt>
    <dgm:pt modelId="{82B77460-33AB-FE4A-BC23-0A60224231EE}" type="parTrans" cxnId="{DF95AF13-C287-1442-84F3-2C0186A4A1F5}">
      <dgm:prSet/>
      <dgm:spPr/>
      <dgm:t>
        <a:bodyPr/>
        <a:lstStyle/>
        <a:p>
          <a:endParaRPr lang="it-IT"/>
        </a:p>
      </dgm:t>
    </dgm:pt>
    <dgm:pt modelId="{602E96E8-838F-7749-90FC-EC9B823D4B98}" type="sibTrans" cxnId="{DF95AF13-C287-1442-84F3-2C0186A4A1F5}">
      <dgm:prSet/>
      <dgm:spPr/>
      <dgm:t>
        <a:bodyPr/>
        <a:lstStyle/>
        <a:p>
          <a:endParaRPr lang="it-IT"/>
        </a:p>
      </dgm:t>
    </dgm:pt>
    <dgm:pt modelId="{48B230B6-F3BE-B048-B7FC-A6BFF86EA04A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F04 </a:t>
          </a:r>
          <a:r>
            <a:rPr lang="it-IT" b="0" i="0" baseline="0" dirty="0" err="1">
              <a:solidFill>
                <a:srgbClr val="002060"/>
              </a:solidFill>
            </a:rPr>
            <a:t>wall</a:t>
          </a:r>
          <a:r>
            <a:rPr lang="it-IT" b="0" i="0" baseline="0" dirty="0">
              <a:solidFill>
                <a:srgbClr val="002060"/>
              </a:solidFill>
            </a:rPr>
            <a:t> air </a:t>
          </a:r>
          <a:r>
            <a:rPr lang="it-IT" b="0" i="0" baseline="0" dirty="0" err="1">
              <a:solidFill>
                <a:srgbClr val="002060"/>
              </a:solidFill>
            </a:rPr>
            <a:t>space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resistance</a:t>
          </a:r>
          <a:endParaRPr lang="it-IT" dirty="0">
            <a:solidFill>
              <a:srgbClr val="002060"/>
            </a:solidFill>
          </a:endParaRPr>
        </a:p>
      </dgm:t>
    </dgm:pt>
    <dgm:pt modelId="{06B1F9D3-A536-EA4A-BA6B-111DEC07029B}" type="parTrans" cxnId="{43A46C42-E62B-7745-B58B-FFA10C217BD8}">
      <dgm:prSet/>
      <dgm:spPr/>
      <dgm:t>
        <a:bodyPr/>
        <a:lstStyle/>
        <a:p>
          <a:endParaRPr lang="it-IT"/>
        </a:p>
      </dgm:t>
    </dgm:pt>
    <dgm:pt modelId="{03895D5F-2F43-0041-8E3E-7D5C357C6F31}" type="sibTrans" cxnId="{43A46C42-E62B-7745-B58B-FFA10C217BD8}">
      <dgm:prSet/>
      <dgm:spPr/>
      <dgm:t>
        <a:bodyPr/>
        <a:lstStyle/>
        <a:p>
          <a:endParaRPr lang="it-IT"/>
        </a:p>
      </dgm:t>
    </dgm:pt>
    <dgm:pt modelId="{5F024795-2E75-6041-8EBB-C52F46626E0C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34mm </a:t>
          </a:r>
          <a:r>
            <a:rPr lang="it-IT" b="0" i="0" baseline="0" dirty="0" err="1">
              <a:solidFill>
                <a:srgbClr val="002060"/>
              </a:solidFill>
            </a:rPr>
            <a:t>wall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r>
            <a:rPr lang="it-IT" b="0" i="0" baseline="0" dirty="0" err="1">
              <a:solidFill>
                <a:srgbClr val="002060"/>
              </a:solidFill>
            </a:rPr>
            <a:t>insulation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endParaRPr lang="it-IT" dirty="0">
            <a:solidFill>
              <a:srgbClr val="002060"/>
            </a:solidFill>
          </a:endParaRPr>
        </a:p>
      </dgm:t>
    </dgm:pt>
    <dgm:pt modelId="{06D29006-BC18-9A4A-8BCE-17A1056F765C}" type="parTrans" cxnId="{EC651453-3F61-F74B-B6DB-5EF3A909A8C1}">
      <dgm:prSet/>
      <dgm:spPr/>
      <dgm:t>
        <a:bodyPr/>
        <a:lstStyle/>
        <a:p>
          <a:endParaRPr lang="it-IT"/>
        </a:p>
      </dgm:t>
    </dgm:pt>
    <dgm:pt modelId="{42F25D91-0D83-8E44-A5C4-88FE5ECA9BBD}" type="sibTrans" cxnId="{EC651453-3F61-F74B-B6DB-5EF3A909A8C1}">
      <dgm:prSet/>
      <dgm:spPr/>
      <dgm:t>
        <a:bodyPr/>
        <a:lstStyle/>
        <a:p>
          <a:endParaRPr lang="it-IT"/>
        </a:p>
      </dgm:t>
    </dgm:pt>
    <dgm:pt modelId="{12EA7A40-8358-BA46-8E2B-F65D03D1B71E}">
      <dgm:prSet/>
      <dgm:spPr/>
      <dgm:t>
        <a:bodyPr/>
        <a:lstStyle/>
        <a:p>
          <a:r>
            <a:rPr lang="it-IT" b="0" i="0" baseline="0" dirty="0">
              <a:solidFill>
                <a:srgbClr val="002060"/>
              </a:solidFill>
            </a:rPr>
            <a:t>13mm 1/2IN </a:t>
          </a:r>
          <a:r>
            <a:rPr lang="it-IT" b="0" i="0" baseline="0" dirty="0" err="1">
              <a:solidFill>
                <a:srgbClr val="002060"/>
              </a:solidFill>
            </a:rPr>
            <a:t>gypsum</a:t>
          </a:r>
          <a:r>
            <a:rPr lang="it-IT" b="0" i="0" baseline="0" dirty="0">
              <a:solidFill>
                <a:srgbClr val="002060"/>
              </a:solidFill>
            </a:rPr>
            <a:t> </a:t>
          </a:r>
          <a:endParaRPr lang="it-IT" dirty="0">
            <a:solidFill>
              <a:srgbClr val="002060"/>
            </a:solidFill>
          </a:endParaRPr>
        </a:p>
      </dgm:t>
    </dgm:pt>
    <dgm:pt modelId="{478D9B5C-D5C2-F649-BC77-2B94F0146F18}" type="parTrans" cxnId="{EC48DB24-1DA1-B348-96DD-DD558924DC1C}">
      <dgm:prSet/>
      <dgm:spPr/>
      <dgm:t>
        <a:bodyPr/>
        <a:lstStyle/>
        <a:p>
          <a:endParaRPr lang="it-IT"/>
        </a:p>
      </dgm:t>
    </dgm:pt>
    <dgm:pt modelId="{9FF1C584-A923-8942-9A6D-64C10E63588A}" type="sibTrans" cxnId="{EC48DB24-1DA1-B348-96DD-DD558924DC1C}">
      <dgm:prSet/>
      <dgm:spPr/>
      <dgm:t>
        <a:bodyPr/>
        <a:lstStyle/>
        <a:p>
          <a:endParaRPr lang="it-IT"/>
        </a:p>
      </dgm:t>
    </dgm:pt>
    <dgm:pt modelId="{D6C4E3D7-B24F-8A49-88B7-0344210B48A4}" type="pres">
      <dgm:prSet presAssocID="{EC8C6814-14C9-8445-805D-86C4B9CAD832}" presName="Name0" presStyleCnt="0">
        <dgm:presLayoutVars>
          <dgm:dir/>
          <dgm:resizeHandles val="exact"/>
        </dgm:presLayoutVars>
      </dgm:prSet>
      <dgm:spPr/>
    </dgm:pt>
    <dgm:pt modelId="{4994C543-D97F-FC41-A884-547A139EE535}" type="pres">
      <dgm:prSet presAssocID="{74057CA1-7391-5847-B7D8-D164D06CFAF8}" presName="node" presStyleLbl="node1" presStyleIdx="0" presStyleCnt="3">
        <dgm:presLayoutVars>
          <dgm:bulletEnabled val="1"/>
        </dgm:presLayoutVars>
      </dgm:prSet>
      <dgm:spPr/>
    </dgm:pt>
    <dgm:pt modelId="{0D2C9341-A4BD-7B48-86F0-B7C7229E7FE5}" type="pres">
      <dgm:prSet presAssocID="{FE3F6705-1669-994E-8CCF-7256239820FA}" presName="sibTrans" presStyleCnt="0"/>
      <dgm:spPr/>
    </dgm:pt>
    <dgm:pt modelId="{F2669167-4684-7D4E-B3F9-131AC4B45159}" type="pres">
      <dgm:prSet presAssocID="{A3CE32A0-E3EA-9F43-87DC-E3E6EA50628E}" presName="node" presStyleLbl="node1" presStyleIdx="1" presStyleCnt="3">
        <dgm:presLayoutVars>
          <dgm:bulletEnabled val="1"/>
        </dgm:presLayoutVars>
      </dgm:prSet>
      <dgm:spPr/>
    </dgm:pt>
    <dgm:pt modelId="{4D2AC8DD-2E7A-8447-9D45-3FF272DF9A23}" type="pres">
      <dgm:prSet presAssocID="{5D162493-3BAB-AE45-9385-35E5009DD327}" presName="sibTrans" presStyleCnt="0"/>
      <dgm:spPr/>
    </dgm:pt>
    <dgm:pt modelId="{E2800F2E-F3E3-A64B-9F29-C3D0F5BD2D88}" type="pres">
      <dgm:prSet presAssocID="{F8B6FE7F-B896-5045-A027-5E899318F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4AA7C001-2502-C94B-BD8B-3AEA12219C6B}" type="presOf" srcId="{44E0C553-A85D-C243-B22B-5467697C08CC}" destId="{4994C543-D97F-FC41-A884-547A139EE535}" srcOrd="0" destOrd="5" presId="urn:microsoft.com/office/officeart/2005/8/layout/hList6"/>
    <dgm:cxn modelId="{748A6B10-E622-DE48-A947-22855E2F2CFC}" srcId="{A3CE32A0-E3EA-9F43-87DC-E3E6EA50628E}" destId="{C8154FC7-ACDE-8A4A-A4FC-3778ABF20B50}" srcOrd="1" destOrd="0" parTransId="{FF621F23-FA15-FF46-8ACF-CDA97C8EBA16}" sibTransId="{04B31F60-2F2B-AA46-915B-CAAF9AEFF51D}"/>
    <dgm:cxn modelId="{6B419B12-6ADB-3241-84B8-358E4EB72DEE}" type="presOf" srcId="{F8B6FE7F-B896-5045-A027-5E899318F4DF}" destId="{E2800F2E-F3E3-A64B-9F29-C3D0F5BD2D88}" srcOrd="0" destOrd="0" presId="urn:microsoft.com/office/officeart/2005/8/layout/hList6"/>
    <dgm:cxn modelId="{DF95AF13-C287-1442-84F3-2C0186A4A1F5}" srcId="{F8B6FE7F-B896-5045-A027-5E899318F4DF}" destId="{70E9ACE6-3D84-A246-A4F6-172E4B94A6F5}" srcOrd="1" destOrd="0" parTransId="{82B77460-33AB-FE4A-BC23-0A60224231EE}" sibTransId="{602E96E8-838F-7749-90FC-EC9B823D4B98}"/>
    <dgm:cxn modelId="{1517A018-046A-9641-8FDE-5BA5BD928B0B}" type="presOf" srcId="{1A6AD7A3-41DF-2E41-ABF3-D13209506D87}" destId="{F2669167-4684-7D4E-B3F9-131AC4B45159}" srcOrd="0" destOrd="3" presId="urn:microsoft.com/office/officeart/2005/8/layout/hList6"/>
    <dgm:cxn modelId="{64BE8620-1B26-8248-9302-2B2313825BF6}" type="presOf" srcId="{C8154FC7-ACDE-8A4A-A4FC-3778ABF20B50}" destId="{F2669167-4684-7D4E-B3F9-131AC4B45159}" srcOrd="0" destOrd="2" presId="urn:microsoft.com/office/officeart/2005/8/layout/hList6"/>
    <dgm:cxn modelId="{EC48DB24-1DA1-B348-96DD-DD558924DC1C}" srcId="{F8B6FE7F-B896-5045-A027-5E899318F4DF}" destId="{12EA7A40-8358-BA46-8E2B-F65D03D1B71E}" srcOrd="4" destOrd="0" parTransId="{478D9B5C-D5C2-F649-BC77-2B94F0146F18}" sibTransId="{9FF1C584-A923-8942-9A6D-64C10E63588A}"/>
    <dgm:cxn modelId="{43A46C42-E62B-7745-B58B-FFA10C217BD8}" srcId="{F8B6FE7F-B896-5045-A027-5E899318F4DF}" destId="{48B230B6-F3BE-B048-B7FC-A6BFF86EA04A}" srcOrd="2" destOrd="0" parTransId="{06B1F9D3-A536-EA4A-BA6B-111DEC07029B}" sibTransId="{03895D5F-2F43-0041-8E3E-7D5C357C6F31}"/>
    <dgm:cxn modelId="{C424324E-1811-174B-A53D-E51A455B554F}" srcId="{74057CA1-7391-5847-B7D8-D164D06CFAF8}" destId="{44E0C553-A85D-C243-B22B-5467697C08CC}" srcOrd="4" destOrd="0" parTransId="{F87A8DCC-6646-7E46-9A1C-37FC719627DB}" sibTransId="{0F64B80A-30D9-7F48-8B2D-F82591E99531}"/>
    <dgm:cxn modelId="{946B534E-018C-B34B-B09D-EE67E75C4E7B}" type="presOf" srcId="{A3CE32A0-E3EA-9F43-87DC-E3E6EA50628E}" destId="{F2669167-4684-7D4E-B3F9-131AC4B45159}" srcOrd="0" destOrd="0" presId="urn:microsoft.com/office/officeart/2005/8/layout/hList6"/>
    <dgm:cxn modelId="{C4726550-1BD2-D044-AF90-23A0D5E7D59C}" srcId="{74057CA1-7391-5847-B7D8-D164D06CFAF8}" destId="{FB90078D-BF77-E54C-8F04-A455AD7FB8B0}" srcOrd="2" destOrd="0" parTransId="{388535D4-E21E-AB44-B33F-DE27C4D720B8}" sibTransId="{0F2A5406-A787-A640-A68D-F69F8D4DA1B1}"/>
    <dgm:cxn modelId="{EC651453-3F61-F74B-B6DB-5EF3A909A8C1}" srcId="{F8B6FE7F-B896-5045-A027-5E899318F4DF}" destId="{5F024795-2E75-6041-8EBB-C52F46626E0C}" srcOrd="3" destOrd="0" parTransId="{06D29006-BC18-9A4A-8BCE-17A1056F765C}" sibTransId="{42F25D91-0D83-8E44-A5C4-88FE5ECA9BBD}"/>
    <dgm:cxn modelId="{0C3A6555-E357-F04F-9A32-B27540C90A54}" srcId="{74057CA1-7391-5847-B7D8-D164D06CFAF8}" destId="{90483974-B5F1-AC40-AB39-00B0BFA7E4DD}" srcOrd="0" destOrd="0" parTransId="{BA98ACD5-36F3-DC4F-894F-B6F3C7A191CC}" sibTransId="{39215BBD-3B05-1D43-80E8-4762AEC7BA2A}"/>
    <dgm:cxn modelId="{FEE8CD6D-734E-ED4B-AAE4-0CA6802501D4}" srcId="{A3CE32A0-E3EA-9F43-87DC-E3E6EA50628E}" destId="{1A6AD7A3-41DF-2E41-ABF3-D13209506D87}" srcOrd="2" destOrd="0" parTransId="{844AC192-72D2-594F-BE96-8D2B1CE88C7E}" sibTransId="{16A11CCC-496D-CC4A-977B-FDBEB2455085}"/>
    <dgm:cxn modelId="{7A8B6F81-F11E-FE47-A37D-41D8F3A211A7}" type="presOf" srcId="{BAF22325-99C7-7C4F-8F4E-5A8C5E5B2113}" destId="{4994C543-D97F-FC41-A884-547A139EE535}" srcOrd="0" destOrd="4" presId="urn:microsoft.com/office/officeart/2005/8/layout/hList6"/>
    <dgm:cxn modelId="{33EDD092-A154-E043-A1D2-1B9D18331C8E}" type="presOf" srcId="{A868B29F-6101-6B44-8C13-447B5AE1A8A9}" destId="{E2800F2E-F3E3-A64B-9F29-C3D0F5BD2D88}" srcOrd="0" destOrd="1" presId="urn:microsoft.com/office/officeart/2005/8/layout/hList6"/>
    <dgm:cxn modelId="{FBFF2294-574E-0A4D-9DA2-A3741CBCF698}" srcId="{74057CA1-7391-5847-B7D8-D164D06CFAF8}" destId="{BAF22325-99C7-7C4F-8F4E-5A8C5E5B2113}" srcOrd="3" destOrd="0" parTransId="{5DC7B046-FB40-404E-A4C4-3EEB45D5BB38}" sibTransId="{02030526-EE97-F246-BD67-DF06BBE28FEB}"/>
    <dgm:cxn modelId="{86C9C39B-E59A-A843-AE4D-772BB1143520}" type="presOf" srcId="{1B62BB0F-F9F4-DD4D-ACB1-4044501A87F3}" destId="{F2669167-4684-7D4E-B3F9-131AC4B45159}" srcOrd="0" destOrd="1" presId="urn:microsoft.com/office/officeart/2005/8/layout/hList6"/>
    <dgm:cxn modelId="{5C408BA2-3605-FE42-9C71-18BBF3D6EECD}" type="presOf" srcId="{90483974-B5F1-AC40-AB39-00B0BFA7E4DD}" destId="{4994C543-D97F-FC41-A884-547A139EE535}" srcOrd="0" destOrd="1" presId="urn:microsoft.com/office/officeart/2005/8/layout/hList6"/>
    <dgm:cxn modelId="{0075D2A5-FCBC-9045-9FCA-979693AA8052}" type="presOf" srcId="{48B230B6-F3BE-B048-B7FC-A6BFF86EA04A}" destId="{E2800F2E-F3E3-A64B-9F29-C3D0F5BD2D88}" srcOrd="0" destOrd="3" presId="urn:microsoft.com/office/officeart/2005/8/layout/hList6"/>
    <dgm:cxn modelId="{E2269DA7-6009-E644-91A3-0C51031787EE}" srcId="{F8B6FE7F-B896-5045-A027-5E899318F4DF}" destId="{A868B29F-6101-6B44-8C13-447B5AE1A8A9}" srcOrd="0" destOrd="0" parTransId="{C5E3295D-57CA-FD46-B623-C4585960B0F8}" sibTransId="{3C6EA421-2CC3-DD4D-8873-FB769A33B4A6}"/>
    <dgm:cxn modelId="{65651BA9-C10E-1D40-9BC8-C7A69986B4C9}" type="presOf" srcId="{A3F50CE3-0455-1044-AE47-667DE4F10A64}" destId="{F2669167-4684-7D4E-B3F9-131AC4B45159}" srcOrd="0" destOrd="4" presId="urn:microsoft.com/office/officeart/2005/8/layout/hList6"/>
    <dgm:cxn modelId="{7284EFAA-4A51-4C45-A360-D6B4C754D7C7}" type="presOf" srcId="{FB90078D-BF77-E54C-8F04-A455AD7FB8B0}" destId="{4994C543-D97F-FC41-A884-547A139EE535}" srcOrd="0" destOrd="3" presId="urn:microsoft.com/office/officeart/2005/8/layout/hList6"/>
    <dgm:cxn modelId="{11F1D7AB-4ED0-AB40-8757-109E15D822B9}" type="presOf" srcId="{74057CA1-7391-5847-B7D8-D164D06CFAF8}" destId="{4994C543-D97F-FC41-A884-547A139EE535}" srcOrd="0" destOrd="0" presId="urn:microsoft.com/office/officeart/2005/8/layout/hList6"/>
    <dgm:cxn modelId="{DADAB4B8-C2B3-B346-85D9-49FF553B48D9}" type="presOf" srcId="{12EA7A40-8358-BA46-8E2B-F65D03D1B71E}" destId="{E2800F2E-F3E3-A64B-9F29-C3D0F5BD2D88}" srcOrd="0" destOrd="5" presId="urn:microsoft.com/office/officeart/2005/8/layout/hList6"/>
    <dgm:cxn modelId="{4D34CBB8-F0A7-D543-8DFA-541E25DC6426}" srcId="{EC8C6814-14C9-8445-805D-86C4B9CAD832}" destId="{A3CE32A0-E3EA-9F43-87DC-E3E6EA50628E}" srcOrd="1" destOrd="0" parTransId="{19B4066B-32F1-494F-A764-519D683FAF32}" sibTransId="{5D162493-3BAB-AE45-9385-35E5009DD327}"/>
    <dgm:cxn modelId="{A45DBDBC-2B70-EC42-A455-600060B5515E}" type="presOf" srcId="{EC8C6814-14C9-8445-805D-86C4B9CAD832}" destId="{D6C4E3D7-B24F-8A49-88B7-0344210B48A4}" srcOrd="0" destOrd="0" presId="urn:microsoft.com/office/officeart/2005/8/layout/hList6"/>
    <dgm:cxn modelId="{6879BDC3-9ADC-9F4C-97F5-CF2A3EF775E7}" srcId="{74057CA1-7391-5847-B7D8-D164D06CFAF8}" destId="{FCDFEA4C-E17D-AB40-B07A-97026A6DDD98}" srcOrd="1" destOrd="0" parTransId="{44537246-00E0-B145-8CAB-92844A15DD7C}" sibTransId="{9CF025D9-2155-C347-A281-3D77337AD924}"/>
    <dgm:cxn modelId="{2C57F7CF-0C26-4746-9B73-BB2C59BEAE39}" type="presOf" srcId="{5F024795-2E75-6041-8EBB-C52F46626E0C}" destId="{E2800F2E-F3E3-A64B-9F29-C3D0F5BD2D88}" srcOrd="0" destOrd="4" presId="urn:microsoft.com/office/officeart/2005/8/layout/hList6"/>
    <dgm:cxn modelId="{8F09DAE7-130E-A646-B745-42D1793B93F2}" srcId="{A3CE32A0-E3EA-9F43-87DC-E3E6EA50628E}" destId="{1B62BB0F-F9F4-DD4D-ACB1-4044501A87F3}" srcOrd="0" destOrd="0" parTransId="{5284D551-6BA8-F34B-86D4-7CA7776683E5}" sibTransId="{E0351105-B737-CC40-922A-6EC965C46058}"/>
    <dgm:cxn modelId="{AA9F79EA-B1FA-5342-952C-98BC3D53EF17}" type="presOf" srcId="{70E9ACE6-3D84-A246-A4F6-172E4B94A6F5}" destId="{E2800F2E-F3E3-A64B-9F29-C3D0F5BD2D88}" srcOrd="0" destOrd="2" presId="urn:microsoft.com/office/officeart/2005/8/layout/hList6"/>
    <dgm:cxn modelId="{038373F2-0B99-D04D-82E7-407C3E6A301A}" type="presOf" srcId="{FCDFEA4C-E17D-AB40-B07A-97026A6DDD98}" destId="{4994C543-D97F-FC41-A884-547A139EE535}" srcOrd="0" destOrd="2" presId="urn:microsoft.com/office/officeart/2005/8/layout/hList6"/>
    <dgm:cxn modelId="{3D8E87F8-8065-1E45-9FE1-500033DF48D1}" srcId="{EC8C6814-14C9-8445-805D-86C4B9CAD832}" destId="{F8B6FE7F-B896-5045-A027-5E899318F4DF}" srcOrd="2" destOrd="0" parTransId="{83468287-FE79-6148-A51F-B3FF940064E3}" sibTransId="{A4F70B2C-7E3D-0549-9A8A-B3580A519265}"/>
    <dgm:cxn modelId="{30B51FFA-DB07-EE43-BDE8-9FA1619C6B19}" srcId="{A3CE32A0-E3EA-9F43-87DC-E3E6EA50628E}" destId="{A3F50CE3-0455-1044-AE47-667DE4F10A64}" srcOrd="3" destOrd="0" parTransId="{5181E8DE-965D-1340-9D48-FDF277946764}" sibTransId="{45ED4531-3284-1E45-A126-FD4A646E0FD8}"/>
    <dgm:cxn modelId="{AD184CFF-9424-E242-870D-DA506E3526C8}" srcId="{EC8C6814-14C9-8445-805D-86C4B9CAD832}" destId="{74057CA1-7391-5847-B7D8-D164D06CFAF8}" srcOrd="0" destOrd="0" parTransId="{EC3079F5-840A-3F4E-A5DB-DF9F3BC1CDE3}" sibTransId="{FE3F6705-1669-994E-8CCF-7256239820FA}"/>
    <dgm:cxn modelId="{BAC7C984-A5A7-0A4B-A4EE-404EF36DAAC5}" type="presParOf" srcId="{D6C4E3D7-B24F-8A49-88B7-0344210B48A4}" destId="{4994C543-D97F-FC41-A884-547A139EE535}" srcOrd="0" destOrd="0" presId="urn:microsoft.com/office/officeart/2005/8/layout/hList6"/>
    <dgm:cxn modelId="{A200FC35-8F21-8849-951C-7ABBF5419B3C}" type="presParOf" srcId="{D6C4E3D7-B24F-8A49-88B7-0344210B48A4}" destId="{0D2C9341-A4BD-7B48-86F0-B7C7229E7FE5}" srcOrd="1" destOrd="0" presId="urn:microsoft.com/office/officeart/2005/8/layout/hList6"/>
    <dgm:cxn modelId="{01DF86F1-7BD9-9F44-A453-F2EA9FF5CB8E}" type="presParOf" srcId="{D6C4E3D7-B24F-8A49-88B7-0344210B48A4}" destId="{F2669167-4684-7D4E-B3F9-131AC4B45159}" srcOrd="2" destOrd="0" presId="urn:microsoft.com/office/officeart/2005/8/layout/hList6"/>
    <dgm:cxn modelId="{630A4912-56E3-564C-BB58-3C2E2FA16911}" type="presParOf" srcId="{D6C4E3D7-B24F-8A49-88B7-0344210B48A4}" destId="{4D2AC8DD-2E7A-8447-9D45-3FF272DF9A23}" srcOrd="3" destOrd="0" presId="urn:microsoft.com/office/officeart/2005/8/layout/hList6"/>
    <dgm:cxn modelId="{8CA3ABEA-BB6B-6443-89DF-043597764AAF}" type="presParOf" srcId="{D6C4E3D7-B24F-8A49-88B7-0344210B48A4}" destId="{E2800F2E-F3E3-A64B-9F29-C3D0F5BD2D88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784099-BD70-5143-98DD-65D108702D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5BEFE20-7FC0-5F4C-8DB8-611DCEE5D876}">
      <dgm:prSet custT="1"/>
      <dgm:spPr/>
      <dgm:t>
        <a:bodyPr/>
        <a:lstStyle/>
        <a:p>
          <a:r>
            <a:rPr lang="it-IT" sz="1400" b="0" i="0" baseline="0" dirty="0" err="1">
              <a:solidFill>
                <a:srgbClr val="002060"/>
              </a:solidFill>
            </a:rPr>
            <a:t>Window</a:t>
          </a:r>
          <a:r>
            <a:rPr lang="it-IT" sz="1400" b="0" i="0" baseline="0" dirty="0">
              <a:solidFill>
                <a:srgbClr val="002060"/>
              </a:solidFill>
            </a:rPr>
            <a:t> </a:t>
          </a:r>
          <a:r>
            <a:rPr lang="it-IT" sz="1400" b="0" i="0" baseline="0" dirty="0" err="1">
              <a:solidFill>
                <a:srgbClr val="002060"/>
              </a:solidFill>
            </a:rPr>
            <a:t>Type</a:t>
          </a:r>
          <a:r>
            <a:rPr lang="it-IT" sz="1400" b="0" i="0" baseline="0" dirty="0">
              <a:solidFill>
                <a:srgbClr val="002060"/>
              </a:solidFill>
            </a:rPr>
            <a:t> 2: </a:t>
          </a:r>
          <a:r>
            <a:rPr lang="it-IT" sz="1400" b="0" i="0" baseline="0" dirty="0" err="1">
              <a:solidFill>
                <a:srgbClr val="002060"/>
              </a:solidFill>
            </a:rPr>
            <a:t>Theoretical</a:t>
          </a:r>
          <a:r>
            <a:rPr lang="it-IT" sz="1400" b="0" i="0" baseline="0" dirty="0">
              <a:solidFill>
                <a:srgbClr val="002060"/>
              </a:solidFill>
            </a:rPr>
            <a:t> </a:t>
          </a:r>
          <a:r>
            <a:rPr lang="it-IT" sz="1400" b="0" i="0" baseline="0" dirty="0" err="1">
              <a:solidFill>
                <a:srgbClr val="002060"/>
              </a:solidFill>
            </a:rPr>
            <a:t>glass</a:t>
          </a:r>
          <a:r>
            <a:rPr lang="it-IT" sz="1400" b="0" i="0" baseline="0" dirty="0">
              <a:solidFill>
                <a:srgbClr val="002060"/>
              </a:solidFill>
            </a:rPr>
            <a:t> 221</a:t>
          </a:r>
          <a:endParaRPr lang="it-IT" sz="1400" dirty="0">
            <a:solidFill>
              <a:srgbClr val="002060"/>
            </a:solidFill>
          </a:endParaRPr>
        </a:p>
      </dgm:t>
    </dgm:pt>
    <dgm:pt modelId="{D86FC755-7E73-274E-87F4-9A5E859A8D5D}" type="parTrans" cxnId="{82B21EE8-FE3A-5443-A50A-0EECA49FBA4A}">
      <dgm:prSet/>
      <dgm:spPr/>
      <dgm:t>
        <a:bodyPr/>
        <a:lstStyle/>
        <a:p>
          <a:endParaRPr lang="it-IT"/>
        </a:p>
      </dgm:t>
    </dgm:pt>
    <dgm:pt modelId="{A8CC56A8-70BF-A443-A72C-C26EA7E54078}" type="sibTrans" cxnId="{82B21EE8-FE3A-5443-A50A-0EECA49FBA4A}">
      <dgm:prSet/>
      <dgm:spPr/>
      <dgm:t>
        <a:bodyPr/>
        <a:lstStyle/>
        <a:p>
          <a:endParaRPr lang="it-IT"/>
        </a:p>
      </dgm:t>
    </dgm:pt>
    <dgm:pt modelId="{1C376613-020B-F641-9B82-0FFA30536DA3}">
      <dgm:prSet custT="1"/>
      <dgm:spPr/>
      <dgm:t>
        <a:bodyPr/>
        <a:lstStyle/>
        <a:p>
          <a:r>
            <a:rPr lang="it-IT" sz="1400" b="0" i="0" baseline="0" dirty="0" err="1">
              <a:solidFill>
                <a:srgbClr val="002060"/>
              </a:solidFill>
            </a:rPr>
            <a:t>Window</a:t>
          </a:r>
          <a:r>
            <a:rPr lang="it-IT" sz="1400" b="0" i="0" baseline="0" dirty="0">
              <a:solidFill>
                <a:srgbClr val="002060"/>
              </a:solidFill>
            </a:rPr>
            <a:t> </a:t>
          </a:r>
          <a:r>
            <a:rPr lang="it-IT" sz="1400" b="0" i="0" baseline="0" dirty="0" err="1">
              <a:solidFill>
                <a:srgbClr val="002060"/>
              </a:solidFill>
            </a:rPr>
            <a:t>Type</a:t>
          </a:r>
          <a:r>
            <a:rPr lang="it-IT" sz="1400" b="0" i="0" baseline="0" dirty="0">
              <a:solidFill>
                <a:srgbClr val="002060"/>
              </a:solidFill>
            </a:rPr>
            <a:t> 1: Clear </a:t>
          </a:r>
          <a:r>
            <a:rPr lang="it-IT" sz="1400" b="0" i="0" baseline="0" dirty="0" err="1">
              <a:solidFill>
                <a:srgbClr val="002060"/>
              </a:solidFill>
            </a:rPr>
            <a:t>glass</a:t>
          </a:r>
          <a:r>
            <a:rPr lang="it-IT" sz="1400" b="0" i="0" baseline="0" dirty="0">
              <a:solidFill>
                <a:srgbClr val="002060"/>
              </a:solidFill>
            </a:rPr>
            <a:t> 3mm</a:t>
          </a:r>
          <a:endParaRPr lang="it-IT" sz="1400" dirty="0">
            <a:solidFill>
              <a:srgbClr val="002060"/>
            </a:solidFill>
          </a:endParaRPr>
        </a:p>
      </dgm:t>
    </dgm:pt>
    <dgm:pt modelId="{B22A706B-65A9-3E4B-8C68-394485A9E1FA}" type="parTrans" cxnId="{688F1AB9-9BBB-8543-AD4F-B7BAA406A622}">
      <dgm:prSet/>
      <dgm:spPr/>
      <dgm:t>
        <a:bodyPr/>
        <a:lstStyle/>
        <a:p>
          <a:endParaRPr lang="it-IT"/>
        </a:p>
      </dgm:t>
    </dgm:pt>
    <dgm:pt modelId="{A3CB7507-5B83-924C-B465-1D28F5BA8193}" type="sibTrans" cxnId="{688F1AB9-9BBB-8543-AD4F-B7BAA406A622}">
      <dgm:prSet/>
      <dgm:spPr/>
      <dgm:t>
        <a:bodyPr/>
        <a:lstStyle/>
        <a:p>
          <a:endParaRPr lang="it-IT"/>
        </a:p>
      </dgm:t>
    </dgm:pt>
    <dgm:pt modelId="{C9BF0078-FFB9-B74B-A283-ACC3C23796FA}">
      <dgm:prSet custT="1"/>
      <dgm:spPr/>
      <dgm:t>
        <a:bodyPr/>
        <a:lstStyle/>
        <a:p>
          <a:r>
            <a:rPr lang="it-IT" sz="1800" b="1" dirty="0" err="1">
              <a:solidFill>
                <a:srgbClr val="002060"/>
              </a:solidFill>
            </a:rPr>
            <a:t>Fenestration</a:t>
          </a:r>
          <a:endParaRPr lang="it-IT" sz="1800" b="1" dirty="0">
            <a:solidFill>
              <a:srgbClr val="002060"/>
            </a:solidFill>
          </a:endParaRPr>
        </a:p>
      </dgm:t>
    </dgm:pt>
    <dgm:pt modelId="{4E47CC6A-CBDB-794F-B3A3-F4D6547F87B3}" type="parTrans" cxnId="{E2A3E46F-8561-3A48-87CC-1A7E8FBB09C8}">
      <dgm:prSet/>
      <dgm:spPr/>
      <dgm:t>
        <a:bodyPr/>
        <a:lstStyle/>
        <a:p>
          <a:endParaRPr lang="it-IT"/>
        </a:p>
      </dgm:t>
    </dgm:pt>
    <dgm:pt modelId="{919666C1-A5A9-C54A-9691-D7D4986D8AEA}" type="sibTrans" cxnId="{E2A3E46F-8561-3A48-87CC-1A7E8FBB09C8}">
      <dgm:prSet/>
      <dgm:spPr/>
      <dgm:t>
        <a:bodyPr/>
        <a:lstStyle/>
        <a:p>
          <a:endParaRPr lang="it-IT"/>
        </a:p>
      </dgm:t>
    </dgm:pt>
    <dgm:pt modelId="{507077EB-F0FD-D245-80A6-B6833267D0C4}" type="pres">
      <dgm:prSet presAssocID="{AA784099-BD70-5143-98DD-65D108702D22}" presName="vert0" presStyleCnt="0">
        <dgm:presLayoutVars>
          <dgm:dir val="rev"/>
          <dgm:animOne val="branch"/>
          <dgm:animLvl val="lvl"/>
        </dgm:presLayoutVars>
      </dgm:prSet>
      <dgm:spPr/>
    </dgm:pt>
    <dgm:pt modelId="{FDF1D20B-5898-A341-8F22-8E76221AB04A}" type="pres">
      <dgm:prSet presAssocID="{C9BF0078-FFB9-B74B-A283-ACC3C23796FA}" presName="thickLine" presStyleLbl="alignNode1" presStyleIdx="0" presStyleCnt="3"/>
      <dgm:spPr/>
    </dgm:pt>
    <dgm:pt modelId="{929CE7FD-21C3-4840-96F9-1291CE7455BF}" type="pres">
      <dgm:prSet presAssocID="{C9BF0078-FFB9-B74B-A283-ACC3C23796FA}" presName="horz1" presStyleCnt="0"/>
      <dgm:spPr/>
    </dgm:pt>
    <dgm:pt modelId="{7A3F6A58-3527-6744-99EA-E31C573355B1}" type="pres">
      <dgm:prSet presAssocID="{C9BF0078-FFB9-B74B-A283-ACC3C23796FA}" presName="tx1" presStyleLbl="revTx" presStyleIdx="0" presStyleCnt="3"/>
      <dgm:spPr/>
    </dgm:pt>
    <dgm:pt modelId="{58E0CF0D-6081-4442-AA3C-84D83828941D}" type="pres">
      <dgm:prSet presAssocID="{C9BF0078-FFB9-B74B-A283-ACC3C23796FA}" presName="vert1" presStyleCnt="0"/>
      <dgm:spPr/>
    </dgm:pt>
    <dgm:pt modelId="{2BE470D7-C3BC-8B47-83C5-DF51C754D6A9}" type="pres">
      <dgm:prSet presAssocID="{1C376613-020B-F641-9B82-0FFA30536DA3}" presName="thickLine" presStyleLbl="alignNode1" presStyleIdx="1" presStyleCnt="3"/>
      <dgm:spPr/>
    </dgm:pt>
    <dgm:pt modelId="{CCC6F592-91DB-8342-83DC-84DD384FA227}" type="pres">
      <dgm:prSet presAssocID="{1C376613-020B-F641-9B82-0FFA30536DA3}" presName="horz1" presStyleCnt="0"/>
      <dgm:spPr/>
    </dgm:pt>
    <dgm:pt modelId="{BB47D757-592A-C348-8FDE-E8D1831EB808}" type="pres">
      <dgm:prSet presAssocID="{1C376613-020B-F641-9B82-0FFA30536DA3}" presName="tx1" presStyleLbl="revTx" presStyleIdx="1" presStyleCnt="3"/>
      <dgm:spPr/>
    </dgm:pt>
    <dgm:pt modelId="{C80DD8D3-1EC1-D345-A054-44E6B57E5998}" type="pres">
      <dgm:prSet presAssocID="{1C376613-020B-F641-9B82-0FFA30536DA3}" presName="vert1" presStyleCnt="0"/>
      <dgm:spPr/>
    </dgm:pt>
    <dgm:pt modelId="{18C80055-6FEE-8646-8C4E-F947C08EE50C}" type="pres">
      <dgm:prSet presAssocID="{E5BEFE20-7FC0-5F4C-8DB8-611DCEE5D876}" presName="thickLine" presStyleLbl="alignNode1" presStyleIdx="2" presStyleCnt="3"/>
      <dgm:spPr/>
    </dgm:pt>
    <dgm:pt modelId="{842235EB-B0BC-6640-B9EE-3E5DC310158E}" type="pres">
      <dgm:prSet presAssocID="{E5BEFE20-7FC0-5F4C-8DB8-611DCEE5D876}" presName="horz1" presStyleCnt="0"/>
      <dgm:spPr/>
    </dgm:pt>
    <dgm:pt modelId="{F33E309E-46D6-CD41-8586-84B1B285DF1B}" type="pres">
      <dgm:prSet presAssocID="{E5BEFE20-7FC0-5F4C-8DB8-611DCEE5D876}" presName="tx1" presStyleLbl="revTx" presStyleIdx="2" presStyleCnt="3"/>
      <dgm:spPr/>
    </dgm:pt>
    <dgm:pt modelId="{0807DD89-D207-5442-9F11-612CB5402EB1}" type="pres">
      <dgm:prSet presAssocID="{E5BEFE20-7FC0-5F4C-8DB8-611DCEE5D876}" presName="vert1" presStyleCnt="0"/>
      <dgm:spPr/>
    </dgm:pt>
  </dgm:ptLst>
  <dgm:cxnLst>
    <dgm:cxn modelId="{4DF4691E-42D9-714B-A5B3-31BB12D2AD73}" type="presOf" srcId="{AA784099-BD70-5143-98DD-65D108702D22}" destId="{507077EB-F0FD-D245-80A6-B6833267D0C4}" srcOrd="0" destOrd="0" presId="urn:microsoft.com/office/officeart/2008/layout/LinedList"/>
    <dgm:cxn modelId="{E2A3E46F-8561-3A48-87CC-1A7E8FBB09C8}" srcId="{AA784099-BD70-5143-98DD-65D108702D22}" destId="{C9BF0078-FFB9-B74B-A283-ACC3C23796FA}" srcOrd="0" destOrd="0" parTransId="{4E47CC6A-CBDB-794F-B3A3-F4D6547F87B3}" sibTransId="{919666C1-A5A9-C54A-9691-D7D4986D8AEA}"/>
    <dgm:cxn modelId="{2DA652AA-8A8E-E144-8A39-F7D981B686A2}" type="presOf" srcId="{E5BEFE20-7FC0-5F4C-8DB8-611DCEE5D876}" destId="{F33E309E-46D6-CD41-8586-84B1B285DF1B}" srcOrd="0" destOrd="0" presId="urn:microsoft.com/office/officeart/2008/layout/LinedList"/>
    <dgm:cxn modelId="{688F1AB9-9BBB-8543-AD4F-B7BAA406A622}" srcId="{AA784099-BD70-5143-98DD-65D108702D22}" destId="{1C376613-020B-F641-9B82-0FFA30536DA3}" srcOrd="1" destOrd="0" parTransId="{B22A706B-65A9-3E4B-8C68-394485A9E1FA}" sibTransId="{A3CB7507-5B83-924C-B465-1D28F5BA8193}"/>
    <dgm:cxn modelId="{73C083E5-4CE7-4A4B-A879-E647FB0A154D}" type="presOf" srcId="{C9BF0078-FFB9-B74B-A283-ACC3C23796FA}" destId="{7A3F6A58-3527-6744-99EA-E31C573355B1}" srcOrd="0" destOrd="0" presId="urn:microsoft.com/office/officeart/2008/layout/LinedList"/>
    <dgm:cxn modelId="{D5049EE7-CEE3-B04A-AB16-564BAB165A2B}" type="presOf" srcId="{1C376613-020B-F641-9B82-0FFA30536DA3}" destId="{BB47D757-592A-C348-8FDE-E8D1831EB808}" srcOrd="0" destOrd="0" presId="urn:microsoft.com/office/officeart/2008/layout/LinedList"/>
    <dgm:cxn modelId="{82B21EE8-FE3A-5443-A50A-0EECA49FBA4A}" srcId="{AA784099-BD70-5143-98DD-65D108702D22}" destId="{E5BEFE20-7FC0-5F4C-8DB8-611DCEE5D876}" srcOrd="2" destOrd="0" parTransId="{D86FC755-7E73-274E-87F4-9A5E859A8D5D}" sibTransId="{A8CC56A8-70BF-A443-A72C-C26EA7E54078}"/>
    <dgm:cxn modelId="{CDACCBB7-F3F2-7F49-B7D0-587714CC143C}" type="presParOf" srcId="{507077EB-F0FD-D245-80A6-B6833267D0C4}" destId="{FDF1D20B-5898-A341-8F22-8E76221AB04A}" srcOrd="0" destOrd="0" presId="urn:microsoft.com/office/officeart/2008/layout/LinedList"/>
    <dgm:cxn modelId="{F355B323-FC52-3A49-986E-DB4C634BDB51}" type="presParOf" srcId="{507077EB-F0FD-D245-80A6-B6833267D0C4}" destId="{929CE7FD-21C3-4840-96F9-1291CE7455BF}" srcOrd="1" destOrd="0" presId="urn:microsoft.com/office/officeart/2008/layout/LinedList"/>
    <dgm:cxn modelId="{AB80FD7E-669B-3A4B-A050-F2E3E453F4CC}" type="presParOf" srcId="{929CE7FD-21C3-4840-96F9-1291CE7455BF}" destId="{7A3F6A58-3527-6744-99EA-E31C573355B1}" srcOrd="0" destOrd="0" presId="urn:microsoft.com/office/officeart/2008/layout/LinedList"/>
    <dgm:cxn modelId="{EFA32275-D565-CE49-9D40-8ACAAC0252C0}" type="presParOf" srcId="{929CE7FD-21C3-4840-96F9-1291CE7455BF}" destId="{58E0CF0D-6081-4442-AA3C-84D83828941D}" srcOrd="1" destOrd="0" presId="urn:microsoft.com/office/officeart/2008/layout/LinedList"/>
    <dgm:cxn modelId="{031B335B-E0AD-334D-983F-156CB000CCA4}" type="presParOf" srcId="{507077EB-F0FD-D245-80A6-B6833267D0C4}" destId="{2BE470D7-C3BC-8B47-83C5-DF51C754D6A9}" srcOrd="2" destOrd="0" presId="urn:microsoft.com/office/officeart/2008/layout/LinedList"/>
    <dgm:cxn modelId="{4E8A7588-235D-CE49-8209-A4CE4600C89F}" type="presParOf" srcId="{507077EB-F0FD-D245-80A6-B6833267D0C4}" destId="{CCC6F592-91DB-8342-83DC-84DD384FA227}" srcOrd="3" destOrd="0" presId="urn:microsoft.com/office/officeart/2008/layout/LinedList"/>
    <dgm:cxn modelId="{F5E780A5-4172-F746-A241-B94C04B34AAE}" type="presParOf" srcId="{CCC6F592-91DB-8342-83DC-84DD384FA227}" destId="{BB47D757-592A-C348-8FDE-E8D1831EB808}" srcOrd="0" destOrd="0" presId="urn:microsoft.com/office/officeart/2008/layout/LinedList"/>
    <dgm:cxn modelId="{9DDA5FF7-0922-7B4F-AB6D-530521FC064C}" type="presParOf" srcId="{CCC6F592-91DB-8342-83DC-84DD384FA227}" destId="{C80DD8D3-1EC1-D345-A054-44E6B57E5998}" srcOrd="1" destOrd="0" presId="urn:microsoft.com/office/officeart/2008/layout/LinedList"/>
    <dgm:cxn modelId="{0A215F8D-BBBE-554B-9D11-52C2F7ED8558}" type="presParOf" srcId="{507077EB-F0FD-D245-80A6-B6833267D0C4}" destId="{18C80055-6FEE-8646-8C4E-F947C08EE50C}" srcOrd="4" destOrd="0" presId="urn:microsoft.com/office/officeart/2008/layout/LinedList"/>
    <dgm:cxn modelId="{7D3220FD-A6AE-AB49-8589-0719AC381B65}" type="presParOf" srcId="{507077EB-F0FD-D245-80A6-B6833267D0C4}" destId="{842235EB-B0BC-6640-B9EE-3E5DC310158E}" srcOrd="5" destOrd="0" presId="urn:microsoft.com/office/officeart/2008/layout/LinedList"/>
    <dgm:cxn modelId="{28B66B60-3E0A-C943-8517-77C906586380}" type="presParOf" srcId="{842235EB-B0BC-6640-B9EE-3E5DC310158E}" destId="{F33E309E-46D6-CD41-8586-84B1B285DF1B}" srcOrd="0" destOrd="0" presId="urn:microsoft.com/office/officeart/2008/layout/LinedList"/>
    <dgm:cxn modelId="{2697A496-237B-2944-B9FD-05096BA1F30E}" type="presParOf" srcId="{842235EB-B0BC-6640-B9EE-3E5DC310158E}" destId="{0807DD89-D207-5442-9F11-612CB5402EB1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4C543-D97F-FC41-A884-547A139EE535}">
      <dsp:nvSpPr>
        <dsp:cNvPr id="0" name=""/>
        <dsp:cNvSpPr/>
      </dsp:nvSpPr>
      <dsp:spPr>
        <a:xfrm rot="16200000">
          <a:off x="-704408" y="705194"/>
          <a:ext cx="3453721" cy="2043331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732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baseline="0" dirty="0" err="1">
              <a:solidFill>
                <a:srgbClr val="002060"/>
              </a:solidFill>
            </a:rPr>
            <a:t>Internal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Wall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Layer</a:t>
          </a:r>
          <a:endParaRPr lang="it-IT" sz="1800" b="1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13mm 1/2IN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19mm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board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F16 </a:t>
          </a:r>
          <a:r>
            <a:rPr lang="it-IT" sz="1400" b="0" i="0" kern="1200" baseline="0" dirty="0" err="1">
              <a:solidFill>
                <a:srgbClr val="002060"/>
              </a:solidFill>
            </a:rPr>
            <a:t>acoustic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tile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19mm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board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13mm 1/2IN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 </a:t>
          </a:r>
          <a:endParaRPr lang="it-IT" sz="1400" kern="1200" dirty="0">
            <a:solidFill>
              <a:srgbClr val="002060"/>
            </a:solidFill>
          </a:endParaRPr>
        </a:p>
      </dsp:txBody>
      <dsp:txXfrm rot="5400000">
        <a:off x="787" y="690743"/>
        <a:ext cx="2043331" cy="2072233"/>
      </dsp:txXfrm>
    </dsp:sp>
    <dsp:sp modelId="{F2669167-4684-7D4E-B3F9-131AC4B45159}">
      <dsp:nvSpPr>
        <dsp:cNvPr id="0" name=""/>
        <dsp:cNvSpPr/>
      </dsp:nvSpPr>
      <dsp:spPr>
        <a:xfrm rot="16200000">
          <a:off x="1492172" y="705194"/>
          <a:ext cx="3453721" cy="2043331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312100"/>
                <a:satOff val="-12804"/>
                <a:lumOff val="2977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312100"/>
                <a:satOff val="-12804"/>
                <a:lumOff val="2977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312100"/>
                <a:satOff val="-12804"/>
                <a:lumOff val="297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732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baseline="0" dirty="0" err="1">
              <a:solidFill>
                <a:srgbClr val="002060"/>
              </a:solidFill>
            </a:rPr>
            <a:t>Exterior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Wall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Type</a:t>
          </a:r>
          <a:r>
            <a:rPr lang="it-IT" sz="1800" b="1" i="0" kern="1200" baseline="0" dirty="0">
              <a:solidFill>
                <a:srgbClr val="002060"/>
              </a:solidFill>
            </a:rPr>
            <a:t> 1</a:t>
          </a:r>
          <a:endParaRPr lang="it-IT" sz="1800" b="1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25mm 1/IN stucco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M11 100mm </a:t>
          </a:r>
          <a:r>
            <a:rPr lang="it-IT" sz="1400" b="0" i="0" kern="1200" baseline="0" dirty="0" err="1">
              <a:solidFill>
                <a:srgbClr val="002060"/>
              </a:solidFill>
            </a:rPr>
            <a:t>lightweight</a:t>
          </a:r>
          <a:r>
            <a:rPr lang="it-IT" sz="1400" b="0" i="0" kern="1200" baseline="0" dirty="0">
              <a:solidFill>
                <a:srgbClr val="002060"/>
              </a:solidFill>
            </a:rPr>
            <a:t> concrete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F04 </a:t>
          </a:r>
          <a:r>
            <a:rPr lang="it-IT" sz="1400" b="0" i="0" kern="1200" baseline="0" dirty="0" err="1">
              <a:solidFill>
                <a:srgbClr val="002060"/>
              </a:solidFill>
            </a:rPr>
            <a:t>Wall</a:t>
          </a:r>
          <a:r>
            <a:rPr lang="it-IT" sz="1400" b="0" i="0" kern="1200" baseline="0" dirty="0">
              <a:solidFill>
                <a:srgbClr val="002060"/>
              </a:solidFill>
            </a:rPr>
            <a:t> air </a:t>
          </a:r>
          <a:r>
            <a:rPr lang="it-IT" sz="1400" b="0" i="0" kern="1200" baseline="0" dirty="0" err="1">
              <a:solidFill>
                <a:srgbClr val="002060"/>
              </a:solidFill>
            </a:rPr>
            <a:t>space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resistance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13mm 1/2IN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endParaRPr lang="it-IT" sz="1400" kern="1200" dirty="0">
            <a:solidFill>
              <a:srgbClr val="002060"/>
            </a:solidFill>
          </a:endParaRPr>
        </a:p>
      </dsp:txBody>
      <dsp:txXfrm rot="5400000">
        <a:off x="2197367" y="690743"/>
        <a:ext cx="2043331" cy="2072233"/>
      </dsp:txXfrm>
    </dsp:sp>
    <dsp:sp modelId="{E2800F2E-F3E3-A64B-9F29-C3D0F5BD2D88}">
      <dsp:nvSpPr>
        <dsp:cNvPr id="0" name=""/>
        <dsp:cNvSpPr/>
      </dsp:nvSpPr>
      <dsp:spPr>
        <a:xfrm rot="16200000">
          <a:off x="3688753" y="705194"/>
          <a:ext cx="3453721" cy="2043331"/>
        </a:xfrm>
        <a:prstGeom prst="flowChartManualOperation">
          <a:avLst/>
        </a:prstGeom>
        <a:gradFill rotWithShape="0">
          <a:gsLst>
            <a:gs pos="0">
              <a:schemeClr val="accent1">
                <a:shade val="50000"/>
                <a:hueOff val="312100"/>
                <a:satOff val="-12804"/>
                <a:lumOff val="2977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312100"/>
                <a:satOff val="-12804"/>
                <a:lumOff val="2977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312100"/>
                <a:satOff val="-12804"/>
                <a:lumOff val="297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0" rIns="117326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 baseline="0" dirty="0" err="1">
              <a:solidFill>
                <a:srgbClr val="002060"/>
              </a:solidFill>
            </a:rPr>
            <a:t>Exterior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Wall</a:t>
          </a:r>
          <a:r>
            <a:rPr lang="it-IT" sz="1800" b="1" i="0" kern="1200" baseline="0" dirty="0">
              <a:solidFill>
                <a:srgbClr val="002060"/>
              </a:solidFill>
            </a:rPr>
            <a:t> </a:t>
          </a:r>
          <a:r>
            <a:rPr lang="it-IT" sz="1800" b="1" i="0" kern="1200" baseline="0" dirty="0" err="1">
              <a:solidFill>
                <a:srgbClr val="002060"/>
              </a:solidFill>
            </a:rPr>
            <a:t>Type</a:t>
          </a:r>
          <a:r>
            <a:rPr lang="it-IT" sz="1800" b="1" i="0" kern="1200" baseline="0" dirty="0">
              <a:solidFill>
                <a:srgbClr val="002060"/>
              </a:solidFill>
            </a:rPr>
            <a:t> 2</a:t>
          </a:r>
          <a:endParaRPr lang="it-IT" sz="1800" b="1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25mm 1/IN stucco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M11 100mm </a:t>
          </a:r>
          <a:r>
            <a:rPr lang="it-IT" sz="1400" b="0" i="0" kern="1200" baseline="0" dirty="0" err="1">
              <a:solidFill>
                <a:srgbClr val="002060"/>
              </a:solidFill>
            </a:rPr>
            <a:t>lightweight</a:t>
          </a:r>
          <a:r>
            <a:rPr lang="it-IT" sz="1400" b="0" i="0" kern="1200" baseline="0" dirty="0">
              <a:solidFill>
                <a:srgbClr val="002060"/>
              </a:solidFill>
            </a:rPr>
            <a:t> concrete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F04 </a:t>
          </a:r>
          <a:r>
            <a:rPr lang="it-IT" sz="1400" b="0" i="0" kern="1200" baseline="0" dirty="0" err="1">
              <a:solidFill>
                <a:srgbClr val="002060"/>
              </a:solidFill>
            </a:rPr>
            <a:t>wall</a:t>
          </a:r>
          <a:r>
            <a:rPr lang="it-IT" sz="1400" b="0" i="0" kern="1200" baseline="0" dirty="0">
              <a:solidFill>
                <a:srgbClr val="002060"/>
              </a:solidFill>
            </a:rPr>
            <a:t> air </a:t>
          </a:r>
          <a:r>
            <a:rPr lang="it-IT" sz="1400" b="0" i="0" kern="1200" baseline="0" dirty="0" err="1">
              <a:solidFill>
                <a:srgbClr val="002060"/>
              </a:solidFill>
            </a:rPr>
            <a:t>space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resistance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34mm </a:t>
          </a:r>
          <a:r>
            <a:rPr lang="it-IT" sz="1400" b="0" i="0" kern="1200" baseline="0" dirty="0" err="1">
              <a:solidFill>
                <a:srgbClr val="002060"/>
              </a:solidFill>
            </a:rPr>
            <a:t>wall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insulation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endParaRPr lang="it-IT" sz="1400" kern="1200" dirty="0">
            <a:solidFill>
              <a:srgbClr val="00206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b="0" i="0" kern="1200" baseline="0" dirty="0">
              <a:solidFill>
                <a:srgbClr val="002060"/>
              </a:solidFill>
            </a:rPr>
            <a:t>13mm 1/2IN </a:t>
          </a:r>
          <a:r>
            <a:rPr lang="it-IT" sz="1400" b="0" i="0" kern="1200" baseline="0" dirty="0" err="1">
              <a:solidFill>
                <a:srgbClr val="002060"/>
              </a:solidFill>
            </a:rPr>
            <a:t>gypsum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endParaRPr lang="it-IT" sz="1400" kern="1200" dirty="0">
            <a:solidFill>
              <a:srgbClr val="002060"/>
            </a:solidFill>
          </a:endParaRPr>
        </a:p>
      </dsp:txBody>
      <dsp:txXfrm rot="5400000">
        <a:off x="4393948" y="690743"/>
        <a:ext cx="2043331" cy="2072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1D20B-5898-A341-8F22-8E76221AB04A}">
      <dsp:nvSpPr>
        <dsp:cNvPr id="0" name=""/>
        <dsp:cNvSpPr/>
      </dsp:nvSpPr>
      <dsp:spPr>
        <a:xfrm>
          <a:off x="0" y="642"/>
          <a:ext cx="355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F6A58-3527-6744-99EA-E31C573355B1}">
      <dsp:nvSpPr>
        <dsp:cNvPr id="0" name=""/>
        <dsp:cNvSpPr/>
      </dsp:nvSpPr>
      <dsp:spPr>
        <a:xfrm>
          <a:off x="0" y="642"/>
          <a:ext cx="3554730" cy="43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 err="1">
              <a:solidFill>
                <a:srgbClr val="002060"/>
              </a:solidFill>
            </a:rPr>
            <a:t>Fenestration</a:t>
          </a:r>
          <a:endParaRPr lang="it-IT" sz="1800" b="1" kern="1200" dirty="0">
            <a:solidFill>
              <a:srgbClr val="002060"/>
            </a:solidFill>
          </a:endParaRPr>
        </a:p>
      </dsp:txBody>
      <dsp:txXfrm>
        <a:off x="0" y="642"/>
        <a:ext cx="3554730" cy="438368"/>
      </dsp:txXfrm>
    </dsp:sp>
    <dsp:sp modelId="{2BE470D7-C3BC-8B47-83C5-DF51C754D6A9}">
      <dsp:nvSpPr>
        <dsp:cNvPr id="0" name=""/>
        <dsp:cNvSpPr/>
      </dsp:nvSpPr>
      <dsp:spPr>
        <a:xfrm>
          <a:off x="0" y="439011"/>
          <a:ext cx="355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7D757-592A-C348-8FDE-E8D1831EB808}">
      <dsp:nvSpPr>
        <dsp:cNvPr id="0" name=""/>
        <dsp:cNvSpPr/>
      </dsp:nvSpPr>
      <dsp:spPr>
        <a:xfrm>
          <a:off x="0" y="439011"/>
          <a:ext cx="3554730" cy="43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 baseline="0" dirty="0" err="1">
              <a:solidFill>
                <a:srgbClr val="002060"/>
              </a:solidFill>
            </a:rPr>
            <a:t>Window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Type</a:t>
          </a:r>
          <a:r>
            <a:rPr lang="it-IT" sz="1400" b="0" i="0" kern="1200" baseline="0" dirty="0">
              <a:solidFill>
                <a:srgbClr val="002060"/>
              </a:solidFill>
            </a:rPr>
            <a:t> 1: Clear </a:t>
          </a:r>
          <a:r>
            <a:rPr lang="it-IT" sz="1400" b="0" i="0" kern="1200" baseline="0" dirty="0" err="1">
              <a:solidFill>
                <a:srgbClr val="002060"/>
              </a:solidFill>
            </a:rPr>
            <a:t>glass</a:t>
          </a:r>
          <a:r>
            <a:rPr lang="it-IT" sz="1400" b="0" i="0" kern="1200" baseline="0" dirty="0">
              <a:solidFill>
                <a:srgbClr val="002060"/>
              </a:solidFill>
            </a:rPr>
            <a:t> 3mm</a:t>
          </a:r>
          <a:endParaRPr lang="it-IT" sz="1400" kern="1200" dirty="0">
            <a:solidFill>
              <a:srgbClr val="002060"/>
            </a:solidFill>
          </a:endParaRPr>
        </a:p>
      </dsp:txBody>
      <dsp:txXfrm>
        <a:off x="0" y="439011"/>
        <a:ext cx="3554730" cy="438368"/>
      </dsp:txXfrm>
    </dsp:sp>
    <dsp:sp modelId="{18C80055-6FEE-8646-8C4E-F947C08EE50C}">
      <dsp:nvSpPr>
        <dsp:cNvPr id="0" name=""/>
        <dsp:cNvSpPr/>
      </dsp:nvSpPr>
      <dsp:spPr>
        <a:xfrm>
          <a:off x="0" y="877380"/>
          <a:ext cx="355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E309E-46D6-CD41-8586-84B1B285DF1B}">
      <dsp:nvSpPr>
        <dsp:cNvPr id="0" name=""/>
        <dsp:cNvSpPr/>
      </dsp:nvSpPr>
      <dsp:spPr>
        <a:xfrm>
          <a:off x="0" y="877380"/>
          <a:ext cx="3554730" cy="438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 baseline="0" dirty="0" err="1">
              <a:solidFill>
                <a:srgbClr val="002060"/>
              </a:solidFill>
            </a:rPr>
            <a:t>Window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Type</a:t>
          </a:r>
          <a:r>
            <a:rPr lang="it-IT" sz="1400" b="0" i="0" kern="1200" baseline="0" dirty="0">
              <a:solidFill>
                <a:srgbClr val="002060"/>
              </a:solidFill>
            </a:rPr>
            <a:t> 2: </a:t>
          </a:r>
          <a:r>
            <a:rPr lang="it-IT" sz="1400" b="0" i="0" kern="1200" baseline="0" dirty="0" err="1">
              <a:solidFill>
                <a:srgbClr val="002060"/>
              </a:solidFill>
            </a:rPr>
            <a:t>Theoretical</a:t>
          </a:r>
          <a:r>
            <a:rPr lang="it-IT" sz="1400" b="0" i="0" kern="1200" baseline="0" dirty="0">
              <a:solidFill>
                <a:srgbClr val="002060"/>
              </a:solidFill>
            </a:rPr>
            <a:t> </a:t>
          </a:r>
          <a:r>
            <a:rPr lang="it-IT" sz="1400" b="0" i="0" kern="1200" baseline="0" dirty="0" err="1">
              <a:solidFill>
                <a:srgbClr val="002060"/>
              </a:solidFill>
            </a:rPr>
            <a:t>glass</a:t>
          </a:r>
          <a:r>
            <a:rPr lang="it-IT" sz="1400" b="0" i="0" kern="1200" baseline="0" dirty="0">
              <a:solidFill>
                <a:srgbClr val="002060"/>
              </a:solidFill>
            </a:rPr>
            <a:t> 221</a:t>
          </a:r>
          <a:endParaRPr lang="it-IT" sz="1400" kern="1200" dirty="0">
            <a:solidFill>
              <a:srgbClr val="002060"/>
            </a:solidFill>
          </a:endParaRPr>
        </a:p>
      </dsp:txBody>
      <dsp:txXfrm>
        <a:off x="0" y="877380"/>
        <a:ext cx="3554730" cy="438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72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25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00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861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38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10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51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66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33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89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320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9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9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0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QuickStyle" Target="../diagrams/quickStyl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58467" y="3167095"/>
            <a:ext cx="7027065" cy="11103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it-IT" sz="3200" dirty="0">
                <a:solidFill>
                  <a:srgbClr val="003366"/>
                </a:solidFill>
              </a:rPr>
              <a:t>Open Studio Project</a:t>
            </a:r>
            <a:endParaRPr sz="3200" dirty="0">
              <a:solidFill>
                <a:srgbClr val="003366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791210" y="4977215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1800" dirty="0">
                <a:solidFill>
                  <a:srgbClr val="003366"/>
                </a:solidFill>
              </a:rPr>
              <a:t>Bocchi Valentina</a:t>
            </a:r>
            <a:br>
              <a:rPr lang="it-IT" sz="1800" dirty="0">
                <a:solidFill>
                  <a:srgbClr val="003366"/>
                </a:solidFill>
              </a:rPr>
            </a:br>
            <a:r>
              <a:rPr lang="it-IT" sz="1800" dirty="0">
                <a:solidFill>
                  <a:srgbClr val="003366"/>
                </a:solidFill>
              </a:rPr>
              <a:t>Moret Giulia</a:t>
            </a:r>
            <a:br>
              <a:rPr lang="it-IT" sz="1800" dirty="0">
                <a:solidFill>
                  <a:srgbClr val="003366"/>
                </a:solidFill>
              </a:rPr>
            </a:br>
            <a:r>
              <a:rPr lang="it-IT" sz="1800" dirty="0">
                <a:solidFill>
                  <a:srgbClr val="003366"/>
                </a:solidFill>
              </a:rPr>
              <a:t>Nunziata Angela</a:t>
            </a:r>
            <a:endParaRPr sz="18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 idx="2"/>
          </p:nvPr>
        </p:nvSpPr>
        <p:spPr>
          <a:xfrm>
            <a:off x="-434715" y="6531000"/>
            <a:ext cx="6127516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Energy and </a:t>
            </a:r>
            <a:r>
              <a:rPr lang="it-IT" sz="1300" dirty="0" err="1">
                <a:solidFill>
                  <a:srgbClr val="003366"/>
                </a:solidFill>
              </a:rPr>
              <a:t>environmental</a:t>
            </a:r>
            <a:r>
              <a:rPr lang="it-IT" sz="1300" dirty="0">
                <a:solidFill>
                  <a:srgbClr val="003366"/>
                </a:solidFill>
              </a:rPr>
              <a:t> </a:t>
            </a:r>
            <a:r>
              <a:rPr lang="it-IT" sz="1300" dirty="0" err="1">
                <a:solidFill>
                  <a:srgbClr val="003366"/>
                </a:solidFill>
              </a:rPr>
              <a:t>technologies</a:t>
            </a:r>
            <a:r>
              <a:rPr lang="it-IT" sz="1300" dirty="0">
                <a:solidFill>
                  <a:srgbClr val="003366"/>
                </a:solidFill>
              </a:rPr>
              <a:t> for building systems</a:t>
            </a:r>
            <a:endParaRPr sz="1300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3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49" y="1005840"/>
            <a:ext cx="6609583" cy="13575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Milan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2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91549" y="2105313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40F82D-687C-42D4-B007-774329779E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82" t="63270" r="58040" b="16098"/>
          <a:stretch/>
        </p:blipFill>
        <p:spPr>
          <a:xfrm>
            <a:off x="3572879" y="5008737"/>
            <a:ext cx="4892041" cy="1522263"/>
          </a:xfrm>
          <a:prstGeom prst="rect">
            <a:avLst/>
          </a:prstGeom>
        </p:spPr>
      </p:pic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73B044B6-67D3-4BFD-AF92-2CB4C192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99024"/>
              </p:ext>
            </p:extLst>
          </p:nvPr>
        </p:nvGraphicFramePr>
        <p:xfrm>
          <a:off x="352580" y="2550363"/>
          <a:ext cx="4272144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72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136072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459909BD-D6CE-0E41-858A-D3158DF6D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202705"/>
              </p:ext>
            </p:extLst>
          </p:nvPr>
        </p:nvGraphicFramePr>
        <p:xfrm>
          <a:off x="4754880" y="997971"/>
          <a:ext cx="39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0588258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4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49" y="937260"/>
            <a:ext cx="6609583" cy="14261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Rome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91549" y="2117858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1D5AFD-96F0-4F24-BB74-AB66C743C0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14" t="41286" r="57942" b="37071"/>
          <a:stretch/>
        </p:blipFill>
        <p:spPr>
          <a:xfrm>
            <a:off x="3996340" y="4965619"/>
            <a:ext cx="4834890" cy="1571196"/>
          </a:xfrm>
          <a:prstGeom prst="rect">
            <a:avLst/>
          </a:prstGeom>
        </p:spPr>
      </p:pic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BC62EE2E-B3C3-4FE9-93D5-803A5E7B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24588"/>
              </p:ext>
            </p:extLst>
          </p:nvPr>
        </p:nvGraphicFramePr>
        <p:xfrm>
          <a:off x="547350" y="2572624"/>
          <a:ext cx="437525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625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187625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4563,89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12030,56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DB7662A-E678-1A4E-8C48-8924E0964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602837"/>
              </p:ext>
            </p:extLst>
          </p:nvPr>
        </p:nvGraphicFramePr>
        <p:xfrm>
          <a:off x="4732020" y="1141816"/>
          <a:ext cx="39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1426049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5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49" y="793949"/>
            <a:ext cx="6609583" cy="1569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Palermo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91549" y="2165179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9148AAC-81C6-4B17-93BF-D1FC070F14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67" t="29804" r="57839" b="49313"/>
          <a:stretch/>
        </p:blipFill>
        <p:spPr>
          <a:xfrm>
            <a:off x="3817621" y="5043731"/>
            <a:ext cx="4800600" cy="1507381"/>
          </a:xfrm>
          <a:prstGeom prst="rect">
            <a:avLst/>
          </a:prstGeom>
        </p:spPr>
      </p:pic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4723FF4-37E1-4C2D-B8A4-CFD04F6E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62704"/>
              </p:ext>
            </p:extLst>
          </p:nvPr>
        </p:nvGraphicFramePr>
        <p:xfrm>
          <a:off x="444450" y="2574736"/>
          <a:ext cx="406664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20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033320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1313,89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15769,44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CE5D75A-1CD3-6D4E-ADA6-909794BDB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793439"/>
              </p:ext>
            </p:extLst>
          </p:nvPr>
        </p:nvGraphicFramePr>
        <p:xfrm>
          <a:off x="4454976" y="971515"/>
          <a:ext cx="39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4579844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6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49" y="793949"/>
            <a:ext cx="6609583" cy="1569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Palermo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2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91549" y="2165179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4723FF4-37E1-4C2D-B8A4-CFD04F6E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6398"/>
              </p:ext>
            </p:extLst>
          </p:nvPr>
        </p:nvGraphicFramePr>
        <p:xfrm>
          <a:off x="444450" y="2574736"/>
          <a:ext cx="406664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20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033320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852,78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13391,67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21FD5D00-F6FC-1544-89D1-80069F6032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88682"/>
              </p:ext>
            </p:extLst>
          </p:nvPr>
        </p:nvGraphicFramePr>
        <p:xfrm>
          <a:off x="4572000" y="886305"/>
          <a:ext cx="4176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7368143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7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549" y="793949"/>
            <a:ext cx="6609583" cy="1569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Palermo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2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91549" y="2165179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graphicFrame>
        <p:nvGraphicFramePr>
          <p:cNvPr id="15" name="Tabella 6">
            <a:extLst>
              <a:ext uri="{FF2B5EF4-FFF2-40B4-BE49-F238E27FC236}">
                <a16:creationId xmlns:a16="http://schemas.microsoft.com/office/drawing/2014/main" id="{F4723FF4-37E1-4C2D-B8A4-CFD04F6E7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58060"/>
              </p:ext>
            </p:extLst>
          </p:nvPr>
        </p:nvGraphicFramePr>
        <p:xfrm>
          <a:off x="444450" y="2574736"/>
          <a:ext cx="406664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20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033320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1141,67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14891,67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DAB9A87-7A9D-B947-9C20-B269BF849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745066"/>
              </p:ext>
            </p:extLst>
          </p:nvPr>
        </p:nvGraphicFramePr>
        <p:xfrm>
          <a:off x="4632912" y="971515"/>
          <a:ext cx="4066640" cy="2387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8016226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Background</a:t>
            </a:r>
            <a:endParaRPr sz="24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hape 5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9547" y="315275"/>
                <a:ext cx="3676339" cy="5912186"/>
              </a:xfrm>
              <a:prstGeom prst="rect">
                <a:avLst/>
              </a:prstGeom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342900" lvl="0" indent="-342900">
                  <a:buFont typeface="Wingdings" pitchFamily="2" charset="2"/>
                  <a:buChar char="q"/>
                </a:pPr>
                <a:r>
                  <a:rPr lang="it-IT" sz="2200" dirty="0">
                    <a:solidFill>
                      <a:srgbClr val="002060"/>
                    </a:solidFill>
                  </a:rPr>
                  <a:t>Type of building : office for training </a:t>
                </a:r>
                <a:r>
                  <a:rPr lang="it-IT" sz="2200" dirty="0" err="1">
                    <a:solidFill>
                      <a:srgbClr val="002060"/>
                    </a:solidFill>
                  </a:rPr>
                  <a:t>courses</a:t>
                </a:r>
                <a:endParaRPr lang="it-IT" sz="2200" dirty="0">
                  <a:solidFill>
                    <a:srgbClr val="002060"/>
                  </a:solidFill>
                </a:endParaRPr>
              </a:p>
              <a:p>
                <a:pPr marL="342900" lvl="0" indent="-342900">
                  <a:buFont typeface="Wingdings" pitchFamily="2" charset="2"/>
                  <a:buChar char="q"/>
                </a:pPr>
                <a:r>
                  <a:rPr lang="it-IT" sz="2200" dirty="0">
                    <a:solidFill>
                      <a:srgbClr val="002060"/>
                    </a:solidFill>
                  </a:rPr>
                  <a:t>Schedule of </a:t>
                </a:r>
                <a:r>
                  <a:rPr lang="it-IT" sz="2200" dirty="0" err="1">
                    <a:solidFill>
                      <a:srgbClr val="002060"/>
                    </a:solidFill>
                  </a:rPr>
                  <a:t>courses</a:t>
                </a:r>
                <a:r>
                  <a:rPr lang="it-IT" sz="2200" dirty="0">
                    <a:solidFill>
                      <a:srgbClr val="002060"/>
                    </a:solidFill>
                  </a:rPr>
                  <a:t>: </a:t>
                </a:r>
                <a:r>
                  <a:rPr lang="it-IT" sz="2200" dirty="0" err="1">
                    <a:solidFill>
                      <a:srgbClr val="002060"/>
                    </a:solidFill>
                  </a:rPr>
                  <a:t>Monday</a:t>
                </a:r>
                <a:r>
                  <a:rPr lang="it-IT" sz="2200" dirty="0">
                    <a:solidFill>
                      <a:srgbClr val="002060"/>
                    </a:solidFill>
                  </a:rPr>
                  <a:t> – </a:t>
                </a:r>
                <a:r>
                  <a:rPr lang="it-IT" sz="2200" dirty="0" err="1">
                    <a:solidFill>
                      <a:srgbClr val="002060"/>
                    </a:solidFill>
                  </a:rPr>
                  <a:t>Friday</a:t>
                </a:r>
                <a:r>
                  <a:rPr lang="it-IT" sz="2200" dirty="0">
                    <a:solidFill>
                      <a:srgbClr val="002060"/>
                    </a:solidFill>
                  </a:rPr>
                  <a:t> 9:00-12:30/14:00-18:00</a:t>
                </a:r>
              </a:p>
              <a:p>
                <a:pPr marL="342900" lvl="0" indent="-342900">
                  <a:buFont typeface="Wingdings" pitchFamily="2" charset="2"/>
                  <a:buChar char="q"/>
                </a:pPr>
                <a:r>
                  <a:rPr lang="it-IT" sz="2200" dirty="0" err="1">
                    <a:solidFill>
                      <a:srgbClr val="002060"/>
                    </a:solidFill>
                  </a:rPr>
                  <a:t>Dimensions</a:t>
                </a:r>
                <a:r>
                  <a:rPr lang="it-IT" sz="2200" dirty="0">
                    <a:solidFill>
                      <a:srgbClr val="002060"/>
                    </a:solidFill>
                  </a:rPr>
                  <a:t>: </a:t>
                </a:r>
                <a:r>
                  <a:rPr lang="it-IT" sz="2200" dirty="0" err="1">
                    <a:solidFill>
                      <a:srgbClr val="002060"/>
                    </a:solidFill>
                  </a:rPr>
                  <a:t>square</a:t>
                </a:r>
                <a:r>
                  <a:rPr lang="it-IT" sz="2200" dirty="0">
                    <a:solidFill>
                      <a:srgbClr val="002060"/>
                    </a:solidFill>
                  </a:rPr>
                  <a:t> plan 10x10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it-IT" sz="2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200" b="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3x10 </a:t>
                </a:r>
                <a:r>
                  <a:rPr lang="it-IT" sz="22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breakroom</a:t>
                </a:r>
                <a:r>
                  <a:rPr lang="it-IT" sz="22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7x10 office)</a:t>
                </a:r>
                <a:endParaRPr lang="it-IT" sz="2200" b="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buNone/>
                </a:pPr>
                <a:endParaRPr sz="22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52" name="Shape 5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9547" y="315275"/>
                <a:ext cx="3676339" cy="5912186"/>
              </a:xfrm>
              <a:prstGeom prst="rect">
                <a:avLst/>
              </a:prstGeom>
              <a:blipFill>
                <a:blip r:embed="rId3"/>
                <a:stretch>
                  <a:fillRect l="-1375" r="-2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Shape 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03FC016-E58B-48CC-8961-D658425029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36" t="25288" r="54099" b="32432"/>
          <a:stretch/>
        </p:blipFill>
        <p:spPr>
          <a:xfrm rot="10800000">
            <a:off x="6071017" y="1109824"/>
            <a:ext cx="2383436" cy="21735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8D5D75-31D4-4F16-9F23-BD90C519AB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951" t="27038" r="36844" b="28071"/>
          <a:stretch/>
        </p:blipFill>
        <p:spPr>
          <a:xfrm>
            <a:off x="4778114" y="3485880"/>
            <a:ext cx="3676339" cy="230785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Construction </a:t>
            </a:r>
            <a:r>
              <a:rPr lang="it-IT" sz="2400" dirty="0" err="1">
                <a:solidFill>
                  <a:srgbClr val="003366"/>
                </a:solidFill>
              </a:rPr>
              <a:t>details</a:t>
            </a:r>
            <a:endParaRPr sz="2400" dirty="0">
              <a:solidFill>
                <a:srgbClr val="003366"/>
              </a:solidFill>
            </a:endParaRP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4C0D9BE-7C64-8D43-AA02-27D9410391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033582"/>
              </p:ext>
            </p:extLst>
          </p:nvPr>
        </p:nvGraphicFramePr>
        <p:xfrm>
          <a:off x="1137319" y="981119"/>
          <a:ext cx="6438066" cy="345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" name="Shape 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925DBC1-4F32-BB41-9F7B-69E7ADD8B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00186"/>
              </p:ext>
            </p:extLst>
          </p:nvPr>
        </p:nvGraphicFramePr>
        <p:xfrm>
          <a:off x="2477770" y="4844836"/>
          <a:ext cx="3554730" cy="1316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67271131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Schedule sets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0094" y="728010"/>
            <a:ext cx="7903811" cy="301838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it-IT" sz="1800" dirty="0">
                <a:solidFill>
                  <a:srgbClr val="003366"/>
                </a:solidFill>
              </a:rPr>
              <a:t>Schedule for the open office:</a:t>
            </a:r>
          </a:p>
          <a:p>
            <a:pPr lvl="0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small office activity: 70 </a:t>
            </a:r>
            <a:r>
              <a:rPr lang="it-IT" sz="1600" dirty="0" err="1">
                <a:solidFill>
                  <a:srgbClr val="003366"/>
                </a:solidFill>
              </a:rPr>
              <a:t>W</a:t>
            </a:r>
            <a:r>
              <a:rPr lang="it-IT" sz="1600" dirty="0">
                <a:solidFill>
                  <a:srgbClr val="003366"/>
                </a:solidFill>
              </a:rPr>
              <a:t>/</a:t>
            </a:r>
            <a:r>
              <a:rPr lang="it-IT" sz="1600" dirty="0" err="1">
                <a:solidFill>
                  <a:srgbClr val="003366"/>
                </a:solidFill>
              </a:rPr>
              <a:t>person</a:t>
            </a:r>
            <a:r>
              <a:rPr lang="it-IT" sz="1600" dirty="0">
                <a:solidFill>
                  <a:srgbClr val="003366"/>
                </a:solidFill>
              </a:rPr>
              <a:t> (people stay </a:t>
            </a:r>
            <a:r>
              <a:rPr lang="it-IT" sz="1600" dirty="0" err="1">
                <a:solidFill>
                  <a:srgbClr val="003366"/>
                </a:solidFill>
              </a:rPr>
              <a:t>sit</a:t>
            </a:r>
            <a:r>
              <a:rPr lang="it-IT" sz="1600" dirty="0">
                <a:solidFill>
                  <a:srgbClr val="003366"/>
                </a:solidFill>
              </a:rPr>
              <a:t> for </a:t>
            </a:r>
            <a:r>
              <a:rPr lang="it-IT" sz="1600" dirty="0" err="1">
                <a:solidFill>
                  <a:srgbClr val="003366"/>
                </a:solidFill>
              </a:rPr>
              <a:t>most</a:t>
            </a:r>
            <a:r>
              <a:rPr lang="it-IT" sz="1600" dirty="0">
                <a:solidFill>
                  <a:srgbClr val="003366"/>
                </a:solidFill>
              </a:rPr>
              <a:t> of the time)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small office building </a:t>
            </a:r>
            <a:r>
              <a:rPr lang="it-IT" sz="1600" dirty="0" err="1">
                <a:solidFill>
                  <a:srgbClr val="003366"/>
                </a:solidFill>
              </a:rPr>
              <a:t>equipment</a:t>
            </a:r>
            <a:r>
              <a:rPr lang="it-IT" sz="1600" dirty="0">
                <a:solidFill>
                  <a:srgbClr val="003366"/>
                </a:solidFill>
              </a:rPr>
              <a:t>: default </a:t>
            </a:r>
            <a:r>
              <a:rPr lang="it-IT" sz="1600" dirty="0" err="1">
                <a:solidFill>
                  <a:srgbClr val="003366"/>
                </a:solidFill>
              </a:rPr>
              <a:t>values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office work </a:t>
            </a:r>
            <a:r>
              <a:rPr lang="it-IT" sz="1600" dirty="0" err="1">
                <a:solidFill>
                  <a:srgbClr val="003366"/>
                </a:solidFill>
              </a:rPr>
              <a:t>occupancy</a:t>
            </a:r>
            <a:r>
              <a:rPr lang="it-IT" sz="1600" dirty="0">
                <a:solidFill>
                  <a:srgbClr val="003366"/>
                </a:solidFill>
              </a:rPr>
              <a:t>: default </a:t>
            </a:r>
            <a:r>
              <a:rPr lang="it-IT" sz="1600" dirty="0" err="1">
                <a:solidFill>
                  <a:srgbClr val="003366"/>
                </a:solidFill>
              </a:rPr>
              <a:t>values</a:t>
            </a:r>
            <a:r>
              <a:rPr lang="it-IT" sz="1600" dirty="0">
                <a:solidFill>
                  <a:srgbClr val="003366"/>
                </a:solidFill>
              </a:rPr>
              <a:t> (</a:t>
            </a:r>
            <a:r>
              <a:rPr lang="it-IT" sz="1600" dirty="0" err="1">
                <a:solidFill>
                  <a:srgbClr val="003366"/>
                </a:solidFill>
              </a:rPr>
              <a:t>it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is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reasonable</a:t>
            </a:r>
            <a:r>
              <a:rPr lang="it-IT" sz="1600" dirty="0">
                <a:solidFill>
                  <a:srgbClr val="003366"/>
                </a:solidFill>
              </a:rPr>
              <a:t> to set 0 from 00:00 </a:t>
            </a:r>
            <a:r>
              <a:rPr lang="it-IT" sz="1600" dirty="0" err="1">
                <a:solidFill>
                  <a:srgbClr val="003366"/>
                </a:solidFill>
              </a:rPr>
              <a:t>untill</a:t>
            </a:r>
            <a:r>
              <a:rPr lang="it-IT" sz="1600" dirty="0">
                <a:solidFill>
                  <a:srgbClr val="003366"/>
                </a:solidFill>
              </a:rPr>
              <a:t> 6:00 and maximum in </a:t>
            </a:r>
            <a:r>
              <a:rPr lang="it-IT" sz="1600" dirty="0" err="1">
                <a:solidFill>
                  <a:srgbClr val="003366"/>
                </a:solidFill>
              </a:rPr>
              <a:t>working</a:t>
            </a:r>
            <a:r>
              <a:rPr lang="it-IT" sz="1600" dirty="0">
                <a:solidFill>
                  <a:srgbClr val="003366"/>
                </a:solidFill>
              </a:rPr>
              <a:t> hours)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office </a:t>
            </a:r>
            <a:r>
              <a:rPr lang="it-IT" sz="1600" dirty="0" err="1">
                <a:solidFill>
                  <a:srgbClr val="003366"/>
                </a:solidFill>
              </a:rPr>
              <a:t>lights</a:t>
            </a:r>
            <a:r>
              <a:rPr lang="it-IT" sz="1600" dirty="0">
                <a:solidFill>
                  <a:srgbClr val="003366"/>
                </a:solidFill>
              </a:rPr>
              <a:t>: turn on the </a:t>
            </a:r>
            <a:r>
              <a:rPr lang="it-IT" sz="1600" dirty="0" err="1">
                <a:solidFill>
                  <a:srgbClr val="003366"/>
                </a:solidFill>
              </a:rPr>
              <a:t>lights</a:t>
            </a:r>
            <a:r>
              <a:rPr lang="it-IT" sz="1600" dirty="0">
                <a:solidFill>
                  <a:srgbClr val="003366"/>
                </a:solidFill>
              </a:rPr>
              <a:t> a </a:t>
            </a:r>
            <a:r>
              <a:rPr lang="it-IT" sz="1600" dirty="0" err="1">
                <a:solidFill>
                  <a:srgbClr val="003366"/>
                </a:solidFill>
              </a:rPr>
              <a:t>little</a:t>
            </a:r>
            <a:r>
              <a:rPr lang="it-IT" sz="1600" dirty="0">
                <a:solidFill>
                  <a:srgbClr val="003366"/>
                </a:solidFill>
              </a:rPr>
              <a:t> bit </a:t>
            </a:r>
            <a:r>
              <a:rPr lang="it-IT" sz="1600" dirty="0" err="1">
                <a:solidFill>
                  <a:srgbClr val="003366"/>
                </a:solidFill>
              </a:rPr>
              <a:t>before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cleaning</a:t>
            </a:r>
            <a:r>
              <a:rPr lang="it-IT" sz="1600" dirty="0">
                <a:solidFill>
                  <a:srgbClr val="003366"/>
                </a:solidFill>
              </a:rPr>
              <a:t> (30%) and 90% from 9:00 to 18:00, </a:t>
            </a:r>
            <a:r>
              <a:rPr lang="it-IT" sz="1600" dirty="0" err="1">
                <a:solidFill>
                  <a:srgbClr val="003366"/>
                </a:solidFill>
              </a:rPr>
              <a:t>than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regulate</a:t>
            </a:r>
            <a:r>
              <a:rPr lang="it-IT" sz="1600" dirty="0">
                <a:solidFill>
                  <a:srgbClr val="003366"/>
                </a:solidFill>
              </a:rPr>
              <a:t> back to 30% </a:t>
            </a:r>
            <a:r>
              <a:rPr lang="it-IT" sz="1600" dirty="0" err="1">
                <a:solidFill>
                  <a:srgbClr val="003366"/>
                </a:solidFill>
              </a:rPr>
              <a:t>untill</a:t>
            </a:r>
            <a:r>
              <a:rPr lang="it-IT" sz="1600" dirty="0">
                <a:solidFill>
                  <a:srgbClr val="003366"/>
                </a:solidFill>
              </a:rPr>
              <a:t> 20:00</a:t>
            </a:r>
          </a:p>
          <a:p>
            <a:pPr lvl="0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lvl="0">
              <a:buNone/>
            </a:pPr>
            <a:endParaRPr lang="it-IT" sz="1800" dirty="0">
              <a:solidFill>
                <a:srgbClr val="003366"/>
              </a:solidFill>
              <a:highlight>
                <a:srgbClr val="FFFF00"/>
              </a:highlight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9601A5-BEE8-44DA-B8B9-D519C5E550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529" t="10719" r="38841" b="27946"/>
          <a:stretch/>
        </p:blipFill>
        <p:spPr>
          <a:xfrm>
            <a:off x="630799" y="3239418"/>
            <a:ext cx="3693942" cy="29880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C6B9EF8-31D7-400E-AF63-DC0B26014B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695" t="11142" r="38406" b="27142"/>
          <a:stretch/>
        </p:blipFill>
        <p:spPr>
          <a:xfrm>
            <a:off x="4829963" y="3239418"/>
            <a:ext cx="3693942" cy="29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0715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Schedule sets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33387" y="937260"/>
            <a:ext cx="8139113" cy="39614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it-IT" sz="1800" dirty="0">
                <a:solidFill>
                  <a:srgbClr val="003366"/>
                </a:solidFill>
              </a:rPr>
              <a:t>Schedule for the </a:t>
            </a:r>
            <a:r>
              <a:rPr lang="it-IT" sz="1800" dirty="0" err="1">
                <a:solidFill>
                  <a:srgbClr val="003366"/>
                </a:solidFill>
              </a:rPr>
              <a:t>breakroom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lvl="0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small office activity: 70W/</a:t>
            </a:r>
            <a:r>
              <a:rPr lang="it-IT" sz="1600" dirty="0" err="1">
                <a:solidFill>
                  <a:srgbClr val="003366"/>
                </a:solidFill>
              </a:rPr>
              <a:t>person</a:t>
            </a:r>
            <a:r>
              <a:rPr lang="it-IT" sz="1600" dirty="0">
                <a:solidFill>
                  <a:srgbClr val="003366"/>
                </a:solidFill>
              </a:rPr>
              <a:t> (people stay </a:t>
            </a:r>
            <a:r>
              <a:rPr lang="it-IT" sz="1600" dirty="0" err="1">
                <a:solidFill>
                  <a:srgbClr val="003366"/>
                </a:solidFill>
              </a:rPr>
              <a:t>sit</a:t>
            </a:r>
            <a:r>
              <a:rPr lang="it-IT" sz="1600" dirty="0">
                <a:solidFill>
                  <a:srgbClr val="003366"/>
                </a:solidFill>
              </a:rPr>
              <a:t> for </a:t>
            </a:r>
            <a:r>
              <a:rPr lang="it-IT" sz="1600" dirty="0" err="1">
                <a:solidFill>
                  <a:srgbClr val="003366"/>
                </a:solidFill>
              </a:rPr>
              <a:t>most</a:t>
            </a:r>
            <a:r>
              <a:rPr lang="it-IT" sz="1600" dirty="0">
                <a:solidFill>
                  <a:srgbClr val="003366"/>
                </a:solidFill>
              </a:rPr>
              <a:t> of the time)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small office building </a:t>
            </a:r>
            <a:r>
              <a:rPr lang="it-IT" sz="1600" dirty="0" err="1">
                <a:solidFill>
                  <a:srgbClr val="003366"/>
                </a:solidFill>
              </a:rPr>
              <a:t>equipment</a:t>
            </a:r>
            <a:r>
              <a:rPr lang="it-IT" sz="1600" dirty="0">
                <a:solidFill>
                  <a:srgbClr val="003366"/>
                </a:solidFill>
              </a:rPr>
              <a:t>: default </a:t>
            </a:r>
            <a:r>
              <a:rPr lang="it-IT" sz="1600" dirty="0" err="1">
                <a:solidFill>
                  <a:srgbClr val="003366"/>
                </a:solidFill>
              </a:rPr>
              <a:t>values</a:t>
            </a:r>
            <a:endParaRPr lang="it-IT" sz="16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office work </a:t>
            </a:r>
            <a:r>
              <a:rPr lang="it-IT" sz="1600" dirty="0" err="1">
                <a:solidFill>
                  <a:srgbClr val="003366"/>
                </a:solidFill>
              </a:rPr>
              <a:t>occupancy</a:t>
            </a:r>
            <a:r>
              <a:rPr lang="it-IT" sz="1600" dirty="0">
                <a:solidFill>
                  <a:srgbClr val="003366"/>
                </a:solidFill>
              </a:rPr>
              <a:t> : </a:t>
            </a:r>
            <a:r>
              <a:rPr lang="it-IT" sz="1600" dirty="0" err="1">
                <a:solidFill>
                  <a:srgbClr val="003366"/>
                </a:solidFill>
              </a:rPr>
              <a:t>assumption</a:t>
            </a:r>
            <a:r>
              <a:rPr lang="it-IT" sz="1600" dirty="0">
                <a:solidFill>
                  <a:srgbClr val="003366"/>
                </a:solidFill>
              </a:rPr>
              <a:t> of high </a:t>
            </a:r>
            <a:r>
              <a:rPr lang="it-IT" sz="1600" dirty="0" err="1">
                <a:solidFill>
                  <a:srgbClr val="003366"/>
                </a:solidFill>
              </a:rPr>
              <a:t>occupancy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at</a:t>
            </a:r>
            <a:r>
              <a:rPr lang="it-IT" sz="1600" dirty="0">
                <a:solidFill>
                  <a:srgbClr val="003366"/>
                </a:solidFill>
              </a:rPr>
              <a:t> 8:00, </a:t>
            </a:r>
            <a:r>
              <a:rPr lang="it-IT" sz="1600" dirty="0" err="1">
                <a:solidFill>
                  <a:srgbClr val="003366"/>
                </a:solidFill>
              </a:rPr>
              <a:t>during</a:t>
            </a:r>
            <a:r>
              <a:rPr lang="it-IT" sz="1600" dirty="0">
                <a:solidFill>
                  <a:srgbClr val="003366"/>
                </a:solidFill>
              </a:rPr>
              <a:t> the lunch break and </a:t>
            </a:r>
            <a:r>
              <a:rPr lang="it-IT" sz="1600" dirty="0" err="1">
                <a:solidFill>
                  <a:srgbClr val="003366"/>
                </a:solidFill>
              </a:rPr>
              <a:t>near</a:t>
            </a:r>
            <a:r>
              <a:rPr lang="it-IT" sz="1600" dirty="0">
                <a:solidFill>
                  <a:srgbClr val="003366"/>
                </a:solidFill>
              </a:rPr>
              <a:t> the </a:t>
            </a:r>
            <a:r>
              <a:rPr lang="it-IT" sz="1600" dirty="0" err="1">
                <a:solidFill>
                  <a:srgbClr val="003366"/>
                </a:solidFill>
              </a:rPr>
              <a:t>closing</a:t>
            </a:r>
            <a:r>
              <a:rPr lang="it-IT" sz="1600" dirty="0">
                <a:solidFill>
                  <a:srgbClr val="003366"/>
                </a:solidFill>
              </a:rPr>
              <a:t> time of the office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rgbClr val="003366"/>
                </a:solidFill>
              </a:rPr>
              <a:t>office </a:t>
            </a:r>
            <a:r>
              <a:rPr lang="it-IT" sz="1600" dirty="0" err="1">
                <a:solidFill>
                  <a:srgbClr val="003366"/>
                </a:solidFill>
              </a:rPr>
              <a:t>lights</a:t>
            </a:r>
            <a:r>
              <a:rPr lang="it-IT" sz="1600" dirty="0">
                <a:solidFill>
                  <a:srgbClr val="003366"/>
                </a:solidFill>
              </a:rPr>
              <a:t>: </a:t>
            </a:r>
            <a:r>
              <a:rPr lang="it-IT" sz="1600" dirty="0" err="1">
                <a:solidFill>
                  <a:srgbClr val="003366"/>
                </a:solidFill>
              </a:rPr>
              <a:t>same</a:t>
            </a:r>
            <a:r>
              <a:rPr lang="it-IT" sz="1600" dirty="0">
                <a:solidFill>
                  <a:srgbClr val="003366"/>
                </a:solidFill>
              </a:rPr>
              <a:t> </a:t>
            </a:r>
            <a:r>
              <a:rPr lang="it-IT" sz="1600" dirty="0" err="1">
                <a:solidFill>
                  <a:srgbClr val="003366"/>
                </a:solidFill>
              </a:rPr>
              <a:t>as</a:t>
            </a:r>
            <a:r>
              <a:rPr lang="it-IT" sz="1600" dirty="0">
                <a:solidFill>
                  <a:srgbClr val="003366"/>
                </a:solidFill>
              </a:rPr>
              <a:t> open office room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it-IT" sz="1800" dirty="0">
                <a:solidFill>
                  <a:srgbClr val="003366"/>
                </a:solidFill>
              </a:rPr>
              <a:t>Space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: conference room</a:t>
            </a: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>
              <a:buNone/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People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</a:p>
          <a:p>
            <a:pPr>
              <a:buNone/>
            </a:pPr>
            <a:endParaRPr lang="it-IT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Breakroom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: default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endParaRPr lang="it-IT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Open office: conference</a:t>
            </a:r>
            <a:endParaRPr lang="it-IT" sz="16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BD5CDC-A77C-4812-9BC0-3581555500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85" t="10883" r="37971" b="27867"/>
          <a:stretch/>
        </p:blipFill>
        <p:spPr>
          <a:xfrm>
            <a:off x="4799534" y="2745924"/>
            <a:ext cx="3968332" cy="31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3067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1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19451" y="1150712"/>
            <a:ext cx="7905095" cy="27657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Milan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18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18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it-IT" sz="1800" dirty="0" err="1">
                <a:solidFill>
                  <a:srgbClr val="003366"/>
                </a:solidFill>
              </a:rPr>
              <a:t>Annual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overview</a:t>
            </a:r>
            <a:r>
              <a:rPr lang="it-IT" sz="1800" dirty="0">
                <a:solidFill>
                  <a:srgbClr val="003366"/>
                </a:solidFill>
              </a:rPr>
              <a:t>: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D1108B-C851-4400-B6C9-5C33997D0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59973"/>
              </p:ext>
            </p:extLst>
          </p:nvPr>
        </p:nvGraphicFramePr>
        <p:xfrm>
          <a:off x="1556919" y="3906579"/>
          <a:ext cx="6278594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381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3149213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11666,67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9172,22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73CAECAB-5063-524B-B511-96651BE25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649"/>
              </p:ext>
            </p:extLst>
          </p:nvPr>
        </p:nvGraphicFramePr>
        <p:xfrm>
          <a:off x="4034790" y="1129138"/>
          <a:ext cx="4331970" cy="244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6018728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1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B3AB41-F7C0-4BA9-8180-302DC9BE5F75}"/>
              </a:ext>
            </a:extLst>
          </p:cNvPr>
          <p:cNvSpPr txBox="1"/>
          <p:nvPr/>
        </p:nvSpPr>
        <p:spPr>
          <a:xfrm>
            <a:off x="547350" y="2477854"/>
            <a:ext cx="51501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Monthly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electricity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consumption</a:t>
            </a:r>
            <a:endParaRPr lang="it-IT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it-IT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Interion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Lightining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total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energy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: 3795,3 kWh</a:t>
            </a:r>
          </a:p>
          <a:p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Interior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Equipment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total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50000"/>
                  </a:schemeClr>
                </a:solidFill>
              </a:rPr>
              <a:t>energy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</a:rPr>
              <a:t>: 7782,73 kWh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EFC9D1-AE84-4014-8B50-F26E493F15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63" t="17423" r="58018" b="61746"/>
          <a:stretch/>
        </p:blipFill>
        <p:spPr>
          <a:xfrm>
            <a:off x="2108834" y="895302"/>
            <a:ext cx="4674866" cy="1471296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143FB669-B5C6-4641-88AC-8A73A3DE6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616483"/>
              </p:ext>
            </p:extLst>
          </p:nvPr>
        </p:nvGraphicFramePr>
        <p:xfrm>
          <a:off x="723899" y="3682608"/>
          <a:ext cx="7696200" cy="275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52466842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1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B3AB41-F7C0-4BA9-8180-302DC9BE5F75}"/>
              </a:ext>
            </a:extLst>
          </p:cNvPr>
          <p:cNvSpPr txBox="1"/>
          <p:nvPr/>
        </p:nvSpPr>
        <p:spPr>
          <a:xfrm>
            <a:off x="82449" y="808844"/>
            <a:ext cx="60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District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cooling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heating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consumption</a:t>
            </a:r>
            <a:endParaRPr lang="it-IT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4753D23-001C-0048-9DF9-723E3F1C3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694913"/>
              </p:ext>
            </p:extLst>
          </p:nvPr>
        </p:nvGraphicFramePr>
        <p:xfrm>
          <a:off x="1348740" y="1200182"/>
          <a:ext cx="5943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E530DA8-7A5D-564C-A5B9-EA41BA856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716485"/>
              </p:ext>
            </p:extLst>
          </p:nvPr>
        </p:nvGraphicFramePr>
        <p:xfrm>
          <a:off x="1348740" y="4012387"/>
          <a:ext cx="5943600" cy="253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6360612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 err="1">
                <a:solidFill>
                  <a:srgbClr val="003366"/>
                </a:solidFill>
              </a:rPr>
              <a:t>Simulation</a:t>
            </a:r>
            <a:r>
              <a:rPr lang="it-IT" sz="2400" dirty="0">
                <a:solidFill>
                  <a:srgbClr val="003366"/>
                </a:solidFill>
              </a:rPr>
              <a:t> 2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-479685" y="6531000"/>
            <a:ext cx="5914910" cy="60431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300" dirty="0">
                <a:solidFill>
                  <a:srgbClr val="003366"/>
                </a:solidFill>
              </a:rPr>
              <a:t>Energy and environmental technologies for building systems</a:t>
            </a:r>
            <a:br>
              <a:rPr lang="en-US" sz="1300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2" name="Shape 52">
            <a:extLst>
              <a:ext uri="{FF2B5EF4-FFF2-40B4-BE49-F238E27FC236}">
                <a16:creationId xmlns:a16="http://schemas.microsoft.com/office/drawing/2014/main" id="{AD287E91-9C28-4746-8D32-90F455872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0253" y="856391"/>
            <a:ext cx="6609583" cy="96487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>
                <a:solidFill>
                  <a:srgbClr val="003366"/>
                </a:solidFill>
              </a:rPr>
              <a:t>Milan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Exterior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Wall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1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</a:pPr>
            <a:r>
              <a:rPr lang="it-IT" sz="1800" dirty="0" err="1">
                <a:solidFill>
                  <a:srgbClr val="003366"/>
                </a:solidFill>
              </a:rPr>
              <a:t>Window</a:t>
            </a:r>
            <a:r>
              <a:rPr lang="it-IT" sz="1800" dirty="0">
                <a:solidFill>
                  <a:srgbClr val="003366"/>
                </a:solidFill>
              </a:rPr>
              <a:t> </a:t>
            </a:r>
            <a:r>
              <a:rPr lang="it-IT" sz="1800" dirty="0" err="1">
                <a:solidFill>
                  <a:srgbClr val="003366"/>
                </a:solidFill>
              </a:rPr>
              <a:t>Type</a:t>
            </a:r>
            <a:r>
              <a:rPr lang="it-IT" sz="1800" dirty="0">
                <a:solidFill>
                  <a:srgbClr val="003366"/>
                </a:solidFill>
              </a:rPr>
              <a:t> 2</a:t>
            </a:r>
            <a:endParaRPr lang="it-IT" sz="2200" dirty="0">
              <a:solidFill>
                <a:srgbClr val="003366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None/>
            </a:pPr>
            <a:endParaRPr lang="it-IT" sz="2200" dirty="0">
              <a:solidFill>
                <a:srgbClr val="003366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F12B3A1-B840-4415-9419-A1905D816B7F}"/>
              </a:ext>
            </a:extLst>
          </p:cNvPr>
          <p:cNvSpPr txBox="1"/>
          <p:nvPr/>
        </p:nvSpPr>
        <p:spPr>
          <a:xfrm>
            <a:off x="600253" y="2098579"/>
            <a:ext cx="280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Annual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</a:rPr>
              <a:t>overview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3E218F5-0B46-422E-9ABF-63204990A8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90" t="63298" r="57786" b="16093"/>
          <a:stretch/>
        </p:blipFill>
        <p:spPr>
          <a:xfrm>
            <a:off x="3401574" y="5013466"/>
            <a:ext cx="4914900" cy="1505938"/>
          </a:xfrm>
          <a:prstGeom prst="rect">
            <a:avLst/>
          </a:prstGeom>
        </p:spPr>
      </p:pic>
      <p:graphicFrame>
        <p:nvGraphicFramePr>
          <p:cNvPr id="19" name="Tabella 6">
            <a:extLst>
              <a:ext uri="{FF2B5EF4-FFF2-40B4-BE49-F238E27FC236}">
                <a16:creationId xmlns:a16="http://schemas.microsoft.com/office/drawing/2014/main" id="{BEB1A0F3-9A9A-452B-8AD7-3F344AE64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52435"/>
              </p:ext>
            </p:extLst>
          </p:nvPr>
        </p:nvGraphicFramePr>
        <p:xfrm>
          <a:off x="265330" y="2542368"/>
          <a:ext cx="4649570" cy="238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785">
                  <a:extLst>
                    <a:ext uri="{9D8B030D-6E8A-4147-A177-3AD203B41FA5}">
                      <a16:colId xmlns:a16="http://schemas.microsoft.com/office/drawing/2014/main" val="2392295136"/>
                    </a:ext>
                  </a:extLst>
                </a:gridCol>
                <a:gridCol w="2324785">
                  <a:extLst>
                    <a:ext uri="{9D8B030D-6E8A-4147-A177-3AD203B41FA5}">
                      <a16:colId xmlns:a16="http://schemas.microsoft.com/office/drawing/2014/main" val="3499787306"/>
                    </a:ext>
                  </a:extLst>
                </a:gridCol>
              </a:tblGrid>
              <a:tr h="397888">
                <a:tc>
                  <a:txBody>
                    <a:bodyPr/>
                    <a:lstStyle/>
                    <a:p>
                      <a:r>
                        <a:rPr lang="it-IT" dirty="0"/>
                        <a:t>End Use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Consumption</a:t>
                      </a:r>
                      <a:r>
                        <a:rPr lang="it-IT" dirty="0"/>
                        <a:t> (kWh)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1655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Heating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8597,22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4867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Cooling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48930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3795,3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9093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Exterior</a:t>
                      </a:r>
                      <a:r>
                        <a:rPr lang="it-IT" dirty="0"/>
                        <a:t> 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3888"/>
                  </a:ext>
                </a:extLst>
              </a:tr>
              <a:tr h="397888">
                <a:tc>
                  <a:txBody>
                    <a:bodyPr/>
                    <a:lstStyle/>
                    <a:p>
                      <a:r>
                        <a:rPr lang="it-IT" dirty="0" err="1"/>
                        <a:t>Interior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Equipment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7782,73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61401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46D74895-44B3-754A-9674-4AD1F7084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22164"/>
              </p:ext>
            </p:extLst>
          </p:nvPr>
        </p:nvGraphicFramePr>
        <p:xfrm>
          <a:off x="4914899" y="856390"/>
          <a:ext cx="3960000" cy="226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3452441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708</Words>
  <Application>Microsoft Macintosh PowerPoint</Application>
  <PresentationFormat>Presentazione su schermo (4:3)</PresentationFormat>
  <Paragraphs>216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Courier New</vt:lpstr>
      <vt:lpstr>Wingdings</vt:lpstr>
      <vt:lpstr>Custom Theme</vt:lpstr>
      <vt:lpstr>Custom Theme</vt:lpstr>
      <vt:lpstr>Open Studio Project</vt:lpstr>
      <vt:lpstr>Background</vt:lpstr>
      <vt:lpstr>Construction details</vt:lpstr>
      <vt:lpstr>Schedule sets</vt:lpstr>
      <vt:lpstr>Schedule sets</vt:lpstr>
      <vt:lpstr>Simulation 1</vt:lpstr>
      <vt:lpstr>Simulation 1</vt:lpstr>
      <vt:lpstr>Simulation 1</vt:lpstr>
      <vt:lpstr>Simulation 2</vt:lpstr>
      <vt:lpstr>Simulation 3</vt:lpstr>
      <vt:lpstr>Simulation 4</vt:lpstr>
      <vt:lpstr>Simulation 5</vt:lpstr>
      <vt:lpstr>Simulation 6</vt:lpstr>
      <vt:lpstr>Simulation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Giulia Moret</cp:lastModifiedBy>
  <cp:revision>83</cp:revision>
  <dcterms:modified xsi:type="dcterms:W3CDTF">2020-01-17T14:43:28Z</dcterms:modified>
</cp:coreProperties>
</file>