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9" r:id="rId3"/>
    <p:sldId id="257" r:id="rId4"/>
    <p:sldId id="261" r:id="rId5"/>
    <p:sldId id="260" r:id="rId6"/>
    <p:sldId id="258"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sr-Latn-M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perspective val="30"/>
    </c:view3D>
    <c:floor>
      <c:thickness val="0"/>
    </c:floor>
    <c:sideWall>
      <c:thickness val="0"/>
    </c:sideWall>
    <c:backWall>
      <c:thickness val="0"/>
    </c:backWall>
    <c:plotArea>
      <c:layout>
        <c:manualLayout>
          <c:layoutTarget val="inner"/>
          <c:xMode val="edge"/>
          <c:yMode val="edge"/>
          <c:x val="9.0281963699685219E-2"/>
          <c:y val="4.4117907158547846E-2"/>
          <c:w val="0.6567318989956078"/>
          <c:h val="0.73382262473763271"/>
        </c:manualLayout>
      </c:layout>
      <c:bar3DChart>
        <c:barDir val="col"/>
        <c:grouping val="standard"/>
        <c:varyColors val="0"/>
        <c:ser>
          <c:idx val="0"/>
          <c:order val="0"/>
          <c:tx>
            <c:strRef>
              <c:f>Sheet1!$B$1</c:f>
              <c:strCache>
                <c:ptCount val="1"/>
                <c:pt idx="0">
                  <c:v>Cooling</c:v>
                </c:pt>
              </c:strCache>
            </c:strRef>
          </c:tx>
          <c:spPr>
            <a:solidFill>
              <a:srgbClr val="00B0F0"/>
            </a:solidFill>
          </c:spPr>
          <c:invertIfNegative val="0"/>
          <c:dLbls>
            <c:spPr>
              <a:noFill/>
              <a:ln>
                <a:noFill/>
              </a:ln>
              <a:effectLst/>
            </c:spPr>
            <c:txPr>
              <a:bodyPr/>
              <a:lstStyle/>
              <a:p>
                <a:pPr>
                  <a:defRPr>
                    <a:solidFill>
                      <a:srgbClr val="00B0F0"/>
                    </a:solidFill>
                    <a:latin typeface="Bahnschrift" pitchFamily="34" charset="0"/>
                  </a:defRPr>
                </a:pPr>
                <a:endParaRPr lang="sr-Latn-R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Sheet1!$A$2:$A$4</c:f>
              <c:strCache>
                <c:ptCount val="3"/>
                <c:pt idx="0">
                  <c:v>Moscow</c:v>
                </c:pt>
                <c:pt idx="1">
                  <c:v>Podgorica</c:v>
                </c:pt>
                <c:pt idx="2">
                  <c:v>Abu Dhabi</c:v>
                </c:pt>
              </c:strCache>
            </c:strRef>
          </c:cat>
          <c:val>
            <c:numRef>
              <c:f>Sheet1!$B$2:$B$4</c:f>
              <c:numCache>
                <c:formatCode>General</c:formatCode>
                <c:ptCount val="3"/>
                <c:pt idx="0">
                  <c:v>41.58</c:v>
                </c:pt>
                <c:pt idx="1">
                  <c:v>162.63</c:v>
                </c:pt>
                <c:pt idx="2">
                  <c:v>639.36</c:v>
                </c:pt>
              </c:numCache>
            </c:numRef>
          </c:val>
          <c:extLst xmlns:c16r2="http://schemas.microsoft.com/office/drawing/2015/06/chart">
            <c:ext xmlns:c16="http://schemas.microsoft.com/office/drawing/2014/chart" uri="{C3380CC4-5D6E-409C-BE32-E72D297353CC}">
              <c16:uniqueId val="{00000000-773F-4BF8-ACB0-E52F67653AEA}"/>
            </c:ext>
          </c:extLst>
        </c:ser>
        <c:ser>
          <c:idx val="1"/>
          <c:order val="1"/>
          <c:tx>
            <c:strRef>
              <c:f>Sheet1!$C$1</c:f>
              <c:strCache>
                <c:ptCount val="1"/>
                <c:pt idx="0">
                  <c:v>Heating</c:v>
                </c:pt>
              </c:strCache>
            </c:strRef>
          </c:tx>
          <c:spPr>
            <a:solidFill>
              <a:srgbClr val="FF0000"/>
            </a:solidFill>
          </c:spPr>
          <c:invertIfNegative val="0"/>
          <c:dLbls>
            <c:spPr>
              <a:noFill/>
              <a:ln>
                <a:noFill/>
              </a:ln>
              <a:effectLst/>
            </c:spPr>
            <c:txPr>
              <a:bodyPr/>
              <a:lstStyle/>
              <a:p>
                <a:pPr>
                  <a:defRPr>
                    <a:solidFill>
                      <a:srgbClr val="FF0000"/>
                    </a:solidFill>
                    <a:latin typeface="Bahnschrift" pitchFamily="34" charset="0"/>
                  </a:defRPr>
                </a:pPr>
                <a:endParaRPr lang="sr-Latn-R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Sheet1!$A$2:$A$4</c:f>
              <c:strCache>
                <c:ptCount val="3"/>
                <c:pt idx="0">
                  <c:v>Moscow</c:v>
                </c:pt>
                <c:pt idx="1">
                  <c:v>Podgorica</c:v>
                </c:pt>
                <c:pt idx="2">
                  <c:v>Abu Dhabi</c:v>
                </c:pt>
              </c:strCache>
            </c:strRef>
          </c:cat>
          <c:val>
            <c:numRef>
              <c:f>Sheet1!$C$2:$C$4</c:f>
              <c:numCache>
                <c:formatCode>General</c:formatCode>
                <c:ptCount val="3"/>
                <c:pt idx="0">
                  <c:v>531.41999999999996</c:v>
                </c:pt>
                <c:pt idx="1">
                  <c:v>143.63999999999999</c:v>
                </c:pt>
                <c:pt idx="2">
                  <c:v>2.97</c:v>
                </c:pt>
              </c:numCache>
            </c:numRef>
          </c:val>
          <c:extLst xmlns:c16r2="http://schemas.microsoft.com/office/drawing/2015/06/chart">
            <c:ext xmlns:c16="http://schemas.microsoft.com/office/drawing/2014/chart" uri="{C3380CC4-5D6E-409C-BE32-E72D297353CC}">
              <c16:uniqueId val="{00000001-773F-4BF8-ACB0-E52F67653AEA}"/>
            </c:ext>
          </c:extLst>
        </c:ser>
        <c:dLbls>
          <c:showLegendKey val="0"/>
          <c:showVal val="1"/>
          <c:showCatName val="0"/>
          <c:showSerName val="0"/>
          <c:showPercent val="0"/>
          <c:showBubbleSize val="0"/>
        </c:dLbls>
        <c:gapWidth val="150"/>
        <c:shape val="box"/>
        <c:axId val="150238336"/>
        <c:axId val="150239872"/>
        <c:axId val="146221248"/>
      </c:bar3DChart>
      <c:catAx>
        <c:axId val="150238336"/>
        <c:scaling>
          <c:orientation val="minMax"/>
        </c:scaling>
        <c:delete val="0"/>
        <c:axPos val="b"/>
        <c:numFmt formatCode="General" sourceLinked="0"/>
        <c:majorTickMark val="out"/>
        <c:minorTickMark val="none"/>
        <c:tickLblPos val="nextTo"/>
        <c:txPr>
          <a:bodyPr/>
          <a:lstStyle/>
          <a:p>
            <a:pPr>
              <a:defRPr>
                <a:latin typeface="Bahnschrift" pitchFamily="34" charset="0"/>
              </a:defRPr>
            </a:pPr>
            <a:endParaRPr lang="sr-Latn-RS"/>
          </a:p>
        </c:txPr>
        <c:crossAx val="150239872"/>
        <c:crosses val="autoZero"/>
        <c:auto val="1"/>
        <c:lblAlgn val="ctr"/>
        <c:lblOffset val="100"/>
        <c:noMultiLvlLbl val="0"/>
      </c:catAx>
      <c:valAx>
        <c:axId val="150239872"/>
        <c:scaling>
          <c:orientation val="minMax"/>
        </c:scaling>
        <c:delete val="0"/>
        <c:axPos val="l"/>
        <c:majorGridlines/>
        <c:numFmt formatCode="General" sourceLinked="1"/>
        <c:majorTickMark val="out"/>
        <c:minorTickMark val="none"/>
        <c:tickLblPos val="nextTo"/>
        <c:txPr>
          <a:bodyPr/>
          <a:lstStyle/>
          <a:p>
            <a:pPr>
              <a:defRPr>
                <a:latin typeface="Bahnschrift" pitchFamily="34" charset="0"/>
              </a:defRPr>
            </a:pPr>
            <a:endParaRPr lang="sr-Latn-RS"/>
          </a:p>
        </c:txPr>
        <c:crossAx val="150238336"/>
        <c:crosses val="autoZero"/>
        <c:crossBetween val="between"/>
      </c:valAx>
      <c:serAx>
        <c:axId val="146221248"/>
        <c:scaling>
          <c:orientation val="maxMin"/>
        </c:scaling>
        <c:delete val="0"/>
        <c:axPos val="b"/>
        <c:majorTickMark val="out"/>
        <c:minorTickMark val="none"/>
        <c:tickLblPos val="nextTo"/>
        <c:txPr>
          <a:bodyPr/>
          <a:lstStyle/>
          <a:p>
            <a:pPr>
              <a:defRPr>
                <a:latin typeface="Bahnschrift" pitchFamily="34" charset="0"/>
              </a:defRPr>
            </a:pPr>
            <a:endParaRPr lang="sr-Latn-RS"/>
          </a:p>
        </c:txPr>
        <c:crossAx val="150239872"/>
        <c:crosses val="autoZero"/>
      </c:serAx>
    </c:plotArea>
    <c:legend>
      <c:legendPos val="r"/>
      <c:layout>
        <c:manualLayout>
          <c:xMode val="edge"/>
          <c:yMode val="edge"/>
          <c:x val="4.5885115798266821E-4"/>
          <c:y val="0.77612618971741987"/>
          <c:w val="0.14896181725002752"/>
          <c:h val="0.20853332022402529"/>
        </c:manualLayout>
      </c:layout>
      <c:overlay val="0"/>
      <c:txPr>
        <a:bodyPr/>
        <a:lstStyle/>
        <a:p>
          <a:pPr>
            <a:defRPr>
              <a:latin typeface="Bahnschrift" pitchFamily="34" charset="0"/>
            </a:defRPr>
          </a:pPr>
          <a:endParaRPr lang="sr-Latn-RS"/>
        </a:p>
      </c:txPr>
    </c:legend>
    <c:plotVisOnly val="1"/>
    <c:dispBlanksAs val="gap"/>
    <c:showDLblsOverMax val="0"/>
  </c:chart>
  <c:txPr>
    <a:bodyPr/>
    <a:lstStyle/>
    <a:p>
      <a:pPr>
        <a:defRPr sz="1800"/>
      </a:pPr>
      <a:endParaRPr lang="sr-Latn-R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sr-Latn-M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perspective val="30"/>
    </c:view3D>
    <c:floor>
      <c:thickness val="0"/>
    </c:floor>
    <c:sideWall>
      <c:thickness val="0"/>
    </c:sideWall>
    <c:backWall>
      <c:thickness val="0"/>
    </c:backWall>
    <c:plotArea>
      <c:layout>
        <c:manualLayout>
          <c:layoutTarget val="inner"/>
          <c:xMode val="edge"/>
          <c:yMode val="edge"/>
          <c:x val="7.445078501853962E-2"/>
          <c:y val="3.0348532965472328E-2"/>
          <c:w val="0.52354017081476545"/>
          <c:h val="0.75620079689453579"/>
        </c:manualLayout>
      </c:layout>
      <c:bar3DChart>
        <c:barDir val="col"/>
        <c:grouping val="standard"/>
        <c:varyColors val="0"/>
        <c:ser>
          <c:idx val="0"/>
          <c:order val="0"/>
          <c:tx>
            <c:strRef>
              <c:f>Sheet1!$B$1</c:f>
              <c:strCache>
                <c:ptCount val="1"/>
                <c:pt idx="0">
                  <c:v>Heating</c:v>
                </c:pt>
              </c:strCache>
            </c:strRef>
          </c:tx>
          <c:spPr>
            <a:solidFill>
              <a:srgbClr val="FF0000"/>
            </a:solidFill>
          </c:spPr>
          <c:invertIfNegative val="0"/>
          <c:dLbls>
            <c:dLbl>
              <c:idx val="0"/>
              <c:layout>
                <c:manualLayout>
                  <c:x val="-2.588055005339137E-2"/>
                  <c:y val="-5.6187878106813598E-3"/>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E79F-42F2-9DAB-17754AA849F7}"/>
                </c:ext>
              </c:extLst>
            </c:dLbl>
            <c:dLbl>
              <c:idx val="1"/>
              <c:layout>
                <c:manualLayout>
                  <c:x val="5.9724346277057012E-3"/>
                  <c:y val="-2.8093939053406799E-3"/>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E79F-42F2-9DAB-17754AA849F7}"/>
                </c:ext>
              </c:extLst>
            </c:dLbl>
            <c:dLbl>
              <c:idx val="2"/>
              <c:layout>
                <c:manualLayout>
                  <c:x val="0"/>
                  <c:y val="-1.123757562136272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E79F-42F2-9DAB-17754AA849F7}"/>
                </c:ext>
              </c:extLst>
            </c:dLbl>
            <c:spPr>
              <a:noFill/>
              <a:ln>
                <a:noFill/>
              </a:ln>
              <a:effectLst/>
            </c:spPr>
            <c:txPr>
              <a:bodyPr/>
              <a:lstStyle/>
              <a:p>
                <a:pPr>
                  <a:defRPr>
                    <a:solidFill>
                      <a:srgbClr val="FF0000"/>
                    </a:solidFill>
                    <a:latin typeface="Bahnschrift" pitchFamily="34" charset="0"/>
                  </a:defRPr>
                </a:pPr>
                <a:endParaRPr lang="sr-Latn-R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Sheet1!$A$2:$A$4</c:f>
              <c:strCache>
                <c:ptCount val="3"/>
                <c:pt idx="0">
                  <c:v>Base Wall 1</c:v>
                </c:pt>
                <c:pt idx="1">
                  <c:v>Wall 2</c:v>
                </c:pt>
                <c:pt idx="2">
                  <c:v>Wall 3</c:v>
                </c:pt>
              </c:strCache>
            </c:strRef>
          </c:cat>
          <c:val>
            <c:numRef>
              <c:f>Sheet1!$B$2:$B$4</c:f>
              <c:numCache>
                <c:formatCode>General</c:formatCode>
                <c:ptCount val="3"/>
                <c:pt idx="0">
                  <c:v>143.63999999999999</c:v>
                </c:pt>
                <c:pt idx="1">
                  <c:v>195.39</c:v>
                </c:pt>
                <c:pt idx="2">
                  <c:v>154.68</c:v>
                </c:pt>
              </c:numCache>
            </c:numRef>
          </c:val>
          <c:extLst xmlns:c16r2="http://schemas.microsoft.com/office/drawing/2015/06/chart">
            <c:ext xmlns:c16="http://schemas.microsoft.com/office/drawing/2014/chart" uri="{C3380CC4-5D6E-409C-BE32-E72D297353CC}">
              <c16:uniqueId val="{00000003-E79F-42F2-9DAB-17754AA849F7}"/>
            </c:ext>
          </c:extLst>
        </c:ser>
        <c:ser>
          <c:idx val="1"/>
          <c:order val="1"/>
          <c:tx>
            <c:strRef>
              <c:f>Sheet1!$C$1</c:f>
              <c:strCache>
                <c:ptCount val="1"/>
                <c:pt idx="0">
                  <c:v>Cooling</c:v>
                </c:pt>
              </c:strCache>
            </c:strRef>
          </c:tx>
          <c:spPr>
            <a:solidFill>
              <a:srgbClr val="00B0F0"/>
            </a:solidFill>
          </c:spPr>
          <c:invertIfNegative val="0"/>
          <c:dLbls>
            <c:dLbl>
              <c:idx val="0"/>
              <c:layout>
                <c:manualLayout>
                  <c:x val="0"/>
                  <c:y val="-8.4281817160220401E-3"/>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E79F-42F2-9DAB-17754AA849F7}"/>
                </c:ext>
              </c:extLst>
            </c:dLbl>
            <c:dLbl>
              <c:idx val="1"/>
              <c:layout>
                <c:manualLayout>
                  <c:x val="7.7035078741981983E-3"/>
                  <c:y val="-1.685636343204408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E79F-42F2-9DAB-17754AA849F7}"/>
                </c:ext>
              </c:extLst>
            </c:dLbl>
            <c:dLbl>
              <c:idx val="2"/>
              <c:layout>
                <c:manualLayout>
                  <c:x val="0"/>
                  <c:y val="-1.123757562136272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6-E79F-42F2-9DAB-17754AA849F7}"/>
                </c:ext>
              </c:extLst>
            </c:dLbl>
            <c:spPr>
              <a:noFill/>
              <a:ln>
                <a:noFill/>
              </a:ln>
              <a:effectLst/>
            </c:spPr>
            <c:txPr>
              <a:bodyPr/>
              <a:lstStyle/>
              <a:p>
                <a:pPr>
                  <a:defRPr>
                    <a:solidFill>
                      <a:srgbClr val="00B0F0"/>
                    </a:solidFill>
                    <a:latin typeface="Bahnschrift" pitchFamily="34" charset="0"/>
                  </a:defRPr>
                </a:pPr>
                <a:endParaRPr lang="sr-Latn-R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Sheet1!$A$2:$A$4</c:f>
              <c:strCache>
                <c:ptCount val="3"/>
                <c:pt idx="0">
                  <c:v>Base Wall 1</c:v>
                </c:pt>
                <c:pt idx="1">
                  <c:v>Wall 2</c:v>
                </c:pt>
                <c:pt idx="2">
                  <c:v>Wall 3</c:v>
                </c:pt>
              </c:strCache>
            </c:strRef>
          </c:cat>
          <c:val>
            <c:numRef>
              <c:f>Sheet1!$C$2:$C$4</c:f>
              <c:numCache>
                <c:formatCode>General</c:formatCode>
                <c:ptCount val="3"/>
                <c:pt idx="0">
                  <c:v>162.63</c:v>
                </c:pt>
                <c:pt idx="1">
                  <c:v>199.97</c:v>
                </c:pt>
                <c:pt idx="2">
                  <c:v>170.91</c:v>
                </c:pt>
              </c:numCache>
            </c:numRef>
          </c:val>
          <c:extLst xmlns:c16r2="http://schemas.microsoft.com/office/drawing/2015/06/chart">
            <c:ext xmlns:c16="http://schemas.microsoft.com/office/drawing/2014/chart" uri="{C3380CC4-5D6E-409C-BE32-E72D297353CC}">
              <c16:uniqueId val="{00000007-E79F-42F2-9DAB-17754AA849F7}"/>
            </c:ext>
          </c:extLst>
        </c:ser>
        <c:dLbls>
          <c:showLegendKey val="0"/>
          <c:showVal val="0"/>
          <c:showCatName val="0"/>
          <c:showSerName val="0"/>
          <c:showPercent val="0"/>
          <c:showBubbleSize val="0"/>
        </c:dLbls>
        <c:gapWidth val="150"/>
        <c:shape val="box"/>
        <c:axId val="178729728"/>
        <c:axId val="178731264"/>
        <c:axId val="179358336"/>
      </c:bar3DChart>
      <c:catAx>
        <c:axId val="178729728"/>
        <c:scaling>
          <c:orientation val="minMax"/>
        </c:scaling>
        <c:delete val="0"/>
        <c:axPos val="b"/>
        <c:numFmt formatCode="General" sourceLinked="0"/>
        <c:majorTickMark val="out"/>
        <c:minorTickMark val="none"/>
        <c:tickLblPos val="nextTo"/>
        <c:txPr>
          <a:bodyPr/>
          <a:lstStyle/>
          <a:p>
            <a:pPr>
              <a:defRPr>
                <a:latin typeface="Bahnschrift" pitchFamily="34" charset="0"/>
              </a:defRPr>
            </a:pPr>
            <a:endParaRPr lang="sr-Latn-RS"/>
          </a:p>
        </c:txPr>
        <c:crossAx val="178731264"/>
        <c:crosses val="autoZero"/>
        <c:auto val="1"/>
        <c:lblAlgn val="ctr"/>
        <c:lblOffset val="100"/>
        <c:noMultiLvlLbl val="0"/>
      </c:catAx>
      <c:valAx>
        <c:axId val="178731264"/>
        <c:scaling>
          <c:orientation val="minMax"/>
        </c:scaling>
        <c:delete val="0"/>
        <c:axPos val="l"/>
        <c:majorGridlines/>
        <c:numFmt formatCode="General" sourceLinked="1"/>
        <c:majorTickMark val="out"/>
        <c:minorTickMark val="none"/>
        <c:tickLblPos val="nextTo"/>
        <c:txPr>
          <a:bodyPr/>
          <a:lstStyle/>
          <a:p>
            <a:pPr>
              <a:defRPr>
                <a:latin typeface="Bahnschrift" pitchFamily="34" charset="0"/>
              </a:defRPr>
            </a:pPr>
            <a:endParaRPr lang="sr-Latn-RS"/>
          </a:p>
        </c:txPr>
        <c:crossAx val="178729728"/>
        <c:crosses val="autoZero"/>
        <c:crossBetween val="between"/>
      </c:valAx>
      <c:serAx>
        <c:axId val="179358336"/>
        <c:scaling>
          <c:orientation val="minMax"/>
        </c:scaling>
        <c:delete val="0"/>
        <c:axPos val="b"/>
        <c:majorTickMark val="out"/>
        <c:minorTickMark val="none"/>
        <c:tickLblPos val="nextTo"/>
        <c:txPr>
          <a:bodyPr/>
          <a:lstStyle/>
          <a:p>
            <a:pPr>
              <a:defRPr>
                <a:latin typeface="Bahnschrift" pitchFamily="34" charset="0"/>
              </a:defRPr>
            </a:pPr>
            <a:endParaRPr lang="sr-Latn-RS"/>
          </a:p>
        </c:txPr>
        <c:crossAx val="178731264"/>
        <c:crosses val="autoZero"/>
      </c:serAx>
    </c:plotArea>
    <c:legend>
      <c:legendPos val="r"/>
      <c:layout>
        <c:manualLayout>
          <c:xMode val="edge"/>
          <c:yMode val="edge"/>
          <c:x val="0.58465435680640299"/>
          <c:y val="0.76860924825928179"/>
          <c:w val="0.12383672223811784"/>
          <c:h val="0.15389240419524358"/>
        </c:manualLayout>
      </c:layout>
      <c:overlay val="0"/>
      <c:txPr>
        <a:bodyPr/>
        <a:lstStyle/>
        <a:p>
          <a:pPr>
            <a:defRPr>
              <a:latin typeface="Bahnschrift" pitchFamily="34" charset="0"/>
            </a:defRPr>
          </a:pPr>
          <a:endParaRPr lang="sr-Latn-RS"/>
        </a:p>
      </c:txPr>
    </c:legend>
    <c:plotVisOnly val="1"/>
    <c:dispBlanksAs val="gap"/>
    <c:showDLblsOverMax val="0"/>
  </c:chart>
  <c:txPr>
    <a:bodyPr/>
    <a:lstStyle/>
    <a:p>
      <a:pPr>
        <a:defRPr sz="1800"/>
      </a:pPr>
      <a:endParaRPr lang="sr-Latn-R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C9D38-EEDC-48ED-8C10-A1BA731D704A}" type="datetimeFigureOut">
              <a:rPr lang="en-US" smtClean="0"/>
              <a:pPr/>
              <a:t>12/17/2019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87339-7E43-4603-90B3-603889339C34}" type="slidenum">
              <a:rPr lang="en-US" smtClean="0"/>
              <a:pPr/>
              <a:t>‹#›</a:t>
            </a:fld>
            <a:endParaRPr lang="en-US"/>
          </a:p>
        </p:txBody>
      </p:sp>
    </p:spTree>
    <p:extLst>
      <p:ext uri="{BB962C8B-B14F-4D97-AF65-F5344CB8AC3E}">
        <p14:creationId xmlns:p14="http://schemas.microsoft.com/office/powerpoint/2010/main" val="4282509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87339-7E43-4603-90B3-603889339C34}" type="slidenum">
              <a:rPr lang="en-US" smtClean="0"/>
              <a:pPr/>
              <a:t>3</a:t>
            </a:fld>
            <a:endParaRPr lang="en-US"/>
          </a:p>
        </p:txBody>
      </p:sp>
    </p:spTree>
    <p:extLst>
      <p:ext uri="{BB962C8B-B14F-4D97-AF65-F5344CB8AC3E}">
        <p14:creationId xmlns:p14="http://schemas.microsoft.com/office/powerpoint/2010/main" val="368956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D5B770-FD15-4671-A5BC-1D5A64111FFD}"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9DA93-69B1-4B68-80AB-EB0D1E386C14}" type="slidenum">
              <a:rPr lang="en-US" smtClean="0"/>
              <a:pPr/>
              <a:t>‹#›</a:t>
            </a:fld>
            <a:endParaRPr lang="en-US"/>
          </a:p>
        </p:txBody>
      </p:sp>
    </p:spTree>
    <p:extLst>
      <p:ext uri="{BB962C8B-B14F-4D97-AF65-F5344CB8AC3E}">
        <p14:creationId xmlns:p14="http://schemas.microsoft.com/office/powerpoint/2010/main" val="4068707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5B770-FD15-4671-A5BC-1D5A64111FFD}"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9DA93-69B1-4B68-80AB-EB0D1E386C14}" type="slidenum">
              <a:rPr lang="en-US" smtClean="0"/>
              <a:pPr/>
              <a:t>‹#›</a:t>
            </a:fld>
            <a:endParaRPr lang="en-US"/>
          </a:p>
        </p:txBody>
      </p:sp>
    </p:spTree>
    <p:extLst>
      <p:ext uri="{BB962C8B-B14F-4D97-AF65-F5344CB8AC3E}">
        <p14:creationId xmlns:p14="http://schemas.microsoft.com/office/powerpoint/2010/main" val="102098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5B770-FD15-4671-A5BC-1D5A64111FFD}"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9DA93-69B1-4B68-80AB-EB0D1E386C14}" type="slidenum">
              <a:rPr lang="en-US" smtClean="0"/>
              <a:pPr/>
              <a:t>‹#›</a:t>
            </a:fld>
            <a:endParaRPr lang="en-US"/>
          </a:p>
        </p:txBody>
      </p:sp>
    </p:spTree>
    <p:extLst>
      <p:ext uri="{BB962C8B-B14F-4D97-AF65-F5344CB8AC3E}">
        <p14:creationId xmlns:p14="http://schemas.microsoft.com/office/powerpoint/2010/main" val="141363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5B770-FD15-4671-A5BC-1D5A64111FFD}"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9DA93-69B1-4B68-80AB-EB0D1E386C14}"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1525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5B770-FD15-4671-A5BC-1D5A64111FFD}"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9DA93-69B1-4B68-80AB-EB0D1E386C14}" type="slidenum">
              <a:rPr lang="en-US" smtClean="0"/>
              <a:pPr/>
              <a:t>‹#›</a:t>
            </a:fld>
            <a:endParaRPr lang="en-US"/>
          </a:p>
        </p:txBody>
      </p:sp>
    </p:spTree>
    <p:extLst>
      <p:ext uri="{BB962C8B-B14F-4D97-AF65-F5344CB8AC3E}">
        <p14:creationId xmlns:p14="http://schemas.microsoft.com/office/powerpoint/2010/main" val="1493396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D5B770-FD15-4671-A5BC-1D5A64111FFD}" type="datetimeFigureOut">
              <a:rPr lang="en-US" smtClean="0"/>
              <a:pPr/>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19DA93-69B1-4B68-80AB-EB0D1E386C14}" type="slidenum">
              <a:rPr lang="en-US" smtClean="0"/>
              <a:pPr/>
              <a:t>‹#›</a:t>
            </a:fld>
            <a:endParaRPr lang="en-US"/>
          </a:p>
        </p:txBody>
      </p:sp>
    </p:spTree>
    <p:extLst>
      <p:ext uri="{BB962C8B-B14F-4D97-AF65-F5344CB8AC3E}">
        <p14:creationId xmlns:p14="http://schemas.microsoft.com/office/powerpoint/2010/main" val="268319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D5B770-FD15-4671-A5BC-1D5A64111FFD}" type="datetimeFigureOut">
              <a:rPr lang="en-US" smtClean="0"/>
              <a:pPr/>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19DA93-69B1-4B68-80AB-EB0D1E386C14}" type="slidenum">
              <a:rPr lang="en-US" smtClean="0"/>
              <a:pPr/>
              <a:t>‹#›</a:t>
            </a:fld>
            <a:endParaRPr lang="en-US"/>
          </a:p>
        </p:txBody>
      </p:sp>
    </p:spTree>
    <p:extLst>
      <p:ext uri="{BB962C8B-B14F-4D97-AF65-F5344CB8AC3E}">
        <p14:creationId xmlns:p14="http://schemas.microsoft.com/office/powerpoint/2010/main" val="2695836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5B770-FD15-4671-A5BC-1D5A64111FFD}"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9DA93-69B1-4B68-80AB-EB0D1E386C14}" type="slidenum">
              <a:rPr lang="en-US" smtClean="0"/>
              <a:pPr/>
              <a:t>‹#›</a:t>
            </a:fld>
            <a:endParaRPr lang="en-US"/>
          </a:p>
        </p:txBody>
      </p:sp>
    </p:spTree>
    <p:extLst>
      <p:ext uri="{BB962C8B-B14F-4D97-AF65-F5344CB8AC3E}">
        <p14:creationId xmlns:p14="http://schemas.microsoft.com/office/powerpoint/2010/main" val="2991754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5B770-FD15-4671-A5BC-1D5A64111FFD}"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9DA93-69B1-4B68-80AB-EB0D1E386C14}" type="slidenum">
              <a:rPr lang="en-US" smtClean="0"/>
              <a:pPr/>
              <a:t>‹#›</a:t>
            </a:fld>
            <a:endParaRPr lang="en-US"/>
          </a:p>
        </p:txBody>
      </p:sp>
    </p:spTree>
    <p:extLst>
      <p:ext uri="{BB962C8B-B14F-4D97-AF65-F5344CB8AC3E}">
        <p14:creationId xmlns:p14="http://schemas.microsoft.com/office/powerpoint/2010/main" val="4043599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5B770-FD15-4671-A5BC-1D5A64111FFD}"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9DA93-69B1-4B68-80AB-EB0D1E386C14}" type="slidenum">
              <a:rPr lang="en-US" smtClean="0"/>
              <a:pPr/>
              <a:t>‹#›</a:t>
            </a:fld>
            <a:endParaRPr lang="en-US"/>
          </a:p>
        </p:txBody>
      </p:sp>
    </p:spTree>
    <p:extLst>
      <p:ext uri="{BB962C8B-B14F-4D97-AF65-F5344CB8AC3E}">
        <p14:creationId xmlns:p14="http://schemas.microsoft.com/office/powerpoint/2010/main" val="21037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D5B770-FD15-4671-A5BC-1D5A64111FFD}"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9DA93-69B1-4B68-80AB-EB0D1E386C14}" type="slidenum">
              <a:rPr lang="en-US" smtClean="0"/>
              <a:pPr/>
              <a:t>‹#›</a:t>
            </a:fld>
            <a:endParaRPr lang="en-US"/>
          </a:p>
        </p:txBody>
      </p:sp>
    </p:spTree>
    <p:extLst>
      <p:ext uri="{BB962C8B-B14F-4D97-AF65-F5344CB8AC3E}">
        <p14:creationId xmlns:p14="http://schemas.microsoft.com/office/powerpoint/2010/main" val="280727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D5B770-FD15-4671-A5BC-1D5A64111FFD}"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9DA93-69B1-4B68-80AB-EB0D1E386C14}" type="slidenum">
              <a:rPr lang="en-US" smtClean="0"/>
              <a:pPr/>
              <a:t>‹#›</a:t>
            </a:fld>
            <a:endParaRPr lang="en-US"/>
          </a:p>
        </p:txBody>
      </p:sp>
    </p:spTree>
    <p:extLst>
      <p:ext uri="{BB962C8B-B14F-4D97-AF65-F5344CB8AC3E}">
        <p14:creationId xmlns:p14="http://schemas.microsoft.com/office/powerpoint/2010/main" val="114574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D5B770-FD15-4671-A5BC-1D5A64111FFD}" type="datetimeFigureOut">
              <a:rPr lang="en-US" smtClean="0"/>
              <a:pPr/>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19DA93-69B1-4B68-80AB-EB0D1E386C14}" type="slidenum">
              <a:rPr lang="en-US" smtClean="0"/>
              <a:pPr/>
              <a:t>‹#›</a:t>
            </a:fld>
            <a:endParaRPr lang="en-US"/>
          </a:p>
        </p:txBody>
      </p:sp>
    </p:spTree>
    <p:extLst>
      <p:ext uri="{BB962C8B-B14F-4D97-AF65-F5344CB8AC3E}">
        <p14:creationId xmlns:p14="http://schemas.microsoft.com/office/powerpoint/2010/main" val="329874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D5B770-FD15-4671-A5BC-1D5A64111FFD}" type="datetimeFigureOut">
              <a:rPr lang="en-US" smtClean="0"/>
              <a:pPr/>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19DA93-69B1-4B68-80AB-EB0D1E386C14}" type="slidenum">
              <a:rPr lang="en-US" smtClean="0"/>
              <a:pPr/>
              <a:t>‹#›</a:t>
            </a:fld>
            <a:endParaRPr lang="en-US"/>
          </a:p>
        </p:txBody>
      </p:sp>
    </p:spTree>
    <p:extLst>
      <p:ext uri="{BB962C8B-B14F-4D97-AF65-F5344CB8AC3E}">
        <p14:creationId xmlns:p14="http://schemas.microsoft.com/office/powerpoint/2010/main" val="3043503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5B770-FD15-4671-A5BC-1D5A64111FFD}" type="datetimeFigureOut">
              <a:rPr lang="en-US" smtClean="0"/>
              <a:pPr/>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19DA93-69B1-4B68-80AB-EB0D1E386C14}" type="slidenum">
              <a:rPr lang="en-US" smtClean="0"/>
              <a:pPr/>
              <a:t>‹#›</a:t>
            </a:fld>
            <a:endParaRPr lang="en-US"/>
          </a:p>
        </p:txBody>
      </p:sp>
    </p:spTree>
    <p:extLst>
      <p:ext uri="{BB962C8B-B14F-4D97-AF65-F5344CB8AC3E}">
        <p14:creationId xmlns:p14="http://schemas.microsoft.com/office/powerpoint/2010/main" val="234449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D5B770-FD15-4671-A5BC-1D5A64111FFD}"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9DA93-69B1-4B68-80AB-EB0D1E386C14}" type="slidenum">
              <a:rPr lang="en-US" smtClean="0"/>
              <a:pPr/>
              <a:t>‹#›</a:t>
            </a:fld>
            <a:endParaRPr lang="en-US"/>
          </a:p>
        </p:txBody>
      </p:sp>
    </p:spTree>
    <p:extLst>
      <p:ext uri="{BB962C8B-B14F-4D97-AF65-F5344CB8AC3E}">
        <p14:creationId xmlns:p14="http://schemas.microsoft.com/office/powerpoint/2010/main" val="1115549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D5B770-FD15-4671-A5BC-1D5A64111FFD}"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9DA93-69B1-4B68-80AB-EB0D1E386C14}" type="slidenum">
              <a:rPr lang="en-US" smtClean="0"/>
              <a:pPr/>
              <a:t>‹#›</a:t>
            </a:fld>
            <a:endParaRPr lang="en-US"/>
          </a:p>
        </p:txBody>
      </p:sp>
    </p:spTree>
    <p:extLst>
      <p:ext uri="{BB962C8B-B14F-4D97-AF65-F5344CB8AC3E}">
        <p14:creationId xmlns:p14="http://schemas.microsoft.com/office/powerpoint/2010/main" val="12815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D5B770-FD15-4671-A5BC-1D5A64111FFD}" type="datetimeFigureOut">
              <a:rPr lang="en-US" smtClean="0"/>
              <a:pPr/>
              <a:t>12/17/2019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919DA93-69B1-4B68-80AB-EB0D1E386C14}" type="slidenum">
              <a:rPr lang="en-US" smtClean="0"/>
              <a:pPr/>
              <a:t>‹#›</a:t>
            </a:fld>
            <a:endParaRPr lang="en-US"/>
          </a:p>
        </p:txBody>
      </p:sp>
    </p:spTree>
    <p:extLst>
      <p:ext uri="{BB962C8B-B14F-4D97-AF65-F5344CB8AC3E}">
        <p14:creationId xmlns:p14="http://schemas.microsoft.com/office/powerpoint/2010/main" val="18087499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60CA0DC-EAA1-4C5E-BE08-5866A24C7A7B}"/>
              </a:ext>
            </a:extLst>
          </p:cNvPr>
          <p:cNvSpPr txBox="1"/>
          <p:nvPr/>
        </p:nvSpPr>
        <p:spPr>
          <a:xfrm>
            <a:off x="2497359" y="3565744"/>
            <a:ext cx="7197282" cy="1200329"/>
          </a:xfrm>
          <a:prstGeom prst="rect">
            <a:avLst/>
          </a:prstGeom>
          <a:noFill/>
        </p:spPr>
        <p:txBody>
          <a:bodyPr wrap="square" rtlCol="0">
            <a:spAutoFit/>
          </a:bodyPr>
          <a:lstStyle/>
          <a:p>
            <a:pPr algn="ctr"/>
            <a:r>
              <a:rPr lang="en-US" sz="3600" dirty="0"/>
              <a:t>SIMULATION OF BUILDING PERFORMANCE</a:t>
            </a:r>
          </a:p>
        </p:txBody>
      </p:sp>
      <p:pic>
        <p:nvPicPr>
          <p:cNvPr id="7" name="Picture 6" descr="A close up of a sign&#10;&#10;Description automatically generated">
            <a:extLst>
              <a:ext uri="{FF2B5EF4-FFF2-40B4-BE49-F238E27FC236}">
                <a16:creationId xmlns:a16="http://schemas.microsoft.com/office/drawing/2014/main" xmlns="" id="{142E38EA-583F-444B-8127-12EAEDF211BA}"/>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365183" y="299061"/>
            <a:ext cx="3375545" cy="1353365"/>
          </a:xfrm>
          <a:prstGeom prst="rect">
            <a:avLst/>
          </a:prstGeom>
          <a:ln>
            <a:noFill/>
          </a:ln>
        </p:spPr>
      </p:pic>
      <p:sp>
        <p:nvSpPr>
          <p:cNvPr id="8" name="TextBox 7">
            <a:extLst>
              <a:ext uri="{FF2B5EF4-FFF2-40B4-BE49-F238E27FC236}">
                <a16:creationId xmlns:a16="http://schemas.microsoft.com/office/drawing/2014/main" xmlns="" id="{6D3702D1-BE1F-42A1-B704-D9ABB9028A46}"/>
              </a:ext>
            </a:extLst>
          </p:cNvPr>
          <p:cNvSpPr txBox="1"/>
          <p:nvPr/>
        </p:nvSpPr>
        <p:spPr>
          <a:xfrm>
            <a:off x="1699952" y="1080654"/>
            <a:ext cx="4975577" cy="830997"/>
          </a:xfrm>
          <a:prstGeom prst="rect">
            <a:avLst/>
          </a:prstGeom>
          <a:noFill/>
        </p:spPr>
        <p:txBody>
          <a:bodyPr wrap="square" rtlCol="0">
            <a:spAutoFit/>
          </a:bodyPr>
          <a:lstStyle/>
          <a:p>
            <a:r>
              <a:rPr lang="en-US" sz="1200" dirty="0"/>
              <a:t>Technical Environment Systems 2019-2020 |</a:t>
            </a:r>
          </a:p>
          <a:p>
            <a:r>
              <a:rPr lang="en-US" sz="1200" dirty="0"/>
              <a:t>Professor: Behzad Najafi </a:t>
            </a:r>
          </a:p>
          <a:p>
            <a:r>
              <a:rPr lang="en-US" sz="1200" dirty="0"/>
              <a:t>Students: Nikolic </a:t>
            </a:r>
            <a:r>
              <a:rPr lang="en-US" sz="1200" dirty="0" err="1"/>
              <a:t>Andela</a:t>
            </a:r>
            <a:r>
              <a:rPr lang="en-US" sz="1200" dirty="0"/>
              <a:t> | Kovinic Ira | </a:t>
            </a:r>
            <a:r>
              <a:rPr lang="en-US" sz="1200" dirty="0" err="1"/>
              <a:t>Mekic</a:t>
            </a:r>
            <a:r>
              <a:rPr lang="en-US" sz="1200" dirty="0"/>
              <a:t> Emir | </a:t>
            </a:r>
            <a:r>
              <a:rPr lang="en-US" sz="1200" dirty="0" err="1"/>
              <a:t>Ceneric</a:t>
            </a:r>
            <a:r>
              <a:rPr lang="en-US" sz="1200" dirty="0"/>
              <a:t> Filip</a:t>
            </a:r>
          </a:p>
          <a:p>
            <a:endParaRPr lang="en-US" sz="1200" dirty="0"/>
          </a:p>
        </p:txBody>
      </p:sp>
    </p:spTree>
    <p:extLst>
      <p:ext uri="{BB962C8B-B14F-4D97-AF65-F5344CB8AC3E}">
        <p14:creationId xmlns:p14="http://schemas.microsoft.com/office/powerpoint/2010/main" val="2051974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DB0EFB-0F3E-468D-9E5F-4976BFAC92A4}"/>
              </a:ext>
            </a:extLst>
          </p:cNvPr>
          <p:cNvSpPr>
            <a:spLocks noGrp="1"/>
          </p:cNvSpPr>
          <p:nvPr>
            <p:ph type="title"/>
          </p:nvPr>
        </p:nvSpPr>
        <p:spPr>
          <a:xfrm>
            <a:off x="-574065" y="30743"/>
            <a:ext cx="3153246" cy="970450"/>
          </a:xfrm>
        </p:spPr>
        <p:txBody>
          <a:bodyPr>
            <a:normAutofit/>
          </a:bodyPr>
          <a:lstStyle/>
          <a:p>
            <a:r>
              <a:rPr lang="en-US" sz="2800" dirty="0"/>
              <a:t>| content</a:t>
            </a:r>
          </a:p>
        </p:txBody>
      </p:sp>
      <p:sp>
        <p:nvSpPr>
          <p:cNvPr id="4" name="Title 1">
            <a:extLst>
              <a:ext uri="{FF2B5EF4-FFF2-40B4-BE49-F238E27FC236}">
                <a16:creationId xmlns:a16="http://schemas.microsoft.com/office/drawing/2014/main" xmlns="" id="{9BAC45C8-D3A5-40E7-B049-3FAEAB3094DA}"/>
              </a:ext>
            </a:extLst>
          </p:cNvPr>
          <p:cNvSpPr txBox="1">
            <a:spLocks/>
          </p:cNvSpPr>
          <p:nvPr/>
        </p:nvSpPr>
        <p:spPr>
          <a:xfrm>
            <a:off x="500254" y="1383893"/>
            <a:ext cx="9111198" cy="3991796"/>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dirty="0"/>
              <a:t>1 Locations</a:t>
            </a:r>
          </a:p>
          <a:p>
            <a:pPr algn="l"/>
            <a:r>
              <a:rPr lang="en-US" sz="2800" dirty="0"/>
              <a:t>2 Specifications of the building</a:t>
            </a:r>
          </a:p>
          <a:p>
            <a:pPr algn="l"/>
            <a:r>
              <a:rPr lang="en-US" sz="2800" dirty="0"/>
              <a:t>3 Process</a:t>
            </a:r>
          </a:p>
          <a:p>
            <a:pPr algn="l"/>
            <a:r>
              <a:rPr lang="en-US" sz="2800" dirty="0"/>
              <a:t>4 Walls </a:t>
            </a:r>
          </a:p>
          <a:p>
            <a:pPr algn="l"/>
            <a:r>
              <a:rPr lang="en-US" sz="2800" dirty="0"/>
              <a:t>5 Comparison of annual energy </a:t>
            </a:r>
            <a:r>
              <a:rPr lang="en-US" sz="2800" dirty="0" smtClean="0"/>
              <a:t>consumption</a:t>
            </a:r>
            <a:endParaRPr lang="sr-Latn-ME" sz="2800" dirty="0" smtClean="0"/>
          </a:p>
          <a:p>
            <a:pPr algn="l"/>
            <a:r>
              <a:rPr lang="sr-Latn-ME" sz="2800" dirty="0" smtClean="0"/>
              <a:t>6 Conclusion</a:t>
            </a:r>
            <a:endParaRPr lang="en-US" sz="2800" dirty="0"/>
          </a:p>
          <a:p>
            <a:pPr algn="l"/>
            <a:endParaRPr lang="en-US" sz="2800" dirty="0"/>
          </a:p>
        </p:txBody>
      </p:sp>
    </p:spTree>
    <p:extLst>
      <p:ext uri="{BB962C8B-B14F-4D97-AF65-F5344CB8AC3E}">
        <p14:creationId xmlns:p14="http://schemas.microsoft.com/office/powerpoint/2010/main" val="3007956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dark, standing&#10;&#10;Description automatically generated">
            <a:extLst>
              <a:ext uri="{FF2B5EF4-FFF2-40B4-BE49-F238E27FC236}">
                <a16:creationId xmlns:a16="http://schemas.microsoft.com/office/drawing/2014/main" xmlns="" id="{0C56BDC3-BF12-455D-8A0E-666312657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98" y="130628"/>
            <a:ext cx="10201270" cy="72126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xmlns="" id="{9202E231-7B44-41CB-8A35-149544D6D8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2275" y="2124891"/>
            <a:ext cx="168388" cy="239485"/>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xmlns="" id="{4E769D89-92BF-4581-963E-60E4075953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2949" y="2704012"/>
            <a:ext cx="168388" cy="239485"/>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xmlns="" id="{6041D823-278E-488D-A3A6-FE3E8E605D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7372" y="1920240"/>
            <a:ext cx="168388" cy="239485"/>
          </a:xfrm>
          <a:prstGeom prst="rect">
            <a:avLst/>
          </a:prstGeom>
        </p:spPr>
      </p:pic>
      <p:sp>
        <p:nvSpPr>
          <p:cNvPr id="12" name="TextBox 11">
            <a:extLst>
              <a:ext uri="{FF2B5EF4-FFF2-40B4-BE49-F238E27FC236}">
                <a16:creationId xmlns:a16="http://schemas.microsoft.com/office/drawing/2014/main" xmlns="" id="{93A2376B-C7B5-4F09-9105-2716A2BC64F3}"/>
              </a:ext>
            </a:extLst>
          </p:cNvPr>
          <p:cNvSpPr txBox="1"/>
          <p:nvPr/>
        </p:nvSpPr>
        <p:spPr>
          <a:xfrm>
            <a:off x="168119" y="233139"/>
            <a:ext cx="3326558" cy="523220"/>
          </a:xfrm>
          <a:prstGeom prst="rect">
            <a:avLst/>
          </a:prstGeom>
          <a:noFill/>
        </p:spPr>
        <p:txBody>
          <a:bodyPr wrap="square" rtlCol="0">
            <a:spAutoFit/>
          </a:bodyPr>
          <a:lstStyle/>
          <a:p>
            <a:r>
              <a:rPr lang="en-US" sz="2800" dirty="0">
                <a:solidFill>
                  <a:schemeClr val="tx2"/>
                </a:solidFill>
                <a:effectLst>
                  <a:outerShdw blurRad="38100" dist="38100" dir="2700000" algn="tl">
                    <a:srgbClr val="000000">
                      <a:alpha val="43137"/>
                    </a:srgbClr>
                  </a:outerShdw>
                </a:effectLst>
                <a:latin typeface="+mj-lt"/>
              </a:rPr>
              <a:t>| locations</a:t>
            </a:r>
          </a:p>
        </p:txBody>
      </p:sp>
      <p:sp>
        <p:nvSpPr>
          <p:cNvPr id="13" name="TextBox 12">
            <a:extLst>
              <a:ext uri="{FF2B5EF4-FFF2-40B4-BE49-F238E27FC236}">
                <a16:creationId xmlns:a16="http://schemas.microsoft.com/office/drawing/2014/main" xmlns="" id="{2941310C-5590-4888-ABCC-8B750CE9F24D}"/>
              </a:ext>
            </a:extLst>
          </p:cNvPr>
          <p:cNvSpPr txBox="1"/>
          <p:nvPr/>
        </p:nvSpPr>
        <p:spPr>
          <a:xfrm>
            <a:off x="5945325" y="1975059"/>
            <a:ext cx="594890" cy="200055"/>
          </a:xfrm>
          <a:prstGeom prst="rect">
            <a:avLst/>
          </a:prstGeom>
          <a:noFill/>
        </p:spPr>
        <p:txBody>
          <a:bodyPr wrap="square" rtlCol="0">
            <a:spAutoFit/>
          </a:bodyPr>
          <a:lstStyle/>
          <a:p>
            <a:r>
              <a:rPr lang="en-US" sz="700" b="1" dirty="0">
                <a:solidFill>
                  <a:schemeClr val="bg1"/>
                </a:solidFill>
              </a:rPr>
              <a:t>Podgorica</a:t>
            </a:r>
          </a:p>
        </p:txBody>
      </p:sp>
      <p:sp>
        <p:nvSpPr>
          <p:cNvPr id="14" name="TextBox 13">
            <a:extLst>
              <a:ext uri="{FF2B5EF4-FFF2-40B4-BE49-F238E27FC236}">
                <a16:creationId xmlns:a16="http://schemas.microsoft.com/office/drawing/2014/main" xmlns="" id="{1FC76DBA-0C34-4396-885D-C56484784606}"/>
              </a:ext>
            </a:extLst>
          </p:cNvPr>
          <p:cNvSpPr txBox="1"/>
          <p:nvPr/>
        </p:nvSpPr>
        <p:spPr>
          <a:xfrm>
            <a:off x="6467372" y="1762827"/>
            <a:ext cx="522048" cy="200055"/>
          </a:xfrm>
          <a:prstGeom prst="rect">
            <a:avLst/>
          </a:prstGeom>
          <a:noFill/>
        </p:spPr>
        <p:txBody>
          <a:bodyPr wrap="square" rtlCol="0">
            <a:spAutoFit/>
          </a:bodyPr>
          <a:lstStyle/>
          <a:p>
            <a:r>
              <a:rPr lang="en-US" sz="700" b="1" dirty="0">
                <a:solidFill>
                  <a:schemeClr val="bg1"/>
                </a:solidFill>
              </a:rPr>
              <a:t>Moscow</a:t>
            </a:r>
          </a:p>
        </p:txBody>
      </p:sp>
      <p:sp>
        <p:nvSpPr>
          <p:cNvPr id="15" name="TextBox 14">
            <a:extLst>
              <a:ext uri="{FF2B5EF4-FFF2-40B4-BE49-F238E27FC236}">
                <a16:creationId xmlns:a16="http://schemas.microsoft.com/office/drawing/2014/main" xmlns="" id="{73290333-1429-4FF0-9E03-F7E5040D6C63}"/>
              </a:ext>
            </a:extLst>
          </p:cNvPr>
          <p:cNvSpPr txBox="1"/>
          <p:nvPr/>
        </p:nvSpPr>
        <p:spPr>
          <a:xfrm>
            <a:off x="7002949" y="2538556"/>
            <a:ext cx="632086" cy="200055"/>
          </a:xfrm>
          <a:prstGeom prst="rect">
            <a:avLst/>
          </a:prstGeom>
          <a:noFill/>
        </p:spPr>
        <p:txBody>
          <a:bodyPr wrap="square" rtlCol="0">
            <a:spAutoFit/>
          </a:bodyPr>
          <a:lstStyle/>
          <a:p>
            <a:r>
              <a:rPr lang="en-US" sz="700" b="1" dirty="0">
                <a:solidFill>
                  <a:schemeClr val="bg1"/>
                </a:solidFill>
              </a:rPr>
              <a:t>Abu Dhabi</a:t>
            </a:r>
          </a:p>
        </p:txBody>
      </p:sp>
      <p:graphicFrame>
        <p:nvGraphicFramePr>
          <p:cNvPr id="19" name="Table 19">
            <a:extLst>
              <a:ext uri="{FF2B5EF4-FFF2-40B4-BE49-F238E27FC236}">
                <a16:creationId xmlns:a16="http://schemas.microsoft.com/office/drawing/2014/main" xmlns="" id="{072B6716-9AF5-476E-B374-580742DE9193}"/>
              </a:ext>
            </a:extLst>
          </p:cNvPr>
          <p:cNvGraphicFramePr>
            <a:graphicFrameLocks noGrp="1"/>
          </p:cNvGraphicFramePr>
          <p:nvPr>
            <p:extLst>
              <p:ext uri="{D42A27DB-BD31-4B8C-83A1-F6EECF244321}">
                <p14:modId xmlns:p14="http://schemas.microsoft.com/office/powerpoint/2010/main" val="3366561257"/>
              </p:ext>
            </p:extLst>
          </p:nvPr>
        </p:nvGraphicFramePr>
        <p:xfrm>
          <a:off x="82009" y="5346197"/>
          <a:ext cx="3629992" cy="1331384"/>
        </p:xfrm>
        <a:graphic>
          <a:graphicData uri="http://schemas.openxmlformats.org/drawingml/2006/table">
            <a:tbl>
              <a:tblPr firstRow="1" bandRow="1">
                <a:tableStyleId>{9D7B26C5-4107-4FEC-AEDC-1716B250A1EF}</a:tableStyleId>
              </a:tblPr>
              <a:tblGrid>
                <a:gridCol w="812985">
                  <a:extLst>
                    <a:ext uri="{9D8B030D-6E8A-4147-A177-3AD203B41FA5}">
                      <a16:colId xmlns:a16="http://schemas.microsoft.com/office/drawing/2014/main" xmlns="" val="732104445"/>
                    </a:ext>
                  </a:extLst>
                </a:gridCol>
                <a:gridCol w="930802">
                  <a:extLst>
                    <a:ext uri="{9D8B030D-6E8A-4147-A177-3AD203B41FA5}">
                      <a16:colId xmlns:a16="http://schemas.microsoft.com/office/drawing/2014/main" xmlns="" val="866043"/>
                    </a:ext>
                  </a:extLst>
                </a:gridCol>
                <a:gridCol w="847187">
                  <a:extLst>
                    <a:ext uri="{9D8B030D-6E8A-4147-A177-3AD203B41FA5}">
                      <a16:colId xmlns:a16="http://schemas.microsoft.com/office/drawing/2014/main" xmlns="" val="496881567"/>
                    </a:ext>
                  </a:extLst>
                </a:gridCol>
                <a:gridCol w="1039018">
                  <a:extLst>
                    <a:ext uri="{9D8B030D-6E8A-4147-A177-3AD203B41FA5}">
                      <a16:colId xmlns:a16="http://schemas.microsoft.com/office/drawing/2014/main" xmlns="" val="2573146714"/>
                    </a:ext>
                  </a:extLst>
                </a:gridCol>
              </a:tblGrid>
              <a:tr h="340339">
                <a:tc>
                  <a:txBody>
                    <a:bodyPr/>
                    <a:lstStyle/>
                    <a:p>
                      <a:pPr algn="l"/>
                      <a:r>
                        <a:rPr lang="en-US" sz="1100" b="0" dirty="0">
                          <a:latin typeface="+mn-lt"/>
                        </a:rPr>
                        <a:t>City</a:t>
                      </a:r>
                    </a:p>
                  </a:txBody>
                  <a:tcPr/>
                </a:tc>
                <a:tc>
                  <a:txBody>
                    <a:bodyPr/>
                    <a:lstStyle/>
                    <a:p>
                      <a:pPr algn="ctr"/>
                      <a:r>
                        <a:rPr lang="en-US" sz="1100" b="0" dirty="0"/>
                        <a:t>Podgorica</a:t>
                      </a:r>
                    </a:p>
                  </a:txBody>
                  <a:tcPr/>
                </a:tc>
                <a:tc>
                  <a:txBody>
                    <a:bodyPr/>
                    <a:lstStyle/>
                    <a:p>
                      <a:pPr algn="ctr"/>
                      <a:r>
                        <a:rPr lang="en-US" sz="1100" b="0" dirty="0"/>
                        <a:t>Moscow</a:t>
                      </a:r>
                    </a:p>
                  </a:txBody>
                  <a:tcPr/>
                </a:tc>
                <a:tc>
                  <a:txBody>
                    <a:bodyPr/>
                    <a:lstStyle/>
                    <a:p>
                      <a:pPr algn="ctr"/>
                      <a:r>
                        <a:rPr lang="en-US" sz="1100" b="0" dirty="0"/>
                        <a:t>Abu Dhabi</a:t>
                      </a:r>
                    </a:p>
                  </a:txBody>
                  <a:tcPr/>
                </a:tc>
                <a:extLst>
                  <a:ext uri="{0D108BD9-81ED-4DB2-BD59-A6C34878D82A}">
                    <a16:rowId xmlns:a16="http://schemas.microsoft.com/office/drawing/2014/main" xmlns="" val="3817542431"/>
                  </a:ext>
                </a:extLst>
              </a:tr>
              <a:tr h="323935">
                <a:tc>
                  <a:txBody>
                    <a:bodyPr/>
                    <a:lstStyle/>
                    <a:p>
                      <a:pPr algn="l"/>
                      <a:r>
                        <a:rPr lang="en-US" sz="1100" dirty="0"/>
                        <a:t>Longitude</a:t>
                      </a:r>
                    </a:p>
                  </a:txBody>
                  <a:tcPr/>
                </a:tc>
                <a:tc>
                  <a:txBody>
                    <a:bodyPr/>
                    <a:lstStyle/>
                    <a:p>
                      <a:pPr algn="ctr"/>
                      <a:r>
                        <a:rPr lang="en-US" sz="1200" b="0" i="0" kern="1200" dirty="0">
                          <a:solidFill>
                            <a:schemeClr val="tx1"/>
                          </a:solidFill>
                          <a:effectLst/>
                          <a:latin typeface="+mn-lt"/>
                          <a:ea typeface="+mn-ea"/>
                          <a:cs typeface="+mn-cs"/>
                        </a:rPr>
                        <a:t>19.26</a:t>
                      </a:r>
                      <a:endParaRPr lang="en-US" sz="1200" dirty="0"/>
                    </a:p>
                  </a:txBody>
                  <a:tcPr/>
                </a:tc>
                <a:tc>
                  <a:txBody>
                    <a:bodyPr/>
                    <a:lstStyle/>
                    <a:p>
                      <a:pPr algn="ctr"/>
                      <a:r>
                        <a:rPr lang="en-US" sz="1200" b="0" i="0" kern="1200" dirty="0">
                          <a:solidFill>
                            <a:schemeClr val="tx1"/>
                          </a:solidFill>
                          <a:effectLst/>
                          <a:latin typeface="+mn-lt"/>
                          <a:ea typeface="+mn-ea"/>
                          <a:cs typeface="+mn-cs"/>
                        </a:rPr>
                        <a:t>37.61</a:t>
                      </a:r>
                      <a:endParaRPr lang="en-US" sz="1200" b="0" dirty="0"/>
                    </a:p>
                  </a:txBody>
                  <a:tcPr/>
                </a:tc>
                <a:tc>
                  <a:txBody>
                    <a:bodyPr/>
                    <a:lstStyle/>
                    <a:p>
                      <a:pPr algn="ctr"/>
                      <a:r>
                        <a:rPr lang="en-US" sz="1200" dirty="0"/>
                        <a:t>54.36</a:t>
                      </a:r>
                    </a:p>
                  </a:txBody>
                  <a:tcPr/>
                </a:tc>
                <a:extLst>
                  <a:ext uri="{0D108BD9-81ED-4DB2-BD59-A6C34878D82A}">
                    <a16:rowId xmlns:a16="http://schemas.microsoft.com/office/drawing/2014/main" xmlns="" val="418049996"/>
                  </a:ext>
                </a:extLst>
              </a:tr>
              <a:tr h="306082">
                <a:tc>
                  <a:txBody>
                    <a:bodyPr/>
                    <a:lstStyle/>
                    <a:p>
                      <a:pPr algn="l"/>
                      <a:r>
                        <a:rPr lang="en-US" sz="1100" dirty="0"/>
                        <a:t>Latitude</a:t>
                      </a:r>
                    </a:p>
                  </a:txBody>
                  <a:tcPr/>
                </a:tc>
                <a:tc>
                  <a:txBody>
                    <a:bodyPr/>
                    <a:lstStyle/>
                    <a:p>
                      <a:pPr algn="ctr"/>
                      <a:r>
                        <a:rPr lang="en-US" sz="1200" dirty="0"/>
                        <a:t>42.44</a:t>
                      </a:r>
                    </a:p>
                  </a:txBody>
                  <a:tcPr/>
                </a:tc>
                <a:tc>
                  <a:txBody>
                    <a:bodyPr/>
                    <a:lstStyle/>
                    <a:p>
                      <a:pPr algn="ctr"/>
                      <a:r>
                        <a:rPr lang="en-US" sz="1200" b="0" i="0" kern="1200" dirty="0">
                          <a:solidFill>
                            <a:schemeClr val="tx1"/>
                          </a:solidFill>
                          <a:effectLst/>
                          <a:latin typeface="+mn-lt"/>
                          <a:ea typeface="+mn-ea"/>
                          <a:cs typeface="+mn-cs"/>
                        </a:rPr>
                        <a:t>55.75</a:t>
                      </a:r>
                      <a:endParaRPr lang="en-US" sz="1200" dirty="0"/>
                    </a:p>
                  </a:txBody>
                  <a:tcPr/>
                </a:tc>
                <a:tc>
                  <a:txBody>
                    <a:bodyPr/>
                    <a:lstStyle/>
                    <a:p>
                      <a:pPr algn="ctr"/>
                      <a:r>
                        <a:rPr lang="en-US" sz="1200" b="0" i="0" kern="1200" dirty="0">
                          <a:solidFill>
                            <a:schemeClr val="tx1"/>
                          </a:solidFill>
                          <a:effectLst/>
                          <a:latin typeface="+mn-lt"/>
                          <a:ea typeface="+mn-ea"/>
                          <a:cs typeface="+mn-cs"/>
                        </a:rPr>
                        <a:t>24.46</a:t>
                      </a:r>
                      <a:endParaRPr lang="en-US" sz="1200" dirty="0"/>
                    </a:p>
                  </a:txBody>
                  <a:tcPr/>
                </a:tc>
                <a:extLst>
                  <a:ext uri="{0D108BD9-81ED-4DB2-BD59-A6C34878D82A}">
                    <a16:rowId xmlns:a16="http://schemas.microsoft.com/office/drawing/2014/main" xmlns="" val="592159375"/>
                  </a:ext>
                </a:extLst>
              </a:tr>
              <a:tr h="361028">
                <a:tc>
                  <a:txBody>
                    <a:bodyPr/>
                    <a:lstStyle/>
                    <a:p>
                      <a:pPr algn="l"/>
                      <a:r>
                        <a:rPr lang="en-US" sz="1100" dirty="0"/>
                        <a:t>Elevation</a:t>
                      </a:r>
                    </a:p>
                  </a:txBody>
                  <a:tcPr/>
                </a:tc>
                <a:tc>
                  <a:txBody>
                    <a:bodyPr/>
                    <a:lstStyle/>
                    <a:p>
                      <a:pPr algn="ctr"/>
                      <a:r>
                        <a:rPr lang="en-US" sz="1200" dirty="0"/>
                        <a:t>48 m</a:t>
                      </a:r>
                    </a:p>
                  </a:txBody>
                  <a:tcPr/>
                </a:tc>
                <a:tc>
                  <a:txBody>
                    <a:bodyPr/>
                    <a:lstStyle/>
                    <a:p>
                      <a:pPr algn="ctr"/>
                      <a:r>
                        <a:rPr lang="en-US" sz="1200" dirty="0"/>
                        <a:t>156 m</a:t>
                      </a:r>
                    </a:p>
                  </a:txBody>
                  <a:tcPr/>
                </a:tc>
                <a:tc>
                  <a:txBody>
                    <a:bodyPr/>
                    <a:lstStyle/>
                    <a:p>
                      <a:pPr algn="ctr"/>
                      <a:r>
                        <a:rPr lang="en-US" sz="1200" dirty="0"/>
                        <a:t>27 m</a:t>
                      </a:r>
                    </a:p>
                  </a:txBody>
                  <a:tcPr/>
                </a:tc>
                <a:extLst>
                  <a:ext uri="{0D108BD9-81ED-4DB2-BD59-A6C34878D82A}">
                    <a16:rowId xmlns:a16="http://schemas.microsoft.com/office/drawing/2014/main" xmlns="" val="148501821"/>
                  </a:ext>
                </a:extLst>
              </a:tr>
            </a:tbl>
          </a:graphicData>
        </a:graphic>
      </p:graphicFrame>
    </p:spTree>
    <p:extLst>
      <p:ext uri="{BB962C8B-B14F-4D97-AF65-F5344CB8AC3E}">
        <p14:creationId xmlns:p14="http://schemas.microsoft.com/office/powerpoint/2010/main" val="4231720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0D752FD-1345-48AC-8DCB-99E5550E466C}"/>
              </a:ext>
            </a:extLst>
          </p:cNvPr>
          <p:cNvSpPr txBox="1"/>
          <p:nvPr/>
        </p:nvSpPr>
        <p:spPr>
          <a:xfrm>
            <a:off x="168118" y="233139"/>
            <a:ext cx="4949241" cy="523220"/>
          </a:xfrm>
          <a:prstGeom prst="rect">
            <a:avLst/>
          </a:prstGeom>
          <a:noFill/>
        </p:spPr>
        <p:txBody>
          <a:bodyPr wrap="square" rtlCol="0">
            <a:spAutoFit/>
          </a:bodyPr>
          <a:lstStyle/>
          <a:p>
            <a:r>
              <a:rPr lang="en-US" sz="2800" dirty="0">
                <a:solidFill>
                  <a:schemeClr val="tx2"/>
                </a:solidFill>
                <a:effectLst>
                  <a:outerShdw blurRad="38100" dist="38100" dir="2700000" algn="tl">
                    <a:srgbClr val="000000">
                      <a:alpha val="43137"/>
                    </a:srgbClr>
                  </a:outerShdw>
                </a:effectLst>
                <a:latin typeface="+mj-lt"/>
              </a:rPr>
              <a:t>| specifications of the building</a:t>
            </a:r>
          </a:p>
        </p:txBody>
      </p:sp>
      <p:pic>
        <p:nvPicPr>
          <p:cNvPr id="8" name="Picture 7" descr="A picture containing building, box&#10;&#10;Description automatically generated">
            <a:extLst>
              <a:ext uri="{FF2B5EF4-FFF2-40B4-BE49-F238E27FC236}">
                <a16:creationId xmlns:a16="http://schemas.microsoft.com/office/drawing/2014/main" xmlns="" id="{C7132B2D-CF18-4ED5-BD35-5661F4EAAE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902" y="-282759"/>
            <a:ext cx="7398445" cy="4295930"/>
          </a:xfrm>
          <a:prstGeom prst="rect">
            <a:avLst/>
          </a:prstGeom>
        </p:spPr>
      </p:pic>
      <p:pic>
        <p:nvPicPr>
          <p:cNvPr id="10" name="Picture 9" descr="A picture containing box&#10;&#10;Description automatically generated">
            <a:extLst>
              <a:ext uri="{FF2B5EF4-FFF2-40B4-BE49-F238E27FC236}">
                <a16:creationId xmlns:a16="http://schemas.microsoft.com/office/drawing/2014/main" xmlns="" id="{DC9AC3A4-2B36-42F8-BE16-8657B8B65D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4651" y="2219594"/>
            <a:ext cx="7142374" cy="4638406"/>
          </a:xfrm>
          <a:prstGeom prst="rect">
            <a:avLst/>
          </a:prstGeom>
        </p:spPr>
      </p:pic>
    </p:spTree>
    <p:extLst>
      <p:ext uri="{BB962C8B-B14F-4D97-AF65-F5344CB8AC3E}">
        <p14:creationId xmlns:p14="http://schemas.microsoft.com/office/powerpoint/2010/main" val="3488318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7A766A1-1542-4BCC-A256-9F453BAA709A}"/>
              </a:ext>
            </a:extLst>
          </p:cNvPr>
          <p:cNvSpPr txBox="1"/>
          <p:nvPr/>
        </p:nvSpPr>
        <p:spPr>
          <a:xfrm>
            <a:off x="168119" y="233139"/>
            <a:ext cx="3326558" cy="523220"/>
          </a:xfrm>
          <a:prstGeom prst="rect">
            <a:avLst/>
          </a:prstGeom>
          <a:noFill/>
        </p:spPr>
        <p:txBody>
          <a:bodyPr wrap="square" rtlCol="0">
            <a:spAutoFit/>
          </a:bodyPr>
          <a:lstStyle/>
          <a:p>
            <a:r>
              <a:rPr lang="en-US" sz="2800" dirty="0">
                <a:solidFill>
                  <a:schemeClr val="tx2"/>
                </a:solidFill>
                <a:effectLst>
                  <a:outerShdw blurRad="38100" dist="38100" dir="2700000" algn="tl">
                    <a:srgbClr val="000000">
                      <a:alpha val="43137"/>
                    </a:srgbClr>
                  </a:outerShdw>
                </a:effectLst>
                <a:latin typeface="+mj-lt"/>
              </a:rPr>
              <a:t>| process</a:t>
            </a:r>
          </a:p>
        </p:txBody>
      </p:sp>
      <p:pic>
        <p:nvPicPr>
          <p:cNvPr id="6" name="Picture 5" descr="A picture containing drawing&#10;&#10;Description automatically generated">
            <a:extLst>
              <a:ext uri="{FF2B5EF4-FFF2-40B4-BE49-F238E27FC236}">
                <a16:creationId xmlns:a16="http://schemas.microsoft.com/office/drawing/2014/main" xmlns="" id="{5F33A56B-F2DC-4C14-B92C-160B4E51E4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274" y="1539240"/>
            <a:ext cx="5345615" cy="3779519"/>
          </a:xfrm>
          <a:prstGeom prst="rect">
            <a:avLst/>
          </a:prstGeom>
        </p:spPr>
      </p:pic>
      <p:pic>
        <p:nvPicPr>
          <p:cNvPr id="8" name="Picture 7" descr="A picture containing clock&#10;&#10;Description automatically generated">
            <a:extLst>
              <a:ext uri="{FF2B5EF4-FFF2-40B4-BE49-F238E27FC236}">
                <a16:creationId xmlns:a16="http://schemas.microsoft.com/office/drawing/2014/main" xmlns="" id="{62F3AC0B-A5DA-49E6-BB73-784950CA4BD8}"/>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r="12181" b="21478"/>
          <a:stretch/>
        </p:blipFill>
        <p:spPr>
          <a:xfrm>
            <a:off x="5356475" y="1928949"/>
            <a:ext cx="4939751" cy="3122804"/>
          </a:xfrm>
          <a:prstGeom prst="rect">
            <a:avLst/>
          </a:prstGeom>
        </p:spPr>
      </p:pic>
      <p:sp>
        <p:nvSpPr>
          <p:cNvPr id="9" name="Arrow: Right 8">
            <a:extLst>
              <a:ext uri="{FF2B5EF4-FFF2-40B4-BE49-F238E27FC236}">
                <a16:creationId xmlns:a16="http://schemas.microsoft.com/office/drawing/2014/main" xmlns="" id="{B7E36456-CCB2-4134-8F62-D52A11CF423D}"/>
              </a:ext>
            </a:extLst>
          </p:cNvPr>
          <p:cNvSpPr/>
          <p:nvPr/>
        </p:nvSpPr>
        <p:spPr>
          <a:xfrm>
            <a:off x="4651198" y="3058935"/>
            <a:ext cx="1931311" cy="524857"/>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414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D500FAC-24D2-44C1-9DB4-B4741BDAD505}"/>
              </a:ext>
            </a:extLst>
          </p:cNvPr>
          <p:cNvSpPr txBox="1"/>
          <p:nvPr/>
        </p:nvSpPr>
        <p:spPr>
          <a:xfrm>
            <a:off x="168119" y="233139"/>
            <a:ext cx="3326558" cy="523220"/>
          </a:xfrm>
          <a:prstGeom prst="rect">
            <a:avLst/>
          </a:prstGeom>
          <a:noFill/>
        </p:spPr>
        <p:txBody>
          <a:bodyPr wrap="square" rtlCol="0">
            <a:spAutoFit/>
          </a:bodyPr>
          <a:lstStyle/>
          <a:p>
            <a:r>
              <a:rPr lang="en-US" sz="2800" dirty="0">
                <a:solidFill>
                  <a:schemeClr val="tx2"/>
                </a:solidFill>
                <a:effectLst>
                  <a:outerShdw blurRad="38100" dist="38100" dir="2700000" algn="tl">
                    <a:srgbClr val="000000">
                      <a:alpha val="43137"/>
                    </a:srgbClr>
                  </a:outerShdw>
                </a:effectLst>
                <a:latin typeface="+mj-lt"/>
              </a:rPr>
              <a:t>| walls</a:t>
            </a:r>
          </a:p>
        </p:txBody>
      </p:sp>
      <p:sp>
        <p:nvSpPr>
          <p:cNvPr id="3" name="TextBox 2">
            <a:extLst>
              <a:ext uri="{FF2B5EF4-FFF2-40B4-BE49-F238E27FC236}">
                <a16:creationId xmlns:a16="http://schemas.microsoft.com/office/drawing/2014/main" xmlns="" id="{770C0A24-E941-47B1-A049-157B39810BBC}"/>
              </a:ext>
            </a:extLst>
          </p:cNvPr>
          <p:cNvSpPr txBox="1"/>
          <p:nvPr/>
        </p:nvSpPr>
        <p:spPr>
          <a:xfrm>
            <a:off x="3534589" y="961319"/>
            <a:ext cx="1139924" cy="369332"/>
          </a:xfrm>
          <a:prstGeom prst="rect">
            <a:avLst/>
          </a:prstGeom>
          <a:noFill/>
          <a:ln>
            <a:solidFill>
              <a:schemeClr val="tx1"/>
            </a:solidFill>
          </a:ln>
        </p:spPr>
        <p:txBody>
          <a:bodyPr wrap="square" rtlCol="0">
            <a:spAutoFit/>
          </a:bodyPr>
          <a:lstStyle/>
          <a:p>
            <a:r>
              <a:rPr lang="en-US" dirty="0"/>
              <a:t>WALL 2</a:t>
            </a:r>
          </a:p>
        </p:txBody>
      </p:sp>
      <p:sp>
        <p:nvSpPr>
          <p:cNvPr id="4" name="TextBox 3">
            <a:extLst>
              <a:ext uri="{FF2B5EF4-FFF2-40B4-BE49-F238E27FC236}">
                <a16:creationId xmlns:a16="http://schemas.microsoft.com/office/drawing/2014/main" xmlns="" id="{9AF3EF86-766D-46F8-89F2-451215B91D7E}"/>
              </a:ext>
            </a:extLst>
          </p:cNvPr>
          <p:cNvSpPr txBox="1"/>
          <p:nvPr/>
        </p:nvSpPr>
        <p:spPr>
          <a:xfrm>
            <a:off x="4929089" y="940817"/>
            <a:ext cx="1703722" cy="369332"/>
          </a:xfrm>
          <a:prstGeom prst="rect">
            <a:avLst/>
          </a:prstGeom>
          <a:solidFill>
            <a:schemeClr val="tx2"/>
          </a:solidFill>
        </p:spPr>
        <p:txBody>
          <a:bodyPr wrap="square" rtlCol="0">
            <a:spAutoFit/>
          </a:bodyPr>
          <a:lstStyle/>
          <a:p>
            <a:r>
              <a:rPr lang="en-US" dirty="0"/>
              <a:t>BASE WALL 1</a:t>
            </a:r>
          </a:p>
        </p:txBody>
      </p:sp>
      <p:sp>
        <p:nvSpPr>
          <p:cNvPr id="5" name="TextBox 4">
            <a:extLst>
              <a:ext uri="{FF2B5EF4-FFF2-40B4-BE49-F238E27FC236}">
                <a16:creationId xmlns:a16="http://schemas.microsoft.com/office/drawing/2014/main" xmlns="" id="{CC99EB70-F650-4A42-BF24-372E90B16859}"/>
              </a:ext>
            </a:extLst>
          </p:cNvPr>
          <p:cNvSpPr txBox="1"/>
          <p:nvPr/>
        </p:nvSpPr>
        <p:spPr>
          <a:xfrm>
            <a:off x="6887387" y="940817"/>
            <a:ext cx="1139924" cy="369332"/>
          </a:xfrm>
          <a:prstGeom prst="rect">
            <a:avLst/>
          </a:prstGeom>
          <a:noFill/>
          <a:ln>
            <a:solidFill>
              <a:schemeClr val="tx1"/>
            </a:solidFill>
          </a:ln>
        </p:spPr>
        <p:txBody>
          <a:bodyPr wrap="square" rtlCol="0">
            <a:spAutoFit/>
          </a:bodyPr>
          <a:lstStyle/>
          <a:p>
            <a:r>
              <a:rPr lang="en-US" dirty="0"/>
              <a:t>WALL 3</a:t>
            </a:r>
          </a:p>
        </p:txBody>
      </p:sp>
      <p:cxnSp>
        <p:nvCxnSpPr>
          <p:cNvPr id="7" name="Straight Connector 6">
            <a:extLst>
              <a:ext uri="{FF2B5EF4-FFF2-40B4-BE49-F238E27FC236}">
                <a16:creationId xmlns:a16="http://schemas.microsoft.com/office/drawing/2014/main" xmlns="" id="{EB7EB6FE-6452-4E01-8A62-704C3FE8FC23}"/>
              </a:ext>
            </a:extLst>
          </p:cNvPr>
          <p:cNvCxnSpPr>
            <a:cxnSpLocks/>
          </p:cNvCxnSpPr>
          <p:nvPr/>
        </p:nvCxnSpPr>
        <p:spPr>
          <a:xfrm flipH="1">
            <a:off x="4859865" y="1533412"/>
            <a:ext cx="18989" cy="3699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8AAC0EE6-BFB7-4062-9370-18993E7B9C2E}"/>
              </a:ext>
            </a:extLst>
          </p:cNvPr>
          <p:cNvCxnSpPr>
            <a:cxnSpLocks/>
          </p:cNvCxnSpPr>
          <p:nvPr/>
        </p:nvCxnSpPr>
        <p:spPr>
          <a:xfrm>
            <a:off x="6724735" y="1526791"/>
            <a:ext cx="0" cy="37184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3DB8B2A9-2023-4C56-8D2C-9FB90A4F44EA}"/>
              </a:ext>
            </a:extLst>
          </p:cNvPr>
          <p:cNvCxnSpPr>
            <a:cxnSpLocks/>
          </p:cNvCxnSpPr>
          <p:nvPr/>
        </p:nvCxnSpPr>
        <p:spPr>
          <a:xfrm>
            <a:off x="3132743" y="1808588"/>
            <a:ext cx="53182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DB43E-A199-49F3-8A9F-60B53D875547}"/>
              </a:ext>
            </a:extLst>
          </p:cNvPr>
          <p:cNvCxnSpPr>
            <a:cxnSpLocks/>
          </p:cNvCxnSpPr>
          <p:nvPr/>
        </p:nvCxnSpPr>
        <p:spPr>
          <a:xfrm>
            <a:off x="3132743" y="2058714"/>
            <a:ext cx="53182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C42CCEC8-EADE-46AC-BE4C-23B98EB52C10}"/>
              </a:ext>
            </a:extLst>
          </p:cNvPr>
          <p:cNvSpPr txBox="1"/>
          <p:nvPr/>
        </p:nvSpPr>
        <p:spPr>
          <a:xfrm>
            <a:off x="3121815" y="1796036"/>
            <a:ext cx="1168623" cy="261610"/>
          </a:xfrm>
          <a:prstGeom prst="rect">
            <a:avLst/>
          </a:prstGeom>
          <a:noFill/>
        </p:spPr>
        <p:txBody>
          <a:bodyPr wrap="square" rtlCol="0">
            <a:spAutoFit/>
          </a:bodyPr>
          <a:lstStyle/>
          <a:p>
            <a:r>
              <a:rPr lang="en-US" sz="1100" dirty="0"/>
              <a:t>OUTSIDE</a:t>
            </a:r>
          </a:p>
        </p:txBody>
      </p:sp>
      <p:sp>
        <p:nvSpPr>
          <p:cNvPr id="21" name="TextBox 20">
            <a:extLst>
              <a:ext uri="{FF2B5EF4-FFF2-40B4-BE49-F238E27FC236}">
                <a16:creationId xmlns:a16="http://schemas.microsoft.com/office/drawing/2014/main" xmlns="" id="{F313E690-FD39-4DA0-8143-75603719B703}"/>
              </a:ext>
            </a:extLst>
          </p:cNvPr>
          <p:cNvSpPr txBox="1"/>
          <p:nvPr/>
        </p:nvSpPr>
        <p:spPr>
          <a:xfrm>
            <a:off x="4882615" y="1797104"/>
            <a:ext cx="1168623" cy="261610"/>
          </a:xfrm>
          <a:prstGeom prst="rect">
            <a:avLst/>
          </a:prstGeom>
          <a:noFill/>
        </p:spPr>
        <p:txBody>
          <a:bodyPr wrap="square" rtlCol="0">
            <a:spAutoFit/>
          </a:bodyPr>
          <a:lstStyle/>
          <a:p>
            <a:r>
              <a:rPr lang="en-US" sz="1100" dirty="0"/>
              <a:t>OUTSIDE</a:t>
            </a:r>
          </a:p>
        </p:txBody>
      </p:sp>
      <p:sp>
        <p:nvSpPr>
          <p:cNvPr id="22" name="TextBox 21">
            <a:extLst>
              <a:ext uri="{FF2B5EF4-FFF2-40B4-BE49-F238E27FC236}">
                <a16:creationId xmlns:a16="http://schemas.microsoft.com/office/drawing/2014/main" xmlns="" id="{0BEE31BF-E277-418F-9345-2415D0976628}"/>
              </a:ext>
            </a:extLst>
          </p:cNvPr>
          <p:cNvSpPr txBox="1"/>
          <p:nvPr/>
        </p:nvSpPr>
        <p:spPr>
          <a:xfrm>
            <a:off x="6676065" y="1797104"/>
            <a:ext cx="1168623" cy="261610"/>
          </a:xfrm>
          <a:prstGeom prst="rect">
            <a:avLst/>
          </a:prstGeom>
          <a:noFill/>
        </p:spPr>
        <p:txBody>
          <a:bodyPr wrap="square" rtlCol="0">
            <a:spAutoFit/>
          </a:bodyPr>
          <a:lstStyle/>
          <a:p>
            <a:r>
              <a:rPr lang="en-US" sz="1100" dirty="0"/>
              <a:t>OUTSIDE</a:t>
            </a:r>
          </a:p>
        </p:txBody>
      </p:sp>
      <p:cxnSp>
        <p:nvCxnSpPr>
          <p:cNvPr id="24" name="Straight Connector 23">
            <a:extLst>
              <a:ext uri="{FF2B5EF4-FFF2-40B4-BE49-F238E27FC236}">
                <a16:creationId xmlns:a16="http://schemas.microsoft.com/office/drawing/2014/main" xmlns="" id="{EC43BDBD-6F50-4E82-BC87-CEB527A7173F}"/>
              </a:ext>
            </a:extLst>
          </p:cNvPr>
          <p:cNvCxnSpPr>
            <a:cxnSpLocks/>
          </p:cNvCxnSpPr>
          <p:nvPr/>
        </p:nvCxnSpPr>
        <p:spPr>
          <a:xfrm>
            <a:off x="4280869" y="1526791"/>
            <a:ext cx="0" cy="3706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3B3784F5-3AB0-496C-BF85-E52B47F463D4}"/>
              </a:ext>
            </a:extLst>
          </p:cNvPr>
          <p:cNvCxnSpPr>
            <a:cxnSpLocks/>
          </p:cNvCxnSpPr>
          <p:nvPr/>
        </p:nvCxnSpPr>
        <p:spPr>
          <a:xfrm>
            <a:off x="6171175" y="1526791"/>
            <a:ext cx="0" cy="3706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055B1B43-671C-48B6-B24F-1BE66C55D736}"/>
              </a:ext>
            </a:extLst>
          </p:cNvPr>
          <p:cNvCxnSpPr>
            <a:cxnSpLocks/>
          </p:cNvCxnSpPr>
          <p:nvPr/>
        </p:nvCxnSpPr>
        <p:spPr>
          <a:xfrm>
            <a:off x="7884146" y="1526791"/>
            <a:ext cx="0" cy="37184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C128B1EE-12F3-46D9-A6CE-4EB6395BEF42}"/>
              </a:ext>
            </a:extLst>
          </p:cNvPr>
          <p:cNvSpPr txBox="1"/>
          <p:nvPr/>
        </p:nvSpPr>
        <p:spPr>
          <a:xfrm>
            <a:off x="4228606" y="1533412"/>
            <a:ext cx="1168623" cy="261610"/>
          </a:xfrm>
          <a:prstGeom prst="rect">
            <a:avLst/>
          </a:prstGeom>
          <a:noFill/>
        </p:spPr>
        <p:txBody>
          <a:bodyPr wrap="square" rtlCol="0">
            <a:spAutoFit/>
          </a:bodyPr>
          <a:lstStyle/>
          <a:p>
            <a:r>
              <a:rPr lang="en-US" sz="1050" dirty="0"/>
              <a:t>R value</a:t>
            </a:r>
          </a:p>
        </p:txBody>
      </p:sp>
      <p:sp>
        <p:nvSpPr>
          <p:cNvPr id="32" name="TextBox 31">
            <a:extLst>
              <a:ext uri="{FF2B5EF4-FFF2-40B4-BE49-F238E27FC236}">
                <a16:creationId xmlns:a16="http://schemas.microsoft.com/office/drawing/2014/main" xmlns="" id="{C96321B7-5E2F-4935-8F2A-2188DB3C256A}"/>
              </a:ext>
            </a:extLst>
          </p:cNvPr>
          <p:cNvSpPr txBox="1"/>
          <p:nvPr/>
        </p:nvSpPr>
        <p:spPr>
          <a:xfrm>
            <a:off x="3097898" y="2168320"/>
            <a:ext cx="1234230" cy="1384995"/>
          </a:xfrm>
          <a:prstGeom prst="rect">
            <a:avLst/>
          </a:prstGeom>
          <a:noFill/>
        </p:spPr>
        <p:txBody>
          <a:bodyPr wrap="square" rtlCol="0">
            <a:spAutoFit/>
          </a:bodyPr>
          <a:lstStyle/>
          <a:p>
            <a:r>
              <a:rPr lang="en-US" sz="1050" dirty="0"/>
              <a:t>1IN Stucco</a:t>
            </a:r>
          </a:p>
          <a:p>
            <a:r>
              <a:rPr lang="en-US" sz="1050" dirty="0"/>
              <a:t> 25mm</a:t>
            </a:r>
          </a:p>
          <a:p>
            <a:endParaRPr lang="en-US" sz="1050" dirty="0"/>
          </a:p>
          <a:p>
            <a:r>
              <a:rPr lang="en-US" sz="1050" dirty="0"/>
              <a:t>8IN Concrete HW 200mm</a:t>
            </a:r>
          </a:p>
          <a:p>
            <a:endParaRPr lang="en-US" sz="1050" dirty="0"/>
          </a:p>
          <a:p>
            <a:r>
              <a:rPr lang="en-US" sz="1050" dirty="0"/>
              <a:t>1/2IN Gypsum 13mm</a:t>
            </a:r>
          </a:p>
        </p:txBody>
      </p:sp>
      <p:sp>
        <p:nvSpPr>
          <p:cNvPr id="35" name="TextBox 34">
            <a:extLst>
              <a:ext uri="{FF2B5EF4-FFF2-40B4-BE49-F238E27FC236}">
                <a16:creationId xmlns:a16="http://schemas.microsoft.com/office/drawing/2014/main" xmlns="" id="{89A1F74B-EE17-4EF6-A548-13E91DED8C71}"/>
              </a:ext>
            </a:extLst>
          </p:cNvPr>
          <p:cNvSpPr txBox="1"/>
          <p:nvPr/>
        </p:nvSpPr>
        <p:spPr>
          <a:xfrm>
            <a:off x="4823165" y="2168319"/>
            <a:ext cx="1234230" cy="1869743"/>
          </a:xfrm>
          <a:prstGeom prst="rect">
            <a:avLst/>
          </a:prstGeom>
          <a:noFill/>
        </p:spPr>
        <p:txBody>
          <a:bodyPr wrap="square" rtlCol="0">
            <a:spAutoFit/>
          </a:bodyPr>
          <a:lstStyle/>
          <a:p>
            <a:r>
              <a:rPr lang="en-US" sz="1050" dirty="0"/>
              <a:t>1IN Stucco</a:t>
            </a:r>
          </a:p>
          <a:p>
            <a:r>
              <a:rPr lang="en-US" sz="1050" dirty="0"/>
              <a:t> 25mm</a:t>
            </a:r>
          </a:p>
          <a:p>
            <a:endParaRPr lang="en-US" sz="1050" dirty="0"/>
          </a:p>
          <a:p>
            <a:r>
              <a:rPr lang="en-US" sz="1050" dirty="0"/>
              <a:t>8IN Concrete HW 200mm</a:t>
            </a:r>
          </a:p>
          <a:p>
            <a:endParaRPr lang="en-US" sz="1050" dirty="0"/>
          </a:p>
          <a:p>
            <a:r>
              <a:rPr lang="en-US" sz="1050" dirty="0"/>
              <a:t>Insulation </a:t>
            </a:r>
          </a:p>
          <a:p>
            <a:r>
              <a:rPr lang="en-US" sz="1050" dirty="0"/>
              <a:t>10cm </a:t>
            </a:r>
            <a:r>
              <a:rPr lang="en-US" sz="800" dirty="0"/>
              <a:t>(glass fiber)</a:t>
            </a:r>
            <a:endParaRPr lang="en-US" sz="1050" dirty="0"/>
          </a:p>
          <a:p>
            <a:endParaRPr lang="en-US" sz="1050" dirty="0"/>
          </a:p>
          <a:p>
            <a:r>
              <a:rPr lang="en-US" sz="1050" dirty="0"/>
              <a:t>1/2IN Gypsum 13mm</a:t>
            </a:r>
          </a:p>
        </p:txBody>
      </p:sp>
      <p:sp>
        <p:nvSpPr>
          <p:cNvPr id="36" name="TextBox 35">
            <a:extLst>
              <a:ext uri="{FF2B5EF4-FFF2-40B4-BE49-F238E27FC236}">
                <a16:creationId xmlns:a16="http://schemas.microsoft.com/office/drawing/2014/main" xmlns="" id="{85474387-61B3-440A-99D3-A01076375D3D}"/>
              </a:ext>
            </a:extLst>
          </p:cNvPr>
          <p:cNvSpPr txBox="1"/>
          <p:nvPr/>
        </p:nvSpPr>
        <p:spPr>
          <a:xfrm>
            <a:off x="6697410" y="2168319"/>
            <a:ext cx="1234230" cy="1869743"/>
          </a:xfrm>
          <a:prstGeom prst="rect">
            <a:avLst/>
          </a:prstGeom>
          <a:noFill/>
        </p:spPr>
        <p:txBody>
          <a:bodyPr wrap="square" rtlCol="0">
            <a:spAutoFit/>
          </a:bodyPr>
          <a:lstStyle/>
          <a:p>
            <a:r>
              <a:rPr lang="en-US" sz="1050" dirty="0"/>
              <a:t>1IN Stucco</a:t>
            </a:r>
          </a:p>
          <a:p>
            <a:r>
              <a:rPr lang="en-US" sz="1050" dirty="0"/>
              <a:t> 25mm</a:t>
            </a:r>
          </a:p>
          <a:p>
            <a:endParaRPr lang="en-US" sz="1050" dirty="0"/>
          </a:p>
          <a:p>
            <a:r>
              <a:rPr lang="en-US" sz="1050" dirty="0"/>
              <a:t>8IN Concrete HW 200mm</a:t>
            </a:r>
          </a:p>
          <a:p>
            <a:endParaRPr lang="en-US" sz="1050" dirty="0"/>
          </a:p>
          <a:p>
            <a:r>
              <a:rPr lang="en-US" sz="1050" dirty="0"/>
              <a:t>Insulation  </a:t>
            </a:r>
          </a:p>
          <a:p>
            <a:r>
              <a:rPr lang="en-US" sz="1050" dirty="0"/>
              <a:t>25mm </a:t>
            </a:r>
            <a:r>
              <a:rPr lang="en-US" sz="800" dirty="0"/>
              <a:t>(mineral fiber)</a:t>
            </a:r>
            <a:endParaRPr lang="en-US" sz="1050" dirty="0"/>
          </a:p>
          <a:p>
            <a:endParaRPr lang="en-US" sz="1050" dirty="0"/>
          </a:p>
          <a:p>
            <a:r>
              <a:rPr lang="en-US" sz="1050" dirty="0"/>
              <a:t>1/2IN Gypsum 13mm</a:t>
            </a:r>
          </a:p>
        </p:txBody>
      </p:sp>
      <p:sp>
        <p:nvSpPr>
          <p:cNvPr id="37" name="TextBox 36">
            <a:extLst>
              <a:ext uri="{FF2B5EF4-FFF2-40B4-BE49-F238E27FC236}">
                <a16:creationId xmlns:a16="http://schemas.microsoft.com/office/drawing/2014/main" xmlns="" id="{C35EE0C0-057B-4C6B-839C-800326524B66}"/>
              </a:ext>
            </a:extLst>
          </p:cNvPr>
          <p:cNvSpPr txBox="1"/>
          <p:nvPr/>
        </p:nvSpPr>
        <p:spPr>
          <a:xfrm>
            <a:off x="4280869" y="2168321"/>
            <a:ext cx="494801" cy="1223412"/>
          </a:xfrm>
          <a:prstGeom prst="rect">
            <a:avLst/>
          </a:prstGeom>
          <a:noFill/>
        </p:spPr>
        <p:txBody>
          <a:bodyPr wrap="square" rtlCol="0">
            <a:spAutoFit/>
          </a:bodyPr>
          <a:lstStyle/>
          <a:p>
            <a:r>
              <a:rPr lang="en-US" sz="1050" dirty="0"/>
              <a:t>0,037</a:t>
            </a:r>
          </a:p>
          <a:p>
            <a:endParaRPr lang="en-US" sz="1050" dirty="0"/>
          </a:p>
          <a:p>
            <a:endParaRPr lang="en-US" sz="1050" dirty="0"/>
          </a:p>
          <a:p>
            <a:r>
              <a:rPr lang="en-US" sz="1050" dirty="0"/>
              <a:t>1,17</a:t>
            </a:r>
          </a:p>
          <a:p>
            <a:endParaRPr lang="en-US" sz="1050" dirty="0"/>
          </a:p>
          <a:p>
            <a:endParaRPr lang="en-US" sz="1050" dirty="0"/>
          </a:p>
          <a:p>
            <a:r>
              <a:rPr lang="en-US" sz="1050" dirty="0"/>
              <a:t>0,079</a:t>
            </a:r>
          </a:p>
        </p:txBody>
      </p:sp>
      <p:sp>
        <p:nvSpPr>
          <p:cNvPr id="38" name="TextBox 37">
            <a:extLst>
              <a:ext uri="{FF2B5EF4-FFF2-40B4-BE49-F238E27FC236}">
                <a16:creationId xmlns:a16="http://schemas.microsoft.com/office/drawing/2014/main" xmlns="" id="{919AF860-21B1-4693-B615-682E34F9ABCF}"/>
              </a:ext>
            </a:extLst>
          </p:cNvPr>
          <p:cNvSpPr txBox="1"/>
          <p:nvPr/>
        </p:nvSpPr>
        <p:spPr>
          <a:xfrm>
            <a:off x="6214218" y="2163112"/>
            <a:ext cx="494801" cy="1708160"/>
          </a:xfrm>
          <a:prstGeom prst="rect">
            <a:avLst/>
          </a:prstGeom>
          <a:noFill/>
        </p:spPr>
        <p:txBody>
          <a:bodyPr wrap="square" rtlCol="0">
            <a:spAutoFit/>
          </a:bodyPr>
          <a:lstStyle/>
          <a:p>
            <a:r>
              <a:rPr lang="en-US" sz="1050" dirty="0"/>
              <a:t>0,037</a:t>
            </a:r>
          </a:p>
          <a:p>
            <a:endParaRPr lang="en-US" sz="1050" dirty="0"/>
          </a:p>
          <a:p>
            <a:endParaRPr lang="en-US" sz="1050" dirty="0"/>
          </a:p>
          <a:p>
            <a:r>
              <a:rPr lang="en-US" sz="1050" dirty="0"/>
              <a:t>1,17</a:t>
            </a:r>
          </a:p>
          <a:p>
            <a:endParaRPr lang="en-US" sz="1050" dirty="0"/>
          </a:p>
          <a:p>
            <a:endParaRPr lang="en-US" sz="1050" dirty="0"/>
          </a:p>
          <a:p>
            <a:r>
              <a:rPr lang="en-US" sz="1050" dirty="0"/>
              <a:t>2,8</a:t>
            </a:r>
          </a:p>
          <a:p>
            <a:endParaRPr lang="en-US" sz="1050" dirty="0"/>
          </a:p>
          <a:p>
            <a:endParaRPr lang="en-US" sz="1050" dirty="0"/>
          </a:p>
          <a:p>
            <a:r>
              <a:rPr lang="en-US" sz="1050" dirty="0"/>
              <a:t>0,079</a:t>
            </a:r>
          </a:p>
        </p:txBody>
      </p:sp>
      <p:sp>
        <p:nvSpPr>
          <p:cNvPr id="39" name="TextBox 38">
            <a:extLst>
              <a:ext uri="{FF2B5EF4-FFF2-40B4-BE49-F238E27FC236}">
                <a16:creationId xmlns:a16="http://schemas.microsoft.com/office/drawing/2014/main" xmlns="" id="{AD93E81D-590E-44DD-BFCD-475FF0E3DE73}"/>
              </a:ext>
            </a:extLst>
          </p:cNvPr>
          <p:cNvSpPr txBox="1"/>
          <p:nvPr/>
        </p:nvSpPr>
        <p:spPr>
          <a:xfrm>
            <a:off x="7953844" y="2163112"/>
            <a:ext cx="494801" cy="1708160"/>
          </a:xfrm>
          <a:prstGeom prst="rect">
            <a:avLst/>
          </a:prstGeom>
          <a:noFill/>
        </p:spPr>
        <p:txBody>
          <a:bodyPr wrap="square" rtlCol="0">
            <a:spAutoFit/>
          </a:bodyPr>
          <a:lstStyle/>
          <a:p>
            <a:r>
              <a:rPr lang="en-US" sz="1050" dirty="0"/>
              <a:t>0,037</a:t>
            </a:r>
          </a:p>
          <a:p>
            <a:endParaRPr lang="en-US" sz="1050" dirty="0"/>
          </a:p>
          <a:p>
            <a:endParaRPr lang="en-US" sz="1050" dirty="0"/>
          </a:p>
          <a:p>
            <a:r>
              <a:rPr lang="en-US" sz="1050" dirty="0"/>
              <a:t>1,17</a:t>
            </a:r>
          </a:p>
          <a:p>
            <a:endParaRPr lang="en-US" sz="1050" dirty="0"/>
          </a:p>
          <a:p>
            <a:endParaRPr lang="en-US" sz="1050" dirty="0"/>
          </a:p>
          <a:p>
            <a:r>
              <a:rPr lang="en-US" sz="1050" dirty="0"/>
              <a:t>0,66</a:t>
            </a:r>
          </a:p>
          <a:p>
            <a:endParaRPr lang="en-US" sz="1050" dirty="0"/>
          </a:p>
          <a:p>
            <a:endParaRPr lang="en-US" sz="1050" dirty="0"/>
          </a:p>
          <a:p>
            <a:r>
              <a:rPr lang="en-US" sz="1050" dirty="0"/>
              <a:t>0,079</a:t>
            </a:r>
          </a:p>
        </p:txBody>
      </p:sp>
      <p:cxnSp>
        <p:nvCxnSpPr>
          <p:cNvPr id="42" name="Straight Connector 41">
            <a:extLst>
              <a:ext uri="{FF2B5EF4-FFF2-40B4-BE49-F238E27FC236}">
                <a16:creationId xmlns:a16="http://schemas.microsoft.com/office/drawing/2014/main" xmlns="" id="{C4151D43-DD63-4F3B-B472-F8946827D5C0}"/>
              </a:ext>
            </a:extLst>
          </p:cNvPr>
          <p:cNvCxnSpPr>
            <a:cxnSpLocks/>
          </p:cNvCxnSpPr>
          <p:nvPr/>
        </p:nvCxnSpPr>
        <p:spPr>
          <a:xfrm>
            <a:off x="3132743" y="4038062"/>
            <a:ext cx="53182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FA8016BD-6E8E-4C74-8850-E89498B3DF8E}"/>
              </a:ext>
            </a:extLst>
          </p:cNvPr>
          <p:cNvCxnSpPr>
            <a:cxnSpLocks/>
          </p:cNvCxnSpPr>
          <p:nvPr/>
        </p:nvCxnSpPr>
        <p:spPr>
          <a:xfrm>
            <a:off x="3132743" y="4272956"/>
            <a:ext cx="53182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844E73C9-3578-41DD-B8CD-FDBCD1856223}"/>
              </a:ext>
            </a:extLst>
          </p:cNvPr>
          <p:cNvCxnSpPr>
            <a:cxnSpLocks/>
          </p:cNvCxnSpPr>
          <p:nvPr/>
        </p:nvCxnSpPr>
        <p:spPr>
          <a:xfrm>
            <a:off x="3136844" y="1526791"/>
            <a:ext cx="0" cy="3706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1D5016E1-FD8C-4EEF-8E86-A7F2A6777C59}"/>
              </a:ext>
            </a:extLst>
          </p:cNvPr>
          <p:cNvCxnSpPr>
            <a:cxnSpLocks/>
            <a:stCxn id="96" idx="0"/>
          </p:cNvCxnSpPr>
          <p:nvPr/>
        </p:nvCxnSpPr>
        <p:spPr>
          <a:xfrm>
            <a:off x="8454752" y="1533412"/>
            <a:ext cx="0" cy="3699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6481CF8A-A703-48F8-8FF1-DB15E640183F}"/>
              </a:ext>
            </a:extLst>
          </p:cNvPr>
          <p:cNvCxnSpPr>
            <a:cxnSpLocks/>
          </p:cNvCxnSpPr>
          <p:nvPr/>
        </p:nvCxnSpPr>
        <p:spPr>
          <a:xfrm>
            <a:off x="3132743" y="4584590"/>
            <a:ext cx="53182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xmlns="" id="{948F63FB-B18F-4AFF-9C61-613D4A12BD73}"/>
              </a:ext>
            </a:extLst>
          </p:cNvPr>
          <p:cNvSpPr txBox="1"/>
          <p:nvPr/>
        </p:nvSpPr>
        <p:spPr>
          <a:xfrm>
            <a:off x="4240909" y="4022478"/>
            <a:ext cx="1168623" cy="261610"/>
          </a:xfrm>
          <a:prstGeom prst="rect">
            <a:avLst/>
          </a:prstGeom>
          <a:noFill/>
        </p:spPr>
        <p:txBody>
          <a:bodyPr wrap="square" rtlCol="0">
            <a:spAutoFit/>
          </a:bodyPr>
          <a:lstStyle/>
          <a:p>
            <a:r>
              <a:rPr lang="en-US" sz="1050" dirty="0"/>
              <a:t>R total</a:t>
            </a:r>
          </a:p>
        </p:txBody>
      </p:sp>
      <p:sp>
        <p:nvSpPr>
          <p:cNvPr id="67" name="TextBox 66">
            <a:extLst>
              <a:ext uri="{FF2B5EF4-FFF2-40B4-BE49-F238E27FC236}">
                <a16:creationId xmlns:a16="http://schemas.microsoft.com/office/drawing/2014/main" xmlns="" id="{5C00C178-A64B-4F32-88CA-0A435767D73F}"/>
              </a:ext>
            </a:extLst>
          </p:cNvPr>
          <p:cNvSpPr txBox="1"/>
          <p:nvPr/>
        </p:nvSpPr>
        <p:spPr>
          <a:xfrm>
            <a:off x="6167446" y="4022478"/>
            <a:ext cx="1168623" cy="261610"/>
          </a:xfrm>
          <a:prstGeom prst="rect">
            <a:avLst/>
          </a:prstGeom>
          <a:noFill/>
        </p:spPr>
        <p:txBody>
          <a:bodyPr wrap="square" rtlCol="0">
            <a:spAutoFit/>
          </a:bodyPr>
          <a:lstStyle/>
          <a:p>
            <a:r>
              <a:rPr lang="en-US" sz="1050" dirty="0"/>
              <a:t>R total</a:t>
            </a:r>
          </a:p>
        </p:txBody>
      </p:sp>
      <p:sp>
        <p:nvSpPr>
          <p:cNvPr id="68" name="TextBox 67">
            <a:extLst>
              <a:ext uri="{FF2B5EF4-FFF2-40B4-BE49-F238E27FC236}">
                <a16:creationId xmlns:a16="http://schemas.microsoft.com/office/drawing/2014/main" xmlns="" id="{33CF77AE-D3E5-491D-9AEB-C84EB21814B8}"/>
              </a:ext>
            </a:extLst>
          </p:cNvPr>
          <p:cNvSpPr txBox="1"/>
          <p:nvPr/>
        </p:nvSpPr>
        <p:spPr>
          <a:xfrm>
            <a:off x="7870441" y="4022478"/>
            <a:ext cx="1168623" cy="261610"/>
          </a:xfrm>
          <a:prstGeom prst="rect">
            <a:avLst/>
          </a:prstGeom>
          <a:noFill/>
        </p:spPr>
        <p:txBody>
          <a:bodyPr wrap="square" rtlCol="0">
            <a:spAutoFit/>
          </a:bodyPr>
          <a:lstStyle/>
          <a:p>
            <a:r>
              <a:rPr lang="en-US" sz="1050" dirty="0"/>
              <a:t>R total</a:t>
            </a:r>
          </a:p>
        </p:txBody>
      </p:sp>
      <p:sp>
        <p:nvSpPr>
          <p:cNvPr id="69" name="TextBox 68">
            <a:extLst>
              <a:ext uri="{FF2B5EF4-FFF2-40B4-BE49-F238E27FC236}">
                <a16:creationId xmlns:a16="http://schemas.microsoft.com/office/drawing/2014/main" xmlns="" id="{7DCD6BA3-A56F-4B80-A4F1-866D0B49F70A}"/>
              </a:ext>
            </a:extLst>
          </p:cNvPr>
          <p:cNvSpPr txBox="1"/>
          <p:nvPr/>
        </p:nvSpPr>
        <p:spPr>
          <a:xfrm>
            <a:off x="4233063" y="4275896"/>
            <a:ext cx="1168623" cy="261610"/>
          </a:xfrm>
          <a:prstGeom prst="rect">
            <a:avLst/>
          </a:prstGeom>
          <a:noFill/>
        </p:spPr>
        <p:txBody>
          <a:bodyPr wrap="square" rtlCol="0">
            <a:spAutoFit/>
          </a:bodyPr>
          <a:lstStyle/>
          <a:p>
            <a:r>
              <a:rPr lang="en-US" sz="1050" dirty="0"/>
              <a:t>1.286</a:t>
            </a:r>
          </a:p>
        </p:txBody>
      </p:sp>
      <p:sp>
        <p:nvSpPr>
          <p:cNvPr id="70" name="TextBox 69">
            <a:extLst>
              <a:ext uri="{FF2B5EF4-FFF2-40B4-BE49-F238E27FC236}">
                <a16:creationId xmlns:a16="http://schemas.microsoft.com/office/drawing/2014/main" xmlns="" id="{BBCBC525-545E-4204-AC12-A030D8D7E25C}"/>
              </a:ext>
            </a:extLst>
          </p:cNvPr>
          <p:cNvSpPr txBox="1"/>
          <p:nvPr/>
        </p:nvSpPr>
        <p:spPr>
          <a:xfrm>
            <a:off x="6192738" y="4268791"/>
            <a:ext cx="1168623" cy="261610"/>
          </a:xfrm>
          <a:prstGeom prst="rect">
            <a:avLst/>
          </a:prstGeom>
          <a:noFill/>
        </p:spPr>
        <p:txBody>
          <a:bodyPr wrap="square" rtlCol="0">
            <a:spAutoFit/>
          </a:bodyPr>
          <a:lstStyle/>
          <a:p>
            <a:r>
              <a:rPr lang="en-US" sz="1050" dirty="0"/>
              <a:t>1.086</a:t>
            </a:r>
          </a:p>
        </p:txBody>
      </p:sp>
      <p:sp>
        <p:nvSpPr>
          <p:cNvPr id="71" name="TextBox 70">
            <a:extLst>
              <a:ext uri="{FF2B5EF4-FFF2-40B4-BE49-F238E27FC236}">
                <a16:creationId xmlns:a16="http://schemas.microsoft.com/office/drawing/2014/main" xmlns="" id="{EDDC03E6-B471-402A-91CD-5D5E29D5C3CA}"/>
              </a:ext>
            </a:extLst>
          </p:cNvPr>
          <p:cNvSpPr txBox="1"/>
          <p:nvPr/>
        </p:nvSpPr>
        <p:spPr>
          <a:xfrm>
            <a:off x="7854413" y="4268791"/>
            <a:ext cx="1168623" cy="261610"/>
          </a:xfrm>
          <a:prstGeom prst="rect">
            <a:avLst/>
          </a:prstGeom>
          <a:noFill/>
        </p:spPr>
        <p:txBody>
          <a:bodyPr wrap="square" rtlCol="0">
            <a:spAutoFit/>
          </a:bodyPr>
          <a:lstStyle/>
          <a:p>
            <a:r>
              <a:rPr lang="en-US" sz="1050" dirty="0"/>
              <a:t>1.946</a:t>
            </a:r>
          </a:p>
        </p:txBody>
      </p:sp>
      <p:cxnSp>
        <p:nvCxnSpPr>
          <p:cNvPr id="72" name="Straight Connector 71">
            <a:extLst>
              <a:ext uri="{FF2B5EF4-FFF2-40B4-BE49-F238E27FC236}">
                <a16:creationId xmlns:a16="http://schemas.microsoft.com/office/drawing/2014/main" xmlns="" id="{8C47EFCD-B53C-45B6-9767-0191519C73B4}"/>
              </a:ext>
            </a:extLst>
          </p:cNvPr>
          <p:cNvCxnSpPr>
            <a:cxnSpLocks/>
          </p:cNvCxnSpPr>
          <p:nvPr/>
        </p:nvCxnSpPr>
        <p:spPr>
          <a:xfrm>
            <a:off x="3132743" y="4912626"/>
            <a:ext cx="53182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1E6C2539-F382-42E3-AE8B-1FF0653DD511}"/>
              </a:ext>
            </a:extLst>
          </p:cNvPr>
          <p:cNvCxnSpPr>
            <a:cxnSpLocks/>
          </p:cNvCxnSpPr>
          <p:nvPr/>
        </p:nvCxnSpPr>
        <p:spPr>
          <a:xfrm>
            <a:off x="3132743" y="5236561"/>
            <a:ext cx="53182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xmlns="" id="{B818138F-19FE-427D-B6D8-ED2F03A6C890}"/>
                  </a:ext>
                </a:extLst>
              </p:cNvPr>
              <p:cNvSpPr txBox="1"/>
              <p:nvPr/>
            </p:nvSpPr>
            <p:spPr>
              <a:xfrm>
                <a:off x="3181259" y="4557246"/>
                <a:ext cx="1168623" cy="353110"/>
              </a:xfrm>
              <a:prstGeom prst="rect">
                <a:avLst/>
              </a:prstGeom>
              <a:noFill/>
            </p:spPr>
            <p:txBody>
              <a:bodyPr wrap="square" rtlCol="0">
                <a:spAutoFit/>
              </a:bodyPr>
              <a:lstStyle/>
              <a:p>
                <a:r>
                  <a:rPr lang="en-US" sz="1050" dirty="0"/>
                  <a:t>U</a:t>
                </a:r>
                <a:r>
                  <a:rPr lang="en-US" sz="500" dirty="0"/>
                  <a:t>2</a:t>
                </a:r>
                <a:r>
                  <a:rPr lang="en-US" sz="1050" dirty="0"/>
                  <a:t> = </a:t>
                </a:r>
                <a14:m>
                  <m:oMath xmlns:m="http://schemas.openxmlformats.org/officeDocument/2006/math">
                    <m:f>
                      <m:fPr>
                        <m:ctrlPr>
                          <a:rPr lang="en-US" sz="1200" i="1" smtClean="0">
                            <a:latin typeface="Cambria Math"/>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𝑅</m:t>
                        </m:r>
                      </m:den>
                    </m:f>
                  </m:oMath>
                </a14:m>
                <a:endParaRPr lang="en-US" sz="1050" dirty="0"/>
              </a:p>
            </p:txBody>
          </p:sp>
        </mc:Choice>
        <mc:Fallback xmlns="">
          <p:sp>
            <p:nvSpPr>
              <p:cNvPr id="77" name="TextBox 76">
                <a:extLst>
                  <a:ext uri="{FF2B5EF4-FFF2-40B4-BE49-F238E27FC236}">
                    <a16:creationId xmlns:a16="http://schemas.microsoft.com/office/drawing/2014/main" xmlns="" id="{B818138F-19FE-427D-B6D8-ED2F03A6C890}"/>
                  </a:ext>
                </a:extLst>
              </p:cNvPr>
              <p:cNvSpPr txBox="1">
                <a:spLocks noRot="1" noChangeAspect="1" noMove="1" noResize="1" noEditPoints="1" noAdjustHandles="1" noChangeArrowheads="1" noChangeShapeType="1" noTextEdit="1"/>
              </p:cNvSpPr>
              <p:nvPr/>
            </p:nvSpPr>
            <p:spPr>
              <a:xfrm>
                <a:off x="3181259" y="4557246"/>
                <a:ext cx="1168623" cy="3531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xmlns="" id="{F4950470-BAED-43A6-A99A-70C86121760A}"/>
                  </a:ext>
                </a:extLst>
              </p:cNvPr>
              <p:cNvSpPr txBox="1"/>
              <p:nvPr/>
            </p:nvSpPr>
            <p:spPr>
              <a:xfrm>
                <a:off x="4828311" y="4557246"/>
                <a:ext cx="1168623" cy="353110"/>
              </a:xfrm>
              <a:prstGeom prst="rect">
                <a:avLst/>
              </a:prstGeom>
              <a:noFill/>
            </p:spPr>
            <p:txBody>
              <a:bodyPr wrap="square" rtlCol="0">
                <a:spAutoFit/>
              </a:bodyPr>
              <a:lstStyle/>
              <a:p>
                <a:r>
                  <a:rPr lang="en-US" sz="1050" dirty="0"/>
                  <a:t>U</a:t>
                </a:r>
                <a:r>
                  <a:rPr lang="en-US" sz="500" dirty="0"/>
                  <a:t>1</a:t>
                </a:r>
                <a:r>
                  <a:rPr lang="en-US" sz="1050" dirty="0"/>
                  <a:t> = </a:t>
                </a:r>
                <a14:m>
                  <m:oMath xmlns:m="http://schemas.openxmlformats.org/officeDocument/2006/math">
                    <m:f>
                      <m:fPr>
                        <m:ctrlPr>
                          <a:rPr lang="en-US" sz="1200" i="1" smtClean="0">
                            <a:latin typeface="Cambria Math"/>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𝑅</m:t>
                        </m:r>
                      </m:den>
                    </m:f>
                  </m:oMath>
                </a14:m>
                <a:endParaRPr lang="en-US" sz="1050" dirty="0"/>
              </a:p>
            </p:txBody>
          </p:sp>
        </mc:Choice>
        <mc:Fallback xmlns="">
          <p:sp>
            <p:nvSpPr>
              <p:cNvPr id="78" name="TextBox 77">
                <a:extLst>
                  <a:ext uri="{FF2B5EF4-FFF2-40B4-BE49-F238E27FC236}">
                    <a16:creationId xmlns:a16="http://schemas.microsoft.com/office/drawing/2014/main" xmlns="" id="{F4950470-BAED-43A6-A99A-70C86121760A}"/>
                  </a:ext>
                </a:extLst>
              </p:cNvPr>
              <p:cNvSpPr txBox="1">
                <a:spLocks noRot="1" noChangeAspect="1" noMove="1" noResize="1" noEditPoints="1" noAdjustHandles="1" noChangeArrowheads="1" noChangeShapeType="1" noTextEdit="1"/>
              </p:cNvSpPr>
              <p:nvPr/>
            </p:nvSpPr>
            <p:spPr>
              <a:xfrm>
                <a:off x="4828311" y="4557246"/>
                <a:ext cx="1168623" cy="353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xmlns="" id="{A40FE747-0807-409D-AC1E-D4D419116013}"/>
                  </a:ext>
                </a:extLst>
              </p:cNvPr>
              <p:cNvSpPr txBox="1"/>
              <p:nvPr/>
            </p:nvSpPr>
            <p:spPr>
              <a:xfrm>
                <a:off x="6751751" y="4557246"/>
                <a:ext cx="1168623" cy="353110"/>
              </a:xfrm>
              <a:prstGeom prst="rect">
                <a:avLst/>
              </a:prstGeom>
              <a:noFill/>
            </p:spPr>
            <p:txBody>
              <a:bodyPr wrap="square" rtlCol="0">
                <a:spAutoFit/>
              </a:bodyPr>
              <a:lstStyle/>
              <a:p>
                <a:r>
                  <a:rPr lang="en-US" sz="1050" dirty="0"/>
                  <a:t>U</a:t>
                </a:r>
                <a:r>
                  <a:rPr lang="en-US" sz="500" dirty="0"/>
                  <a:t>3</a:t>
                </a:r>
                <a:r>
                  <a:rPr lang="en-US" sz="1050" dirty="0"/>
                  <a:t> = </a:t>
                </a:r>
                <a14:m>
                  <m:oMath xmlns:m="http://schemas.openxmlformats.org/officeDocument/2006/math">
                    <m:f>
                      <m:fPr>
                        <m:ctrlPr>
                          <a:rPr lang="en-US" sz="1200" i="1" smtClean="0">
                            <a:latin typeface="Cambria Math"/>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𝑅</m:t>
                        </m:r>
                      </m:den>
                    </m:f>
                  </m:oMath>
                </a14:m>
                <a:endParaRPr lang="en-US" sz="1050" dirty="0"/>
              </a:p>
            </p:txBody>
          </p:sp>
        </mc:Choice>
        <mc:Fallback xmlns="">
          <p:sp>
            <p:nvSpPr>
              <p:cNvPr id="79" name="TextBox 78">
                <a:extLst>
                  <a:ext uri="{FF2B5EF4-FFF2-40B4-BE49-F238E27FC236}">
                    <a16:creationId xmlns:a16="http://schemas.microsoft.com/office/drawing/2014/main" xmlns="" id="{A40FE747-0807-409D-AC1E-D4D419116013}"/>
                  </a:ext>
                </a:extLst>
              </p:cNvPr>
              <p:cNvSpPr txBox="1">
                <a:spLocks noRot="1" noChangeAspect="1" noMove="1" noResize="1" noEditPoints="1" noAdjustHandles="1" noChangeArrowheads="1" noChangeShapeType="1" noTextEdit="1"/>
              </p:cNvSpPr>
              <p:nvPr/>
            </p:nvSpPr>
            <p:spPr>
              <a:xfrm>
                <a:off x="6751751" y="4557246"/>
                <a:ext cx="1168623" cy="353110"/>
              </a:xfrm>
              <a:prstGeom prst="rect">
                <a:avLst/>
              </a:prstGeom>
              <a:blipFill>
                <a:blip r:embed="rId4"/>
                <a:stretch>
                  <a:fillRect/>
                </a:stretch>
              </a:blipFill>
            </p:spPr>
            <p:txBody>
              <a:bodyPr/>
              <a:lstStyle/>
              <a:p>
                <a:r>
                  <a:rPr lang="en-US">
                    <a:noFill/>
                  </a:rPr>
                  <a:t> </a:t>
                </a:r>
              </a:p>
            </p:txBody>
          </p:sp>
        </mc:Fallback>
      </mc:AlternateContent>
      <p:sp>
        <p:nvSpPr>
          <p:cNvPr id="83" name="TextBox 82">
            <a:extLst>
              <a:ext uri="{FF2B5EF4-FFF2-40B4-BE49-F238E27FC236}">
                <a16:creationId xmlns:a16="http://schemas.microsoft.com/office/drawing/2014/main" xmlns="" id="{5CE7A729-1511-4BD2-9D69-042A7370E48B}"/>
              </a:ext>
            </a:extLst>
          </p:cNvPr>
          <p:cNvSpPr txBox="1"/>
          <p:nvPr/>
        </p:nvSpPr>
        <p:spPr>
          <a:xfrm>
            <a:off x="4228606" y="4633261"/>
            <a:ext cx="1168623" cy="261610"/>
          </a:xfrm>
          <a:prstGeom prst="rect">
            <a:avLst/>
          </a:prstGeom>
          <a:noFill/>
        </p:spPr>
        <p:txBody>
          <a:bodyPr wrap="square" rtlCol="0">
            <a:spAutoFit/>
          </a:bodyPr>
          <a:lstStyle/>
          <a:p>
            <a:r>
              <a:rPr lang="en-US" sz="1050" dirty="0"/>
              <a:t>U value</a:t>
            </a:r>
          </a:p>
        </p:txBody>
      </p:sp>
      <p:sp>
        <p:nvSpPr>
          <p:cNvPr id="86" name="TextBox 85">
            <a:extLst>
              <a:ext uri="{FF2B5EF4-FFF2-40B4-BE49-F238E27FC236}">
                <a16:creationId xmlns:a16="http://schemas.microsoft.com/office/drawing/2014/main" xmlns="" id="{F04FCDEE-AAEF-4018-8AFF-02AF1E6BF2C4}"/>
              </a:ext>
            </a:extLst>
          </p:cNvPr>
          <p:cNvSpPr txBox="1"/>
          <p:nvPr/>
        </p:nvSpPr>
        <p:spPr>
          <a:xfrm>
            <a:off x="6139059" y="4633261"/>
            <a:ext cx="1168623" cy="261610"/>
          </a:xfrm>
          <a:prstGeom prst="rect">
            <a:avLst/>
          </a:prstGeom>
          <a:noFill/>
        </p:spPr>
        <p:txBody>
          <a:bodyPr wrap="square" rtlCol="0">
            <a:spAutoFit/>
          </a:bodyPr>
          <a:lstStyle/>
          <a:p>
            <a:r>
              <a:rPr lang="en-US" sz="1050" dirty="0"/>
              <a:t>U value</a:t>
            </a:r>
          </a:p>
        </p:txBody>
      </p:sp>
      <p:sp>
        <p:nvSpPr>
          <p:cNvPr id="87" name="TextBox 86">
            <a:extLst>
              <a:ext uri="{FF2B5EF4-FFF2-40B4-BE49-F238E27FC236}">
                <a16:creationId xmlns:a16="http://schemas.microsoft.com/office/drawing/2014/main" xmlns="" id="{BA0B561E-D924-45FF-853A-2864684EDF2D}"/>
              </a:ext>
            </a:extLst>
          </p:cNvPr>
          <p:cNvSpPr txBox="1"/>
          <p:nvPr/>
        </p:nvSpPr>
        <p:spPr>
          <a:xfrm>
            <a:off x="7864333" y="4633261"/>
            <a:ext cx="1168623" cy="261610"/>
          </a:xfrm>
          <a:prstGeom prst="rect">
            <a:avLst/>
          </a:prstGeom>
          <a:noFill/>
        </p:spPr>
        <p:txBody>
          <a:bodyPr wrap="square" rtlCol="0">
            <a:spAutoFit/>
          </a:bodyPr>
          <a:lstStyle/>
          <a:p>
            <a:r>
              <a:rPr lang="en-US" sz="1050" dirty="0"/>
              <a:t>U value</a:t>
            </a:r>
          </a:p>
        </p:txBody>
      </p:sp>
      <p:sp>
        <p:nvSpPr>
          <p:cNvPr id="90" name="TextBox 89">
            <a:extLst>
              <a:ext uri="{FF2B5EF4-FFF2-40B4-BE49-F238E27FC236}">
                <a16:creationId xmlns:a16="http://schemas.microsoft.com/office/drawing/2014/main" xmlns="" id="{4DC60C30-A35B-45DA-9FBB-C84D929047EE}"/>
              </a:ext>
            </a:extLst>
          </p:cNvPr>
          <p:cNvSpPr txBox="1"/>
          <p:nvPr/>
        </p:nvSpPr>
        <p:spPr>
          <a:xfrm>
            <a:off x="4244685" y="4927517"/>
            <a:ext cx="1168623" cy="261610"/>
          </a:xfrm>
          <a:prstGeom prst="rect">
            <a:avLst/>
          </a:prstGeom>
          <a:noFill/>
        </p:spPr>
        <p:txBody>
          <a:bodyPr wrap="square" rtlCol="0">
            <a:spAutoFit/>
          </a:bodyPr>
          <a:lstStyle/>
          <a:p>
            <a:r>
              <a:rPr lang="en-US" sz="1050" dirty="0"/>
              <a:t>0,7776</a:t>
            </a:r>
          </a:p>
        </p:txBody>
      </p:sp>
      <p:sp>
        <p:nvSpPr>
          <p:cNvPr id="92" name="TextBox 91">
            <a:extLst>
              <a:ext uri="{FF2B5EF4-FFF2-40B4-BE49-F238E27FC236}">
                <a16:creationId xmlns:a16="http://schemas.microsoft.com/office/drawing/2014/main" xmlns="" id="{25DF7ABF-3239-4ACD-B710-5D0AAF1C73DC}"/>
              </a:ext>
            </a:extLst>
          </p:cNvPr>
          <p:cNvSpPr txBox="1"/>
          <p:nvPr/>
        </p:nvSpPr>
        <p:spPr>
          <a:xfrm>
            <a:off x="6168797" y="4943688"/>
            <a:ext cx="1168623" cy="261610"/>
          </a:xfrm>
          <a:prstGeom prst="rect">
            <a:avLst/>
          </a:prstGeom>
          <a:noFill/>
        </p:spPr>
        <p:txBody>
          <a:bodyPr wrap="square" rtlCol="0">
            <a:spAutoFit/>
          </a:bodyPr>
          <a:lstStyle/>
          <a:p>
            <a:r>
              <a:rPr lang="en-US" sz="1050" dirty="0"/>
              <a:t>0,2447</a:t>
            </a:r>
          </a:p>
        </p:txBody>
      </p:sp>
      <p:sp>
        <p:nvSpPr>
          <p:cNvPr id="93" name="TextBox 92">
            <a:extLst>
              <a:ext uri="{FF2B5EF4-FFF2-40B4-BE49-F238E27FC236}">
                <a16:creationId xmlns:a16="http://schemas.microsoft.com/office/drawing/2014/main" xmlns="" id="{F6D3951D-A8A1-45E0-A04A-467F25C89F3A}"/>
              </a:ext>
            </a:extLst>
          </p:cNvPr>
          <p:cNvSpPr txBox="1"/>
          <p:nvPr/>
        </p:nvSpPr>
        <p:spPr>
          <a:xfrm>
            <a:off x="7860942" y="4943688"/>
            <a:ext cx="1168623" cy="261610"/>
          </a:xfrm>
          <a:prstGeom prst="rect">
            <a:avLst/>
          </a:prstGeom>
          <a:noFill/>
        </p:spPr>
        <p:txBody>
          <a:bodyPr wrap="square" rtlCol="0">
            <a:spAutoFit/>
          </a:bodyPr>
          <a:lstStyle/>
          <a:p>
            <a:r>
              <a:rPr lang="en-US" sz="1050" dirty="0"/>
              <a:t>0,5138</a:t>
            </a:r>
          </a:p>
        </p:txBody>
      </p:sp>
      <p:sp>
        <p:nvSpPr>
          <p:cNvPr id="95" name="TextBox 94">
            <a:extLst>
              <a:ext uri="{FF2B5EF4-FFF2-40B4-BE49-F238E27FC236}">
                <a16:creationId xmlns:a16="http://schemas.microsoft.com/office/drawing/2014/main" xmlns="" id="{71B842FE-CE14-45F6-B1C0-146FB5510706}"/>
              </a:ext>
            </a:extLst>
          </p:cNvPr>
          <p:cNvSpPr txBox="1"/>
          <p:nvPr/>
        </p:nvSpPr>
        <p:spPr>
          <a:xfrm>
            <a:off x="6164037" y="1533412"/>
            <a:ext cx="1168623" cy="261610"/>
          </a:xfrm>
          <a:prstGeom prst="rect">
            <a:avLst/>
          </a:prstGeom>
          <a:noFill/>
        </p:spPr>
        <p:txBody>
          <a:bodyPr wrap="square" rtlCol="0">
            <a:spAutoFit/>
          </a:bodyPr>
          <a:lstStyle/>
          <a:p>
            <a:r>
              <a:rPr lang="en-US" sz="1050" dirty="0"/>
              <a:t>R value</a:t>
            </a:r>
          </a:p>
        </p:txBody>
      </p:sp>
      <p:sp>
        <p:nvSpPr>
          <p:cNvPr id="96" name="TextBox 95">
            <a:extLst>
              <a:ext uri="{FF2B5EF4-FFF2-40B4-BE49-F238E27FC236}">
                <a16:creationId xmlns:a16="http://schemas.microsoft.com/office/drawing/2014/main" xmlns="" id="{114EF158-AD42-43CF-84F7-E1ABC750CB7E}"/>
              </a:ext>
            </a:extLst>
          </p:cNvPr>
          <p:cNvSpPr txBox="1"/>
          <p:nvPr/>
        </p:nvSpPr>
        <p:spPr>
          <a:xfrm>
            <a:off x="7870440" y="1533412"/>
            <a:ext cx="1168623" cy="261610"/>
          </a:xfrm>
          <a:prstGeom prst="rect">
            <a:avLst/>
          </a:prstGeom>
          <a:noFill/>
        </p:spPr>
        <p:txBody>
          <a:bodyPr wrap="square" rtlCol="0">
            <a:spAutoFit/>
          </a:bodyPr>
          <a:lstStyle/>
          <a:p>
            <a:r>
              <a:rPr lang="en-US" sz="1050" dirty="0"/>
              <a:t>R value</a:t>
            </a:r>
          </a:p>
        </p:txBody>
      </p:sp>
      <p:sp>
        <p:nvSpPr>
          <p:cNvPr id="97" name="TextBox 96">
            <a:extLst>
              <a:ext uri="{FF2B5EF4-FFF2-40B4-BE49-F238E27FC236}">
                <a16:creationId xmlns:a16="http://schemas.microsoft.com/office/drawing/2014/main" xmlns="" id="{A8E1997A-49CB-4C73-97E1-D532E47E29EA}"/>
              </a:ext>
            </a:extLst>
          </p:cNvPr>
          <p:cNvSpPr txBox="1"/>
          <p:nvPr/>
        </p:nvSpPr>
        <p:spPr>
          <a:xfrm>
            <a:off x="3130347" y="1526791"/>
            <a:ext cx="1168623" cy="261610"/>
          </a:xfrm>
          <a:prstGeom prst="rect">
            <a:avLst/>
          </a:prstGeom>
          <a:noFill/>
        </p:spPr>
        <p:txBody>
          <a:bodyPr wrap="square" rtlCol="0">
            <a:spAutoFit/>
          </a:bodyPr>
          <a:lstStyle/>
          <a:p>
            <a:r>
              <a:rPr lang="en-US" sz="1100" dirty="0"/>
              <a:t>MATERIAL</a:t>
            </a:r>
          </a:p>
        </p:txBody>
      </p:sp>
      <p:sp>
        <p:nvSpPr>
          <p:cNvPr id="99" name="TextBox 98">
            <a:extLst>
              <a:ext uri="{FF2B5EF4-FFF2-40B4-BE49-F238E27FC236}">
                <a16:creationId xmlns:a16="http://schemas.microsoft.com/office/drawing/2014/main" xmlns="" id="{379CBE2B-19D0-4834-9D6A-0EFAFD4D9D70}"/>
              </a:ext>
            </a:extLst>
          </p:cNvPr>
          <p:cNvSpPr txBox="1"/>
          <p:nvPr/>
        </p:nvSpPr>
        <p:spPr>
          <a:xfrm>
            <a:off x="4872701" y="1526791"/>
            <a:ext cx="1168623" cy="261610"/>
          </a:xfrm>
          <a:prstGeom prst="rect">
            <a:avLst/>
          </a:prstGeom>
          <a:noFill/>
        </p:spPr>
        <p:txBody>
          <a:bodyPr wrap="square" rtlCol="0">
            <a:spAutoFit/>
          </a:bodyPr>
          <a:lstStyle/>
          <a:p>
            <a:r>
              <a:rPr lang="en-US" sz="1100" dirty="0"/>
              <a:t>MATERIAL</a:t>
            </a:r>
          </a:p>
        </p:txBody>
      </p:sp>
      <p:sp>
        <p:nvSpPr>
          <p:cNvPr id="100" name="TextBox 99">
            <a:extLst>
              <a:ext uri="{FF2B5EF4-FFF2-40B4-BE49-F238E27FC236}">
                <a16:creationId xmlns:a16="http://schemas.microsoft.com/office/drawing/2014/main" xmlns="" id="{66FAF0EF-8E76-4523-9A79-CB928CCB8B10}"/>
              </a:ext>
            </a:extLst>
          </p:cNvPr>
          <p:cNvSpPr txBox="1"/>
          <p:nvPr/>
        </p:nvSpPr>
        <p:spPr>
          <a:xfrm>
            <a:off x="6689592" y="1526791"/>
            <a:ext cx="1168623" cy="261610"/>
          </a:xfrm>
          <a:prstGeom prst="rect">
            <a:avLst/>
          </a:prstGeom>
          <a:noFill/>
        </p:spPr>
        <p:txBody>
          <a:bodyPr wrap="square" rtlCol="0">
            <a:spAutoFit/>
          </a:bodyPr>
          <a:lstStyle/>
          <a:p>
            <a:r>
              <a:rPr lang="en-US" sz="1100" dirty="0"/>
              <a:t>MATERIAL</a:t>
            </a:r>
          </a:p>
        </p:txBody>
      </p:sp>
      <p:cxnSp>
        <p:nvCxnSpPr>
          <p:cNvPr id="106" name="Straight Connector 105">
            <a:extLst>
              <a:ext uri="{FF2B5EF4-FFF2-40B4-BE49-F238E27FC236}">
                <a16:creationId xmlns:a16="http://schemas.microsoft.com/office/drawing/2014/main" xmlns="" id="{89D0CCD3-F4D6-4B51-81F5-E79FBE1706CE}"/>
              </a:ext>
            </a:extLst>
          </p:cNvPr>
          <p:cNvCxnSpPr>
            <a:cxnSpLocks/>
          </p:cNvCxnSpPr>
          <p:nvPr/>
        </p:nvCxnSpPr>
        <p:spPr>
          <a:xfrm>
            <a:off x="3132743" y="1526791"/>
            <a:ext cx="53182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xmlns="" id="{1910B020-2DB0-4A11-BCC3-36A0FF616649}"/>
              </a:ext>
            </a:extLst>
          </p:cNvPr>
          <p:cNvSpPr txBox="1"/>
          <p:nvPr/>
        </p:nvSpPr>
        <p:spPr>
          <a:xfrm>
            <a:off x="4190325" y="1795825"/>
            <a:ext cx="1168623" cy="230832"/>
          </a:xfrm>
          <a:prstGeom prst="rect">
            <a:avLst/>
          </a:prstGeom>
          <a:noFill/>
        </p:spPr>
        <p:txBody>
          <a:bodyPr wrap="square" rtlCol="0">
            <a:spAutoFit/>
          </a:bodyPr>
          <a:lstStyle/>
          <a:p>
            <a:r>
              <a:rPr lang="en-US" sz="900" dirty="0"/>
              <a:t>[m2 C/W]</a:t>
            </a:r>
          </a:p>
        </p:txBody>
      </p:sp>
      <p:sp>
        <p:nvSpPr>
          <p:cNvPr id="110" name="TextBox 109">
            <a:extLst>
              <a:ext uri="{FF2B5EF4-FFF2-40B4-BE49-F238E27FC236}">
                <a16:creationId xmlns:a16="http://schemas.microsoft.com/office/drawing/2014/main" xmlns="" id="{1964F348-C926-4F0A-9FF9-CAF3CD54F014}"/>
              </a:ext>
            </a:extLst>
          </p:cNvPr>
          <p:cNvSpPr txBox="1"/>
          <p:nvPr/>
        </p:nvSpPr>
        <p:spPr>
          <a:xfrm>
            <a:off x="6096367" y="1795825"/>
            <a:ext cx="1168623" cy="230832"/>
          </a:xfrm>
          <a:prstGeom prst="rect">
            <a:avLst/>
          </a:prstGeom>
          <a:noFill/>
        </p:spPr>
        <p:txBody>
          <a:bodyPr wrap="square" rtlCol="0">
            <a:spAutoFit/>
          </a:bodyPr>
          <a:lstStyle/>
          <a:p>
            <a:r>
              <a:rPr lang="en-US" sz="900" dirty="0"/>
              <a:t>[m2 C/W]</a:t>
            </a:r>
          </a:p>
        </p:txBody>
      </p:sp>
      <p:sp>
        <p:nvSpPr>
          <p:cNvPr id="112" name="TextBox 111">
            <a:extLst>
              <a:ext uri="{FF2B5EF4-FFF2-40B4-BE49-F238E27FC236}">
                <a16:creationId xmlns:a16="http://schemas.microsoft.com/office/drawing/2014/main" xmlns="" id="{239A682E-A9AB-4CDB-83D6-33053CE26142}"/>
              </a:ext>
            </a:extLst>
          </p:cNvPr>
          <p:cNvSpPr txBox="1"/>
          <p:nvPr/>
        </p:nvSpPr>
        <p:spPr>
          <a:xfrm>
            <a:off x="7828991" y="1795825"/>
            <a:ext cx="1168623" cy="230832"/>
          </a:xfrm>
          <a:prstGeom prst="rect">
            <a:avLst/>
          </a:prstGeom>
          <a:noFill/>
        </p:spPr>
        <p:txBody>
          <a:bodyPr wrap="square" rtlCol="0">
            <a:spAutoFit/>
          </a:bodyPr>
          <a:lstStyle/>
          <a:p>
            <a:r>
              <a:rPr lang="en-US" sz="900" dirty="0"/>
              <a:t>[m2 C/W]</a:t>
            </a:r>
          </a:p>
        </p:txBody>
      </p:sp>
      <p:sp>
        <p:nvSpPr>
          <p:cNvPr id="113" name="TextBox 112">
            <a:extLst>
              <a:ext uri="{FF2B5EF4-FFF2-40B4-BE49-F238E27FC236}">
                <a16:creationId xmlns:a16="http://schemas.microsoft.com/office/drawing/2014/main" xmlns="" id="{3CDD189B-9659-4B8E-9834-0CACB617E398}"/>
              </a:ext>
            </a:extLst>
          </p:cNvPr>
          <p:cNvSpPr txBox="1"/>
          <p:nvPr/>
        </p:nvSpPr>
        <p:spPr>
          <a:xfrm>
            <a:off x="3121815" y="4019018"/>
            <a:ext cx="1168623" cy="261610"/>
          </a:xfrm>
          <a:prstGeom prst="rect">
            <a:avLst/>
          </a:prstGeom>
          <a:noFill/>
        </p:spPr>
        <p:txBody>
          <a:bodyPr wrap="square" rtlCol="0">
            <a:spAutoFit/>
          </a:bodyPr>
          <a:lstStyle/>
          <a:p>
            <a:r>
              <a:rPr lang="en-US" sz="1100" dirty="0"/>
              <a:t>INSIDE</a:t>
            </a:r>
          </a:p>
        </p:txBody>
      </p:sp>
      <p:sp>
        <p:nvSpPr>
          <p:cNvPr id="114" name="TextBox 113">
            <a:extLst>
              <a:ext uri="{FF2B5EF4-FFF2-40B4-BE49-F238E27FC236}">
                <a16:creationId xmlns:a16="http://schemas.microsoft.com/office/drawing/2014/main" xmlns="" id="{CCD817CD-412A-42A2-99A9-DA28956F4424}"/>
              </a:ext>
            </a:extLst>
          </p:cNvPr>
          <p:cNvSpPr txBox="1"/>
          <p:nvPr/>
        </p:nvSpPr>
        <p:spPr>
          <a:xfrm>
            <a:off x="4828263" y="4014915"/>
            <a:ext cx="1168623" cy="261610"/>
          </a:xfrm>
          <a:prstGeom prst="rect">
            <a:avLst/>
          </a:prstGeom>
          <a:noFill/>
        </p:spPr>
        <p:txBody>
          <a:bodyPr wrap="square" rtlCol="0">
            <a:spAutoFit/>
          </a:bodyPr>
          <a:lstStyle/>
          <a:p>
            <a:r>
              <a:rPr lang="en-US" sz="1100" dirty="0"/>
              <a:t>INSIDE</a:t>
            </a:r>
          </a:p>
        </p:txBody>
      </p:sp>
      <p:sp>
        <p:nvSpPr>
          <p:cNvPr id="117" name="TextBox 116">
            <a:extLst>
              <a:ext uri="{FF2B5EF4-FFF2-40B4-BE49-F238E27FC236}">
                <a16:creationId xmlns:a16="http://schemas.microsoft.com/office/drawing/2014/main" xmlns="" id="{EBCB5A41-13E3-4FB5-86E0-49DAED665611}"/>
              </a:ext>
            </a:extLst>
          </p:cNvPr>
          <p:cNvSpPr txBox="1"/>
          <p:nvPr/>
        </p:nvSpPr>
        <p:spPr>
          <a:xfrm>
            <a:off x="6676065" y="4019018"/>
            <a:ext cx="1168623" cy="261610"/>
          </a:xfrm>
          <a:prstGeom prst="rect">
            <a:avLst/>
          </a:prstGeom>
          <a:noFill/>
        </p:spPr>
        <p:txBody>
          <a:bodyPr wrap="square" rtlCol="0">
            <a:spAutoFit/>
          </a:bodyPr>
          <a:lstStyle/>
          <a:p>
            <a:r>
              <a:rPr lang="en-US" sz="1100" dirty="0"/>
              <a:t>INSIDE</a:t>
            </a:r>
          </a:p>
        </p:txBody>
      </p:sp>
    </p:spTree>
    <p:extLst>
      <p:ext uri="{BB962C8B-B14F-4D97-AF65-F5344CB8AC3E}">
        <p14:creationId xmlns:p14="http://schemas.microsoft.com/office/powerpoint/2010/main" val="3752161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1783" y="222738"/>
            <a:ext cx="2010175" cy="385732"/>
          </a:xfrm>
        </p:spPr>
        <p:txBody>
          <a:bodyPr>
            <a:normAutofit fontScale="90000"/>
          </a:bodyPr>
          <a:lstStyle/>
          <a:p>
            <a:pPr algn="r"/>
            <a:r>
              <a:rPr lang="en-GB" sz="2000" dirty="0">
                <a:latin typeface="Bahnschrift" pitchFamily="34" charset="0"/>
              </a:rPr>
              <a:t>Moscow</a:t>
            </a:r>
          </a:p>
        </p:txBody>
      </p:sp>
      <p:sp>
        <p:nvSpPr>
          <p:cNvPr id="4" name="Title 1"/>
          <p:cNvSpPr txBox="1">
            <a:spLocks/>
          </p:cNvSpPr>
          <p:nvPr/>
        </p:nvSpPr>
        <p:spPr>
          <a:xfrm>
            <a:off x="3138267" y="2328098"/>
            <a:ext cx="2026585" cy="385732"/>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2000" b="0" i="0" u="none" strike="noStrike" kern="1200" cap="none" spc="0" normalizeH="0" baseline="0" noProof="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Bahnschrift" pitchFamily="34" charset="0"/>
                <a:ea typeface="+mj-ea"/>
                <a:cs typeface="Trebuchet MS"/>
              </a:rPr>
              <a:t>Podgorica</a:t>
            </a:r>
            <a:endParaRPr kumimoji="0" lang="en-GB" sz="20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Bahnschrift" pitchFamily="34" charset="0"/>
              <a:ea typeface="+mj-ea"/>
              <a:cs typeface="Trebuchet MS"/>
            </a:endParaRPr>
          </a:p>
        </p:txBody>
      </p:sp>
      <p:sp>
        <p:nvSpPr>
          <p:cNvPr id="5" name="Title 1"/>
          <p:cNvSpPr txBox="1">
            <a:spLocks/>
          </p:cNvSpPr>
          <p:nvPr/>
        </p:nvSpPr>
        <p:spPr>
          <a:xfrm>
            <a:off x="3196234" y="4588455"/>
            <a:ext cx="1910322" cy="385732"/>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20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Bahnschrift" pitchFamily="34" charset="0"/>
                <a:ea typeface="+mj-ea"/>
                <a:cs typeface="Trebuchet MS"/>
              </a:rPr>
              <a:t>Abu Dhabi</a:t>
            </a:r>
          </a:p>
        </p:txBody>
      </p:sp>
      <p:pic>
        <p:nvPicPr>
          <p:cNvPr id="1027" name="Picture 3" descr="C:\Users\Emir\Desktop\Prezentacija\PG wall 1.png"/>
          <p:cNvPicPr>
            <a:picLocks noChangeAspect="1" noChangeArrowheads="1"/>
          </p:cNvPicPr>
          <p:nvPr/>
        </p:nvPicPr>
        <p:blipFill>
          <a:blip r:embed="rId2"/>
          <a:srcRect l="18103" t="25748" r="51897" b="45747"/>
          <a:stretch>
            <a:fillRect/>
          </a:stretch>
        </p:blipFill>
        <p:spPr bwMode="auto">
          <a:xfrm>
            <a:off x="-767434" y="2409522"/>
            <a:ext cx="3666197" cy="1954924"/>
          </a:xfrm>
          <a:prstGeom prst="rect">
            <a:avLst/>
          </a:prstGeom>
          <a:noFill/>
        </p:spPr>
      </p:pic>
      <p:pic>
        <p:nvPicPr>
          <p:cNvPr id="1028" name="Picture 4" descr="C:\Users\Emir\Desktop\Prezentacija\Abu dhabi wall 1.png"/>
          <p:cNvPicPr>
            <a:picLocks noChangeAspect="1" noChangeArrowheads="1"/>
          </p:cNvPicPr>
          <p:nvPr/>
        </p:nvPicPr>
        <p:blipFill>
          <a:blip r:embed="rId3"/>
          <a:srcRect l="16326" t="22312" r="55226" b="48722"/>
          <a:stretch>
            <a:fillRect/>
          </a:stretch>
        </p:blipFill>
        <p:spPr bwMode="auto">
          <a:xfrm>
            <a:off x="-1018139" y="4467088"/>
            <a:ext cx="3476566" cy="1986456"/>
          </a:xfrm>
          <a:prstGeom prst="rect">
            <a:avLst/>
          </a:prstGeom>
          <a:noFill/>
        </p:spPr>
      </p:pic>
      <p:pic>
        <p:nvPicPr>
          <p:cNvPr id="1029" name="Picture 5" descr="C:\Users\Emir\Desktop\Prezentacija\Moscow wall 1.png"/>
          <p:cNvPicPr>
            <a:picLocks noChangeAspect="1" noChangeArrowheads="1"/>
          </p:cNvPicPr>
          <p:nvPr/>
        </p:nvPicPr>
        <p:blipFill>
          <a:blip r:embed="rId4"/>
          <a:srcRect l="14084" t="12869" r="53847" b="56786"/>
          <a:stretch>
            <a:fillRect/>
          </a:stretch>
        </p:blipFill>
        <p:spPr bwMode="auto">
          <a:xfrm>
            <a:off x="-1371600" y="220576"/>
            <a:ext cx="3919038" cy="2081049"/>
          </a:xfrm>
          <a:prstGeom prst="rect">
            <a:avLst/>
          </a:prstGeom>
          <a:noFill/>
        </p:spPr>
      </p:pic>
      <p:pic>
        <p:nvPicPr>
          <p:cNvPr id="1031" name="Picture 7" descr="C:\Users\Emir\Desktop\Prezentacija\Wall 1- graf 2 moskva.png"/>
          <p:cNvPicPr>
            <a:picLocks noChangeAspect="1" noChangeArrowheads="1"/>
          </p:cNvPicPr>
          <p:nvPr/>
        </p:nvPicPr>
        <p:blipFill>
          <a:blip r:embed="rId5"/>
          <a:srcRect l="27310" t="32744" r="16536" b="19735"/>
          <a:stretch>
            <a:fillRect/>
          </a:stretch>
        </p:blipFill>
        <p:spPr bwMode="auto">
          <a:xfrm>
            <a:off x="5345723" y="1"/>
            <a:ext cx="6846277" cy="2383692"/>
          </a:xfrm>
          <a:prstGeom prst="rect">
            <a:avLst/>
          </a:prstGeom>
          <a:noFill/>
        </p:spPr>
      </p:pic>
      <p:pic>
        <p:nvPicPr>
          <p:cNvPr id="1034" name="Picture 10" descr="C:\Users\Emir\Desktop\Prezentacija\abu Dhabi wall 1 graf 2.png"/>
          <p:cNvPicPr>
            <a:picLocks noChangeAspect="1" noChangeArrowheads="1"/>
          </p:cNvPicPr>
          <p:nvPr/>
        </p:nvPicPr>
        <p:blipFill>
          <a:blip r:embed="rId6"/>
          <a:srcRect l="27499" t="28721" r="17333" b="25766"/>
          <a:stretch>
            <a:fillRect/>
          </a:stretch>
        </p:blipFill>
        <p:spPr bwMode="auto">
          <a:xfrm>
            <a:off x="5357446" y="4612821"/>
            <a:ext cx="6834554" cy="2245179"/>
          </a:xfrm>
          <a:prstGeom prst="rect">
            <a:avLst/>
          </a:prstGeom>
          <a:noFill/>
        </p:spPr>
      </p:pic>
      <p:pic>
        <p:nvPicPr>
          <p:cNvPr id="1033" name="Picture 9" descr="C:\Users\Emir\Desktop\Prezentacija\PG wal 1 graf 2.png"/>
          <p:cNvPicPr>
            <a:picLocks noChangeAspect="1" noChangeArrowheads="1"/>
          </p:cNvPicPr>
          <p:nvPr/>
        </p:nvPicPr>
        <p:blipFill>
          <a:blip r:embed="rId7"/>
          <a:srcRect l="27588" t="39445" r="17165" b="14646"/>
          <a:stretch>
            <a:fillRect/>
          </a:stretch>
        </p:blipFill>
        <p:spPr bwMode="auto">
          <a:xfrm>
            <a:off x="5347607" y="2392973"/>
            <a:ext cx="6844393" cy="2187191"/>
          </a:xfrm>
          <a:prstGeom prst="rect">
            <a:avLst/>
          </a:prstGeom>
          <a:noFill/>
        </p:spPr>
      </p:pic>
      <p:sp>
        <p:nvSpPr>
          <p:cNvPr id="18" name="Title 1"/>
          <p:cNvSpPr txBox="1">
            <a:spLocks/>
          </p:cNvSpPr>
          <p:nvPr/>
        </p:nvSpPr>
        <p:spPr>
          <a:xfrm>
            <a:off x="1907095" y="5233726"/>
            <a:ext cx="1276338" cy="116541"/>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GB" sz="7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j-lt"/>
                <a:ea typeface="+mj-ea"/>
                <a:cs typeface="Trebuchet MS"/>
              </a:rPr>
              <a:t>Cooling</a:t>
            </a:r>
          </a:p>
        </p:txBody>
      </p:sp>
      <p:sp>
        <p:nvSpPr>
          <p:cNvPr id="19" name="Title 1"/>
          <p:cNvSpPr txBox="1">
            <a:spLocks/>
          </p:cNvSpPr>
          <p:nvPr/>
        </p:nvSpPr>
        <p:spPr>
          <a:xfrm>
            <a:off x="1914499" y="5326277"/>
            <a:ext cx="1276338" cy="116541"/>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GB" sz="7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j-lt"/>
                <a:ea typeface="+mj-ea"/>
                <a:cs typeface="Trebuchet MS"/>
              </a:rPr>
              <a:t>Interior Equipment</a:t>
            </a:r>
          </a:p>
        </p:txBody>
      </p:sp>
      <p:sp>
        <p:nvSpPr>
          <p:cNvPr id="20" name="Title 1"/>
          <p:cNvSpPr txBox="1">
            <a:spLocks/>
          </p:cNvSpPr>
          <p:nvPr/>
        </p:nvSpPr>
        <p:spPr>
          <a:xfrm>
            <a:off x="1914499" y="5422529"/>
            <a:ext cx="1276338" cy="116541"/>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GB" sz="7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j-lt"/>
                <a:ea typeface="+mj-ea"/>
                <a:cs typeface="Trebuchet MS"/>
              </a:rPr>
              <a:t>Interior Lightening</a:t>
            </a:r>
          </a:p>
        </p:txBody>
      </p:sp>
      <p:sp>
        <p:nvSpPr>
          <p:cNvPr id="21" name="Title 1"/>
          <p:cNvSpPr txBox="1">
            <a:spLocks/>
          </p:cNvSpPr>
          <p:nvPr/>
        </p:nvSpPr>
        <p:spPr>
          <a:xfrm>
            <a:off x="1914499" y="5518782"/>
            <a:ext cx="1276338" cy="116541"/>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GB" sz="7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j-lt"/>
                <a:ea typeface="+mj-ea"/>
                <a:cs typeface="Trebuchet MS"/>
              </a:rPr>
              <a:t>Heating</a:t>
            </a:r>
          </a:p>
        </p:txBody>
      </p:sp>
      <p:sp>
        <p:nvSpPr>
          <p:cNvPr id="22" name="Title 1"/>
          <p:cNvSpPr txBox="1">
            <a:spLocks/>
          </p:cNvSpPr>
          <p:nvPr/>
        </p:nvSpPr>
        <p:spPr>
          <a:xfrm>
            <a:off x="1946372" y="2926506"/>
            <a:ext cx="1276338" cy="116541"/>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GB" sz="7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j-lt"/>
                <a:ea typeface="+mj-ea"/>
                <a:cs typeface="Trebuchet MS"/>
              </a:rPr>
              <a:t>Cooling</a:t>
            </a:r>
          </a:p>
        </p:txBody>
      </p:sp>
      <p:sp>
        <p:nvSpPr>
          <p:cNvPr id="23" name="Title 1"/>
          <p:cNvSpPr txBox="1">
            <a:spLocks/>
          </p:cNvSpPr>
          <p:nvPr/>
        </p:nvSpPr>
        <p:spPr>
          <a:xfrm>
            <a:off x="1953776" y="3019057"/>
            <a:ext cx="1276338" cy="116541"/>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GB" sz="7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j-lt"/>
                <a:ea typeface="+mj-ea"/>
                <a:cs typeface="Trebuchet MS"/>
              </a:rPr>
              <a:t>Interior Equipment</a:t>
            </a:r>
          </a:p>
        </p:txBody>
      </p:sp>
      <p:sp>
        <p:nvSpPr>
          <p:cNvPr id="24" name="Title 1"/>
          <p:cNvSpPr txBox="1">
            <a:spLocks/>
          </p:cNvSpPr>
          <p:nvPr/>
        </p:nvSpPr>
        <p:spPr>
          <a:xfrm>
            <a:off x="1953776" y="3215263"/>
            <a:ext cx="1276338" cy="116541"/>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GB" sz="7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j-lt"/>
                <a:ea typeface="+mj-ea"/>
                <a:cs typeface="Trebuchet MS"/>
              </a:rPr>
              <a:t>Interior Lightening</a:t>
            </a:r>
          </a:p>
        </p:txBody>
      </p:sp>
      <p:sp>
        <p:nvSpPr>
          <p:cNvPr id="25" name="Title 1"/>
          <p:cNvSpPr txBox="1">
            <a:spLocks/>
          </p:cNvSpPr>
          <p:nvPr/>
        </p:nvSpPr>
        <p:spPr>
          <a:xfrm>
            <a:off x="1953776" y="3119012"/>
            <a:ext cx="1276338" cy="116541"/>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GB" sz="7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j-lt"/>
                <a:ea typeface="+mj-ea"/>
                <a:cs typeface="Trebuchet MS"/>
              </a:rPr>
              <a:t>Heating</a:t>
            </a:r>
          </a:p>
        </p:txBody>
      </p:sp>
      <p:sp>
        <p:nvSpPr>
          <p:cNvPr id="26" name="Title 1"/>
          <p:cNvSpPr txBox="1">
            <a:spLocks/>
          </p:cNvSpPr>
          <p:nvPr/>
        </p:nvSpPr>
        <p:spPr>
          <a:xfrm>
            <a:off x="1829561" y="1152463"/>
            <a:ext cx="1276338" cy="116541"/>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GB" sz="7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j-lt"/>
                <a:ea typeface="+mj-ea"/>
                <a:cs typeface="Trebuchet MS"/>
              </a:rPr>
              <a:t>Cooling</a:t>
            </a:r>
          </a:p>
        </p:txBody>
      </p:sp>
      <p:sp>
        <p:nvSpPr>
          <p:cNvPr id="27" name="Title 1"/>
          <p:cNvSpPr txBox="1">
            <a:spLocks/>
          </p:cNvSpPr>
          <p:nvPr/>
        </p:nvSpPr>
        <p:spPr>
          <a:xfrm>
            <a:off x="1833263" y="963662"/>
            <a:ext cx="1276338" cy="116541"/>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GB" sz="7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j-lt"/>
                <a:ea typeface="+mj-ea"/>
                <a:cs typeface="Trebuchet MS"/>
              </a:rPr>
              <a:t>Interior Equipment</a:t>
            </a:r>
          </a:p>
        </p:txBody>
      </p:sp>
      <p:sp>
        <p:nvSpPr>
          <p:cNvPr id="28" name="Title 1"/>
          <p:cNvSpPr txBox="1">
            <a:spLocks/>
          </p:cNvSpPr>
          <p:nvPr/>
        </p:nvSpPr>
        <p:spPr>
          <a:xfrm>
            <a:off x="1833263" y="1059914"/>
            <a:ext cx="1276338" cy="116541"/>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GB" sz="7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j-lt"/>
                <a:ea typeface="+mj-ea"/>
                <a:cs typeface="Trebuchet MS"/>
              </a:rPr>
              <a:t>Interior Lightening</a:t>
            </a:r>
          </a:p>
        </p:txBody>
      </p:sp>
      <p:sp>
        <p:nvSpPr>
          <p:cNvPr id="29" name="Title 1"/>
          <p:cNvSpPr txBox="1">
            <a:spLocks/>
          </p:cNvSpPr>
          <p:nvPr/>
        </p:nvSpPr>
        <p:spPr>
          <a:xfrm>
            <a:off x="1829561" y="867406"/>
            <a:ext cx="1276338" cy="116541"/>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GB" sz="7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j-lt"/>
                <a:ea typeface="+mj-ea"/>
                <a:cs typeface="Trebuchet MS"/>
              </a:rPr>
              <a:t>Heating</a:t>
            </a:r>
          </a:p>
        </p:txBody>
      </p:sp>
      <p:cxnSp>
        <p:nvCxnSpPr>
          <p:cNvPr id="31" name="Straight Connector 30"/>
          <p:cNvCxnSpPr/>
          <p:nvPr/>
        </p:nvCxnSpPr>
        <p:spPr>
          <a:xfrm rot="10800000">
            <a:off x="734646" y="2360248"/>
            <a:ext cx="4368800" cy="23444"/>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41" name="Straight Connector 40"/>
          <p:cNvCxnSpPr/>
          <p:nvPr/>
        </p:nvCxnSpPr>
        <p:spPr>
          <a:xfrm rot="10800000">
            <a:off x="711200" y="4598506"/>
            <a:ext cx="4368800" cy="23444"/>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42" name="Straight Connector 41"/>
          <p:cNvCxnSpPr/>
          <p:nvPr/>
        </p:nvCxnSpPr>
        <p:spPr>
          <a:xfrm rot="10800000">
            <a:off x="789354" y="257909"/>
            <a:ext cx="4368800" cy="23444"/>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43" name="Title 1"/>
          <p:cNvSpPr txBox="1">
            <a:spLocks/>
          </p:cNvSpPr>
          <p:nvPr/>
        </p:nvSpPr>
        <p:spPr>
          <a:xfrm>
            <a:off x="251201" y="-70338"/>
            <a:ext cx="5114610" cy="385732"/>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GB"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pitchFamily="34" charset="0"/>
                <a:ea typeface="+mj-ea"/>
                <a:cs typeface="Trebuchet MS"/>
              </a:rPr>
              <a:t>THREE CITIES ANALYSIS ( BASE WALL )</a:t>
            </a:r>
            <a:endParaRPr kumimoji="0" lang="en-GB"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Bahnschrift" pitchFamily="34" charset="0"/>
              <a:ea typeface="+mj-ea"/>
              <a:cs typeface="Trebuchet MS"/>
            </a:endParaRPr>
          </a:p>
        </p:txBody>
      </p:sp>
      <p:sp>
        <p:nvSpPr>
          <p:cNvPr id="44" name="Title 1"/>
          <p:cNvSpPr txBox="1">
            <a:spLocks/>
          </p:cNvSpPr>
          <p:nvPr/>
        </p:nvSpPr>
        <p:spPr>
          <a:xfrm>
            <a:off x="1416817" y="2612571"/>
            <a:ext cx="472273" cy="311500"/>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1200" b="0" i="0" u="none" strike="noStrike" kern="1200" cap="none" spc="0" normalizeH="0" baseline="0" noProof="0" dirty="0">
                <a:ln>
                  <a:solidFill>
                    <a:schemeClr val="bg1">
                      <a:lumMod val="75000"/>
                      <a:lumOff val="25000"/>
                      <a:alpha val="10000"/>
                    </a:schemeClr>
                  </a:solidFill>
                </a:ln>
                <a:solidFill>
                  <a:srgbClr val="00B0F0"/>
                </a:solidFill>
                <a:effectLst>
                  <a:outerShdw blurRad="9525" dist="25400" dir="14640000" algn="tl" rotWithShape="0">
                    <a:schemeClr val="bg1">
                      <a:alpha val="30000"/>
                    </a:schemeClr>
                  </a:outerShdw>
                </a:effectLst>
                <a:uLnTx/>
                <a:uFillTx/>
                <a:latin typeface="Bahnschrift" pitchFamily="34" charset="0"/>
                <a:ea typeface="+mj-ea"/>
                <a:cs typeface="Trebuchet MS"/>
              </a:rPr>
              <a:t>27%</a:t>
            </a:r>
          </a:p>
        </p:txBody>
      </p:sp>
      <p:sp>
        <p:nvSpPr>
          <p:cNvPr id="45" name="Title 1"/>
          <p:cNvSpPr txBox="1">
            <a:spLocks/>
          </p:cNvSpPr>
          <p:nvPr/>
        </p:nvSpPr>
        <p:spPr>
          <a:xfrm>
            <a:off x="1326382" y="3677697"/>
            <a:ext cx="472273" cy="311500"/>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1200" b="0" i="0" u="none" strike="noStrike" kern="1200" cap="none" spc="0" normalizeH="0" baseline="0" noProof="0" dirty="0">
                <a:ln>
                  <a:solidFill>
                    <a:schemeClr val="bg1">
                      <a:lumMod val="75000"/>
                      <a:lumOff val="25000"/>
                      <a:alpha val="10000"/>
                    </a:schemeClr>
                  </a:solidFill>
                </a:ln>
                <a:solidFill>
                  <a:schemeClr val="tx2">
                    <a:lumMod val="75000"/>
                  </a:schemeClr>
                </a:solidFill>
                <a:effectLst>
                  <a:outerShdw blurRad="9525" dist="25400" dir="14640000" algn="tl" rotWithShape="0">
                    <a:schemeClr val="bg1">
                      <a:alpha val="30000"/>
                    </a:schemeClr>
                  </a:outerShdw>
                </a:effectLst>
                <a:uLnTx/>
                <a:uFillTx/>
                <a:latin typeface="Bahnschrift" pitchFamily="34" charset="0"/>
                <a:ea typeface="+mj-ea"/>
                <a:cs typeface="Trebuchet MS"/>
              </a:rPr>
              <a:t>25%</a:t>
            </a:r>
          </a:p>
        </p:txBody>
      </p:sp>
      <p:sp>
        <p:nvSpPr>
          <p:cNvPr id="46" name="Title 1"/>
          <p:cNvSpPr txBox="1">
            <a:spLocks/>
          </p:cNvSpPr>
          <p:nvPr/>
        </p:nvSpPr>
        <p:spPr>
          <a:xfrm>
            <a:off x="271306" y="3657600"/>
            <a:ext cx="472273" cy="311500"/>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1200" b="0" i="0" u="none" strike="noStrike" kern="1200" cap="none" spc="0" normalizeH="0" baseline="0" noProof="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uLnTx/>
                <a:uFillTx/>
                <a:latin typeface="Bahnschrift" pitchFamily="34" charset="0"/>
                <a:ea typeface="+mj-ea"/>
                <a:cs typeface="Trebuchet MS"/>
              </a:rPr>
              <a:t>24%</a:t>
            </a:r>
          </a:p>
        </p:txBody>
      </p:sp>
      <p:sp>
        <p:nvSpPr>
          <p:cNvPr id="47" name="Title 1"/>
          <p:cNvSpPr txBox="1">
            <a:spLocks/>
          </p:cNvSpPr>
          <p:nvPr/>
        </p:nvSpPr>
        <p:spPr>
          <a:xfrm>
            <a:off x="231112" y="2502040"/>
            <a:ext cx="472273" cy="311500"/>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1200" b="0" i="0" u="none" strike="noStrike" kern="1200" cap="none" spc="0" normalizeH="0" baseline="0" noProof="0" dirty="0">
                <a:ln>
                  <a:solidFill>
                    <a:schemeClr val="bg1">
                      <a:lumMod val="75000"/>
                      <a:lumOff val="25000"/>
                      <a:alpha val="10000"/>
                    </a:schemeClr>
                  </a:solidFill>
                </a:ln>
                <a:solidFill>
                  <a:srgbClr val="FFFF00"/>
                </a:solidFill>
                <a:effectLst>
                  <a:outerShdw blurRad="9525" dist="25400" dir="14640000" algn="tl" rotWithShape="0">
                    <a:schemeClr val="bg1">
                      <a:alpha val="30000"/>
                    </a:schemeClr>
                  </a:outerShdw>
                </a:effectLst>
                <a:uLnTx/>
                <a:uFillTx/>
                <a:latin typeface="Bahnschrift" pitchFamily="34" charset="0"/>
                <a:ea typeface="+mj-ea"/>
                <a:cs typeface="Trebuchet MS"/>
              </a:rPr>
              <a:t>24%</a:t>
            </a:r>
          </a:p>
        </p:txBody>
      </p:sp>
      <p:sp>
        <p:nvSpPr>
          <p:cNvPr id="48" name="Title 1"/>
          <p:cNvSpPr txBox="1">
            <a:spLocks/>
          </p:cNvSpPr>
          <p:nvPr/>
        </p:nvSpPr>
        <p:spPr>
          <a:xfrm>
            <a:off x="1377538" y="1452442"/>
            <a:ext cx="472273" cy="311500"/>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1200" b="0" i="0" u="none" strike="noStrike" kern="1200" cap="none" spc="0" normalizeH="0" baseline="0" noProof="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uLnTx/>
                <a:uFillTx/>
                <a:latin typeface="Bahnschrift" pitchFamily="34" charset="0"/>
                <a:ea typeface="+mj-ea"/>
                <a:cs typeface="Trebuchet MS"/>
              </a:rPr>
              <a:t>62%</a:t>
            </a:r>
          </a:p>
        </p:txBody>
      </p:sp>
      <p:sp>
        <p:nvSpPr>
          <p:cNvPr id="49" name="Title 1"/>
          <p:cNvSpPr txBox="1">
            <a:spLocks/>
          </p:cNvSpPr>
          <p:nvPr/>
        </p:nvSpPr>
        <p:spPr>
          <a:xfrm>
            <a:off x="552660" y="306017"/>
            <a:ext cx="472273" cy="311500"/>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1200" b="0" i="0" u="none" strike="noStrike" kern="1200" cap="none" spc="0" normalizeH="0" baseline="0" noProof="0" dirty="0">
                <a:ln>
                  <a:solidFill>
                    <a:schemeClr val="bg1">
                      <a:lumMod val="75000"/>
                      <a:lumOff val="25000"/>
                      <a:alpha val="10000"/>
                    </a:schemeClr>
                  </a:solidFill>
                </a:ln>
                <a:solidFill>
                  <a:srgbClr val="00B0F0"/>
                </a:solidFill>
                <a:effectLst>
                  <a:outerShdw blurRad="9525" dist="25400" dir="14640000" algn="tl" rotWithShape="0">
                    <a:schemeClr val="bg1">
                      <a:alpha val="30000"/>
                    </a:schemeClr>
                  </a:outerShdw>
                </a:effectLst>
                <a:uLnTx/>
                <a:uFillTx/>
                <a:latin typeface="Bahnschrift" pitchFamily="34" charset="0"/>
                <a:ea typeface="+mj-ea"/>
                <a:cs typeface="Trebuchet MS"/>
              </a:rPr>
              <a:t>5%</a:t>
            </a:r>
          </a:p>
        </p:txBody>
      </p:sp>
      <p:sp>
        <p:nvSpPr>
          <p:cNvPr id="50" name="Title 1"/>
          <p:cNvSpPr txBox="1">
            <a:spLocks/>
          </p:cNvSpPr>
          <p:nvPr/>
        </p:nvSpPr>
        <p:spPr>
          <a:xfrm>
            <a:off x="0" y="552658"/>
            <a:ext cx="472273" cy="311500"/>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1200" b="0" i="0" u="none" strike="noStrike" kern="1200" cap="none" spc="0" normalizeH="0" baseline="0" noProof="0" dirty="0">
                <a:ln>
                  <a:solidFill>
                    <a:schemeClr val="bg1">
                      <a:lumMod val="75000"/>
                      <a:lumOff val="25000"/>
                      <a:alpha val="10000"/>
                    </a:schemeClr>
                  </a:solidFill>
                </a:ln>
                <a:solidFill>
                  <a:srgbClr val="FFFF00"/>
                </a:solidFill>
                <a:effectLst>
                  <a:outerShdw blurRad="9525" dist="25400" dir="14640000" algn="tl" rotWithShape="0">
                    <a:schemeClr val="bg1">
                      <a:alpha val="30000"/>
                    </a:schemeClr>
                  </a:outerShdw>
                </a:effectLst>
                <a:uLnTx/>
                <a:uFillTx/>
                <a:latin typeface="Bahnschrift" pitchFamily="34" charset="0"/>
                <a:ea typeface="+mj-ea"/>
                <a:cs typeface="Trebuchet MS"/>
              </a:rPr>
              <a:t>16%</a:t>
            </a:r>
          </a:p>
        </p:txBody>
      </p:sp>
      <p:sp>
        <p:nvSpPr>
          <p:cNvPr id="51" name="Title 1"/>
          <p:cNvSpPr txBox="1">
            <a:spLocks/>
          </p:cNvSpPr>
          <p:nvPr/>
        </p:nvSpPr>
        <p:spPr>
          <a:xfrm>
            <a:off x="0" y="1426865"/>
            <a:ext cx="472273" cy="311500"/>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1200" b="0" i="0" u="none" strike="noStrike" kern="1200" cap="none" spc="0" normalizeH="0" baseline="0" noProof="0" dirty="0">
                <a:ln>
                  <a:solidFill>
                    <a:schemeClr val="bg1">
                      <a:lumMod val="75000"/>
                      <a:lumOff val="25000"/>
                      <a:alpha val="10000"/>
                    </a:schemeClr>
                  </a:solidFill>
                </a:ln>
                <a:solidFill>
                  <a:schemeClr val="tx2">
                    <a:lumMod val="75000"/>
                  </a:schemeClr>
                </a:solidFill>
                <a:effectLst>
                  <a:outerShdw blurRad="9525" dist="25400" dir="14640000" algn="tl" rotWithShape="0">
                    <a:schemeClr val="bg1">
                      <a:alpha val="30000"/>
                    </a:schemeClr>
                  </a:outerShdw>
                </a:effectLst>
                <a:uLnTx/>
                <a:uFillTx/>
                <a:latin typeface="Bahnschrift" pitchFamily="34" charset="0"/>
                <a:ea typeface="+mj-ea"/>
                <a:cs typeface="Trebuchet MS"/>
              </a:rPr>
              <a:t>17%</a:t>
            </a:r>
          </a:p>
        </p:txBody>
      </p:sp>
      <p:sp>
        <p:nvSpPr>
          <p:cNvPr id="52" name="Title 1"/>
          <p:cNvSpPr txBox="1">
            <a:spLocks/>
          </p:cNvSpPr>
          <p:nvPr/>
        </p:nvSpPr>
        <p:spPr>
          <a:xfrm>
            <a:off x="1436915" y="5844777"/>
            <a:ext cx="472273" cy="311500"/>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1200" b="0" i="0" u="none" strike="noStrike" kern="1200" cap="none" spc="0" normalizeH="0" baseline="0" noProof="0" dirty="0">
                <a:ln>
                  <a:solidFill>
                    <a:schemeClr val="bg1">
                      <a:lumMod val="75000"/>
                      <a:lumOff val="25000"/>
                      <a:alpha val="10000"/>
                    </a:schemeClr>
                  </a:solidFill>
                </a:ln>
                <a:solidFill>
                  <a:srgbClr val="00B0F0"/>
                </a:solidFill>
                <a:effectLst>
                  <a:outerShdw blurRad="9525" dist="25400" dir="14640000" algn="tl" rotWithShape="0">
                    <a:schemeClr val="bg1">
                      <a:alpha val="30000"/>
                    </a:schemeClr>
                  </a:outerShdw>
                </a:effectLst>
                <a:uLnTx/>
                <a:uFillTx/>
                <a:latin typeface="Bahnschrift" pitchFamily="34" charset="0"/>
                <a:ea typeface="+mj-ea"/>
                <a:cs typeface="Trebuchet MS"/>
              </a:rPr>
              <a:t>69%</a:t>
            </a:r>
          </a:p>
        </p:txBody>
      </p:sp>
      <p:sp>
        <p:nvSpPr>
          <p:cNvPr id="53" name="Title 1"/>
          <p:cNvSpPr txBox="1">
            <a:spLocks/>
          </p:cNvSpPr>
          <p:nvPr/>
        </p:nvSpPr>
        <p:spPr>
          <a:xfrm>
            <a:off x="-42091" y="5437360"/>
            <a:ext cx="472273" cy="311500"/>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1200" b="0" i="0" u="none" strike="noStrike" kern="1200" cap="none" spc="0" normalizeH="0" baseline="0" noProof="0" dirty="0">
                <a:ln>
                  <a:solidFill>
                    <a:schemeClr val="bg1">
                      <a:lumMod val="75000"/>
                      <a:lumOff val="25000"/>
                      <a:alpha val="10000"/>
                    </a:schemeClr>
                  </a:solidFill>
                </a:ln>
                <a:solidFill>
                  <a:schemeClr val="bg2">
                    <a:lumMod val="75000"/>
                    <a:lumOff val="25000"/>
                  </a:schemeClr>
                </a:solidFill>
                <a:effectLst>
                  <a:outerShdw blurRad="9525" dist="25400" dir="14640000" algn="tl" rotWithShape="0">
                    <a:schemeClr val="bg1">
                      <a:alpha val="30000"/>
                    </a:schemeClr>
                  </a:outerShdw>
                </a:effectLst>
                <a:uLnTx/>
                <a:uFillTx/>
                <a:latin typeface="Bahnschrift" pitchFamily="34" charset="0"/>
                <a:ea typeface="+mj-ea"/>
                <a:cs typeface="Trebuchet MS"/>
              </a:rPr>
              <a:t>16%</a:t>
            </a:r>
          </a:p>
        </p:txBody>
      </p:sp>
      <p:sp>
        <p:nvSpPr>
          <p:cNvPr id="54" name="Title 1"/>
          <p:cNvSpPr txBox="1">
            <a:spLocks/>
          </p:cNvSpPr>
          <p:nvPr/>
        </p:nvSpPr>
        <p:spPr>
          <a:xfrm>
            <a:off x="268565" y="4772342"/>
            <a:ext cx="472273" cy="311500"/>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1200" b="0" i="0" u="none" strike="noStrike" kern="1200" cap="none" spc="0" normalizeH="0" baseline="0" noProof="0" dirty="0">
                <a:ln>
                  <a:solidFill>
                    <a:schemeClr val="bg1">
                      <a:lumMod val="75000"/>
                      <a:lumOff val="25000"/>
                      <a:alpha val="10000"/>
                    </a:schemeClr>
                  </a:solidFill>
                </a:ln>
                <a:solidFill>
                  <a:srgbClr val="FFFF00"/>
                </a:solidFill>
                <a:effectLst>
                  <a:outerShdw blurRad="9525" dist="25400" dir="14640000" algn="tl" rotWithShape="0">
                    <a:schemeClr val="bg1">
                      <a:alpha val="30000"/>
                    </a:schemeClr>
                  </a:outerShdw>
                </a:effectLst>
                <a:uLnTx/>
                <a:uFillTx/>
                <a:latin typeface="Bahnschrift" pitchFamily="34" charset="0"/>
                <a:ea typeface="+mj-ea"/>
                <a:cs typeface="Trebuchet MS"/>
              </a:rPr>
              <a:t>15%</a:t>
            </a:r>
          </a:p>
        </p:txBody>
      </p:sp>
      <p:sp>
        <p:nvSpPr>
          <p:cNvPr id="55" name="Title 1"/>
          <p:cNvSpPr txBox="1">
            <a:spLocks/>
          </p:cNvSpPr>
          <p:nvPr/>
        </p:nvSpPr>
        <p:spPr>
          <a:xfrm>
            <a:off x="780118" y="4612482"/>
            <a:ext cx="472273" cy="311500"/>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GB" sz="1200" b="0" i="0" u="none" strike="noStrike" kern="1200" cap="none" spc="0" normalizeH="0" baseline="0" noProof="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uLnTx/>
                <a:uFillTx/>
                <a:latin typeface="Bahnschrift" pitchFamily="34" charset="0"/>
                <a:ea typeface="+mj-ea"/>
                <a:cs typeface="Trebuchet MS"/>
              </a:rPr>
              <a:t>0%</a:t>
            </a:r>
          </a:p>
        </p:txBody>
      </p:sp>
      <p:sp>
        <p:nvSpPr>
          <p:cNvPr id="56" name="Title 1"/>
          <p:cNvSpPr txBox="1">
            <a:spLocks/>
          </p:cNvSpPr>
          <p:nvPr/>
        </p:nvSpPr>
        <p:spPr>
          <a:xfrm>
            <a:off x="2488347" y="3074805"/>
            <a:ext cx="2847337" cy="1105318"/>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Bahnschrift" pitchFamily="34" charset="0"/>
                <a:ea typeface="+mj-ea"/>
                <a:cs typeface="Trebuchet MS"/>
              </a:rPr>
              <a:t>Total consumption</a:t>
            </a:r>
          </a:p>
          <a:p>
            <a:pPr marL="0" marR="0" lvl="0" indent="0" defTabSz="457200" rtl="0" eaLnBrk="1" fontAlgn="auto"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uLnTx/>
                <a:uFillTx/>
                <a:latin typeface="Bahnschrift" pitchFamily="34" charset="0"/>
                <a:ea typeface="+mj-ea"/>
                <a:cs typeface="Trebuchet MS"/>
              </a:rPr>
              <a:t>Annual heating</a:t>
            </a:r>
            <a:r>
              <a:rPr kumimoji="0" lang="en-GB" sz="1600" b="0" i="0" u="none" strike="noStrike" kern="1200" cap="none" spc="0" normalizeH="0" noProof="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uLnTx/>
                <a:uFillTx/>
                <a:latin typeface="Bahnschrift" pitchFamily="34" charset="0"/>
                <a:ea typeface="+mj-ea"/>
                <a:cs typeface="Trebuchet MS"/>
              </a:rPr>
              <a:t> </a:t>
            </a:r>
            <a:r>
              <a:rPr lang="en-GB"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pitchFamily="34" charset="0"/>
                <a:ea typeface="+mj-ea"/>
                <a:cs typeface="Trebuchet MS"/>
              </a:rPr>
              <a:t>143,642 </a:t>
            </a:r>
            <a:r>
              <a:rPr lang="en-GB"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pitchFamily="34" charset="0"/>
                <a:ea typeface="+mj-ea"/>
                <a:cs typeface="Trebuchet MS"/>
              </a:rPr>
              <a:t>kBtu</a:t>
            </a:r>
            <a:endParaRPr lang="en-GB"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pitchFamily="34" charset="0"/>
              <a:ea typeface="+mj-ea"/>
              <a:cs typeface="Trebuchet MS"/>
            </a:endParaRPr>
          </a:p>
          <a:p>
            <a:pPr marL="0" marR="0" lvl="0" indent="0" defTabSz="457200" rtl="0" eaLnBrk="1" fontAlgn="auto" latinLnBrk="0" hangingPunct="1">
              <a:lnSpc>
                <a:spcPct val="100000"/>
              </a:lnSpc>
              <a:spcBef>
                <a:spcPct val="0"/>
              </a:spcBef>
              <a:spcAft>
                <a:spcPts val="0"/>
              </a:spcAft>
              <a:buClrTx/>
              <a:buSzTx/>
              <a:buFontTx/>
              <a:buNone/>
              <a:tabLst/>
              <a:defRPr/>
            </a:pPr>
            <a:r>
              <a:rPr lang="en-GB" sz="1600" dirty="0">
                <a:ln>
                  <a:solidFill>
                    <a:schemeClr val="bg1">
                      <a:lumMod val="75000"/>
                      <a:lumOff val="25000"/>
                      <a:alpha val="10000"/>
                    </a:schemeClr>
                  </a:solidFill>
                </a:ln>
                <a:solidFill>
                  <a:srgbClr val="00B0F0"/>
                </a:solidFill>
                <a:effectLst>
                  <a:outerShdw blurRad="9525" dist="25400" dir="14640000" algn="tl" rotWithShape="0">
                    <a:schemeClr val="bg1">
                      <a:alpha val="30000"/>
                    </a:schemeClr>
                  </a:outerShdw>
                </a:effectLst>
                <a:latin typeface="Bahnschrift" pitchFamily="34" charset="0"/>
                <a:ea typeface="+mj-ea"/>
                <a:cs typeface="Trebuchet MS"/>
              </a:rPr>
              <a:t>Annual cooling  </a:t>
            </a:r>
            <a:r>
              <a:rPr lang="en-GB"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pitchFamily="34" charset="0"/>
                <a:ea typeface="+mj-ea"/>
                <a:cs typeface="Trebuchet MS"/>
              </a:rPr>
              <a:t>162,626 </a:t>
            </a:r>
            <a:r>
              <a:rPr lang="en-GB"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pitchFamily="34" charset="0"/>
                <a:ea typeface="+mj-ea"/>
                <a:cs typeface="Trebuchet MS"/>
              </a:rPr>
              <a:t>kBtu</a:t>
            </a:r>
            <a:r>
              <a:rPr kumimoji="0" lang="en-GB" sz="1600" b="0" i="0" u="none" strike="noStrike" kern="1200" cap="none" spc="0" normalizeH="0" baseline="0" noProof="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uLnTx/>
                <a:uFillTx/>
                <a:latin typeface="Bahnschrift" pitchFamily="34" charset="0"/>
                <a:ea typeface="+mj-ea"/>
                <a:cs typeface="Trebuchet MS"/>
              </a:rPr>
              <a:t> </a:t>
            </a:r>
          </a:p>
        </p:txBody>
      </p:sp>
      <p:sp>
        <p:nvSpPr>
          <p:cNvPr id="57" name="Title 1"/>
          <p:cNvSpPr txBox="1">
            <a:spLocks/>
          </p:cNvSpPr>
          <p:nvPr/>
        </p:nvSpPr>
        <p:spPr>
          <a:xfrm>
            <a:off x="2588827" y="906179"/>
            <a:ext cx="2847337" cy="1105318"/>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Bahnschrift" pitchFamily="34" charset="0"/>
                <a:ea typeface="+mj-ea"/>
                <a:cs typeface="Trebuchet MS"/>
              </a:rPr>
              <a:t>Total consumption</a:t>
            </a:r>
          </a:p>
          <a:p>
            <a:pPr marL="0" marR="0" lvl="0" indent="0" defTabSz="457200" rtl="0" eaLnBrk="1" fontAlgn="auto"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uLnTx/>
                <a:uFillTx/>
                <a:latin typeface="Bahnschrift" pitchFamily="34" charset="0"/>
                <a:ea typeface="+mj-ea"/>
                <a:cs typeface="Trebuchet MS"/>
              </a:rPr>
              <a:t>Annual heating </a:t>
            </a:r>
            <a:r>
              <a:rPr lang="en-GB"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pitchFamily="34" charset="0"/>
                <a:ea typeface="+mj-ea"/>
                <a:cs typeface="Trebuchet MS"/>
              </a:rPr>
              <a:t>531,422 </a:t>
            </a:r>
            <a:r>
              <a:rPr lang="en-GB"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pitchFamily="34" charset="0"/>
                <a:ea typeface="+mj-ea"/>
                <a:cs typeface="Trebuchet MS"/>
              </a:rPr>
              <a:t>kBtu</a:t>
            </a:r>
            <a:endParaRPr lang="en-GB"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pitchFamily="34" charset="0"/>
              <a:ea typeface="+mj-ea"/>
              <a:cs typeface="Trebuchet MS"/>
            </a:endParaRPr>
          </a:p>
          <a:p>
            <a:pPr marL="0" marR="0" lvl="0" indent="0" defTabSz="457200" rtl="0" eaLnBrk="1" fontAlgn="auto" latinLnBrk="0" hangingPunct="1">
              <a:lnSpc>
                <a:spcPct val="100000"/>
              </a:lnSpc>
              <a:spcBef>
                <a:spcPct val="0"/>
              </a:spcBef>
              <a:spcAft>
                <a:spcPts val="0"/>
              </a:spcAft>
              <a:buClrTx/>
              <a:buSzTx/>
              <a:buFontTx/>
              <a:buNone/>
              <a:tabLst/>
              <a:defRPr/>
            </a:pPr>
            <a:r>
              <a:rPr lang="en-GB" sz="1600" dirty="0">
                <a:ln>
                  <a:solidFill>
                    <a:schemeClr val="bg1">
                      <a:lumMod val="75000"/>
                      <a:lumOff val="25000"/>
                      <a:alpha val="10000"/>
                    </a:schemeClr>
                  </a:solidFill>
                </a:ln>
                <a:solidFill>
                  <a:srgbClr val="00B0F0"/>
                </a:solidFill>
                <a:effectLst>
                  <a:outerShdw blurRad="9525" dist="25400" dir="14640000" algn="tl" rotWithShape="0">
                    <a:schemeClr val="bg1">
                      <a:alpha val="30000"/>
                    </a:schemeClr>
                  </a:outerShdw>
                </a:effectLst>
                <a:latin typeface="Bahnschrift" pitchFamily="34" charset="0"/>
                <a:ea typeface="+mj-ea"/>
                <a:cs typeface="Trebuchet MS"/>
              </a:rPr>
              <a:t>Annual cooling   </a:t>
            </a:r>
            <a:r>
              <a:rPr lang="en-GB"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pitchFamily="34" charset="0"/>
                <a:ea typeface="+mj-ea"/>
                <a:cs typeface="Trebuchet MS"/>
              </a:rPr>
              <a:t>41,581  </a:t>
            </a:r>
            <a:r>
              <a:rPr lang="en-GB"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pitchFamily="34" charset="0"/>
                <a:ea typeface="+mj-ea"/>
                <a:cs typeface="Trebuchet MS"/>
              </a:rPr>
              <a:t>kBtu</a:t>
            </a:r>
            <a:r>
              <a:rPr kumimoji="0" lang="en-GB" sz="1600" b="0" i="0" u="none" strike="noStrike" kern="1200" cap="none" spc="0" normalizeH="0" baseline="0" noProof="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uLnTx/>
                <a:uFillTx/>
                <a:latin typeface="Bahnschrift" pitchFamily="34" charset="0"/>
                <a:ea typeface="+mj-ea"/>
                <a:cs typeface="Trebuchet MS"/>
              </a:rPr>
              <a:t> </a:t>
            </a:r>
          </a:p>
        </p:txBody>
      </p:sp>
      <p:sp>
        <p:nvSpPr>
          <p:cNvPr id="58" name="Title 1"/>
          <p:cNvSpPr txBox="1">
            <a:spLocks/>
          </p:cNvSpPr>
          <p:nvPr/>
        </p:nvSpPr>
        <p:spPr>
          <a:xfrm>
            <a:off x="2502049" y="5485481"/>
            <a:ext cx="2847337" cy="1105318"/>
          </a:xfrm>
          <a:prstGeom prst="rect">
            <a:avLst/>
          </a:prstGeom>
          <a:effectLst>
            <a:outerShdw blurRad="25400" dir="17880000">
              <a:srgbClr val="000000">
                <a:alpha val="46000"/>
              </a:srgbClr>
            </a:outerShdw>
          </a:effectLst>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Bahnschrift" pitchFamily="34" charset="0"/>
                <a:ea typeface="+mj-ea"/>
                <a:cs typeface="Trebuchet MS"/>
              </a:rPr>
              <a:t>Total consumption</a:t>
            </a:r>
          </a:p>
          <a:p>
            <a:pPr marL="0" marR="0" lvl="0" indent="0" defTabSz="457200" rtl="0" eaLnBrk="1" fontAlgn="auto"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uLnTx/>
                <a:uFillTx/>
                <a:latin typeface="Bahnschrift" pitchFamily="34" charset="0"/>
                <a:ea typeface="+mj-ea"/>
                <a:cs typeface="Trebuchet MS"/>
              </a:rPr>
              <a:t>Annual heating </a:t>
            </a:r>
            <a:r>
              <a:rPr lang="en-GB"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pitchFamily="34" charset="0"/>
                <a:ea typeface="+mj-ea"/>
                <a:cs typeface="Trebuchet MS"/>
              </a:rPr>
              <a:t>    2,967 </a:t>
            </a:r>
            <a:r>
              <a:rPr lang="en-GB"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pitchFamily="34" charset="0"/>
                <a:ea typeface="+mj-ea"/>
                <a:cs typeface="Trebuchet MS"/>
              </a:rPr>
              <a:t>kBtu</a:t>
            </a:r>
            <a:endParaRPr lang="en-GB"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pitchFamily="34" charset="0"/>
              <a:ea typeface="+mj-ea"/>
              <a:cs typeface="Trebuchet MS"/>
            </a:endParaRPr>
          </a:p>
          <a:p>
            <a:pPr marL="0" marR="0" lvl="0" indent="0" defTabSz="457200" rtl="0" eaLnBrk="1" fontAlgn="auto" latinLnBrk="0" hangingPunct="1">
              <a:lnSpc>
                <a:spcPct val="100000"/>
              </a:lnSpc>
              <a:spcBef>
                <a:spcPct val="0"/>
              </a:spcBef>
              <a:spcAft>
                <a:spcPts val="0"/>
              </a:spcAft>
              <a:buClrTx/>
              <a:buSzTx/>
              <a:buFontTx/>
              <a:buNone/>
              <a:tabLst/>
              <a:defRPr/>
            </a:pPr>
            <a:r>
              <a:rPr lang="en-GB" sz="1600" dirty="0">
                <a:ln>
                  <a:solidFill>
                    <a:schemeClr val="bg1">
                      <a:lumMod val="75000"/>
                      <a:lumOff val="25000"/>
                      <a:alpha val="10000"/>
                    </a:schemeClr>
                  </a:solidFill>
                </a:ln>
                <a:solidFill>
                  <a:srgbClr val="00B0F0"/>
                </a:solidFill>
                <a:effectLst>
                  <a:outerShdw blurRad="9525" dist="25400" dir="14640000" algn="tl" rotWithShape="0">
                    <a:schemeClr val="bg1">
                      <a:alpha val="30000"/>
                    </a:schemeClr>
                  </a:outerShdw>
                </a:effectLst>
                <a:latin typeface="Bahnschrift" pitchFamily="34" charset="0"/>
                <a:ea typeface="+mj-ea"/>
                <a:cs typeface="Trebuchet MS"/>
              </a:rPr>
              <a:t>Annual cooling </a:t>
            </a:r>
            <a:r>
              <a:rPr lang="en-GB"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pitchFamily="34" charset="0"/>
                <a:ea typeface="+mj-ea"/>
                <a:cs typeface="Trebuchet MS"/>
              </a:rPr>
              <a:t>639,596 </a:t>
            </a:r>
            <a:r>
              <a:rPr lang="en-GB"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hnschrift" pitchFamily="34" charset="0"/>
                <a:ea typeface="+mj-ea"/>
                <a:cs typeface="Trebuchet MS"/>
              </a:rPr>
              <a:t>kBtu</a:t>
            </a:r>
            <a:r>
              <a:rPr kumimoji="0" lang="en-GB" sz="1600" b="0" i="0" u="none" strike="noStrike" kern="1200" cap="none" spc="0" normalizeH="0" baseline="0" noProof="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uLnTx/>
                <a:uFillTx/>
                <a:latin typeface="Bahnschrift" pitchFamily="34" charset="0"/>
                <a:ea typeface="+mj-ea"/>
                <a:cs typeface="Trebuchet MS"/>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140678"/>
          <a:ext cx="7420707" cy="333605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633587" y="492370"/>
            <a:ext cx="5266185" cy="769441"/>
          </a:xfrm>
          <a:prstGeom prst="rect">
            <a:avLst/>
          </a:prstGeom>
          <a:noFill/>
        </p:spPr>
        <p:txBody>
          <a:bodyPr wrap="none" rtlCol="0">
            <a:spAutoFit/>
          </a:bodyPr>
          <a:lstStyle/>
          <a:p>
            <a:pPr algn="ctr"/>
            <a:r>
              <a:rPr lang="en-GB" sz="2400" dirty="0">
                <a:latin typeface="Bahnschrift" pitchFamily="34" charset="0"/>
              </a:rPr>
              <a:t>Comparing results with base wall</a:t>
            </a:r>
          </a:p>
          <a:p>
            <a:pPr algn="ctr"/>
            <a:r>
              <a:rPr lang="en-GB" sz="2000" dirty="0">
                <a:latin typeface="Bahnschrift" pitchFamily="34" charset="0"/>
              </a:rPr>
              <a:t>Three cities total district cooling and heating</a:t>
            </a:r>
          </a:p>
        </p:txBody>
      </p:sp>
      <p:sp>
        <p:nvSpPr>
          <p:cNvPr id="7" name="TextBox 6"/>
          <p:cNvSpPr txBox="1"/>
          <p:nvPr/>
        </p:nvSpPr>
        <p:spPr>
          <a:xfrm>
            <a:off x="0" y="4379408"/>
            <a:ext cx="5846473" cy="461665"/>
          </a:xfrm>
          <a:prstGeom prst="rect">
            <a:avLst/>
          </a:prstGeom>
          <a:noFill/>
        </p:spPr>
        <p:txBody>
          <a:bodyPr wrap="none" rtlCol="0">
            <a:spAutoFit/>
          </a:bodyPr>
          <a:lstStyle/>
          <a:p>
            <a:pPr algn="ctr"/>
            <a:r>
              <a:rPr lang="en-GB" sz="2400" dirty="0">
                <a:latin typeface="Bahnschrift" pitchFamily="34" charset="0"/>
              </a:rPr>
              <a:t>Comparing different walls in PODGORICA</a:t>
            </a:r>
          </a:p>
        </p:txBody>
      </p:sp>
      <p:graphicFrame>
        <p:nvGraphicFramePr>
          <p:cNvPr id="8" name="Chart 7"/>
          <p:cNvGraphicFramePr/>
          <p:nvPr/>
        </p:nvGraphicFramePr>
        <p:xfrm>
          <a:off x="5633775" y="2488175"/>
          <a:ext cx="8926286" cy="4520548"/>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8482484" y="1205802"/>
            <a:ext cx="1588897" cy="369332"/>
          </a:xfrm>
          <a:prstGeom prst="rect">
            <a:avLst/>
          </a:prstGeom>
          <a:noFill/>
        </p:spPr>
        <p:txBody>
          <a:bodyPr wrap="none" rtlCol="0">
            <a:spAutoFit/>
          </a:bodyPr>
          <a:lstStyle/>
          <a:p>
            <a:pPr algn="ctr"/>
            <a:r>
              <a:rPr lang="en-GB" b="1" i="1" dirty="0">
                <a:latin typeface="Bahnschrift" pitchFamily="34" charset="0"/>
              </a:rPr>
              <a:t>Units [ </a:t>
            </a:r>
            <a:r>
              <a:rPr lang="en-GB" b="1" i="1" dirty="0" err="1">
                <a:latin typeface="Bahnschrift" pitchFamily="34" charset="0"/>
              </a:rPr>
              <a:t>mBtu</a:t>
            </a:r>
            <a:r>
              <a:rPr lang="en-GB" b="1" i="1" dirty="0">
                <a:latin typeface="Bahnschrift" pitchFamily="34" charset="0"/>
              </a:rPr>
              <a:t> ]</a:t>
            </a:r>
          </a:p>
        </p:txBody>
      </p:sp>
      <p:sp>
        <p:nvSpPr>
          <p:cNvPr id="10" name="TextBox 9"/>
          <p:cNvSpPr txBox="1"/>
          <p:nvPr/>
        </p:nvSpPr>
        <p:spPr>
          <a:xfrm>
            <a:off x="4262176" y="4813160"/>
            <a:ext cx="1588897" cy="369332"/>
          </a:xfrm>
          <a:prstGeom prst="rect">
            <a:avLst/>
          </a:prstGeom>
          <a:noFill/>
        </p:spPr>
        <p:txBody>
          <a:bodyPr wrap="none" rtlCol="0">
            <a:spAutoFit/>
          </a:bodyPr>
          <a:lstStyle/>
          <a:p>
            <a:pPr algn="ctr"/>
            <a:r>
              <a:rPr lang="en-GB" b="1" i="1" dirty="0">
                <a:latin typeface="Bahnschrift" pitchFamily="34" charset="0"/>
              </a:rPr>
              <a:t>Units [ </a:t>
            </a:r>
            <a:r>
              <a:rPr lang="en-GB" b="1" i="1" dirty="0" err="1">
                <a:latin typeface="Bahnschrift" pitchFamily="34" charset="0"/>
              </a:rPr>
              <a:t>mBtu</a:t>
            </a:r>
            <a:r>
              <a:rPr lang="en-GB" b="1" i="1" dirty="0">
                <a:latin typeface="Bahnschrift" pitchFamily="34"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sr-Latn-ME" dirty="0" smtClean="0"/>
              <a:t>Moscow is the location that is consuming the highest amount of energy on heating because of its cold climate and requires the thickest insulation of the wall that reduce the heating costs.</a:t>
            </a:r>
          </a:p>
          <a:p>
            <a:pPr marL="36900" indent="0">
              <a:buNone/>
            </a:pPr>
            <a:endParaRPr lang="sr-Latn-ME" dirty="0" smtClean="0"/>
          </a:p>
          <a:p>
            <a:r>
              <a:rPr lang="sr-Latn-ME" dirty="0" smtClean="0"/>
              <a:t>Podgorica is consuming almost the same amount of energy of heating and cooling depending on part of the year since this is caused by moderate climate. Insulation layer can be thinner since the increasing the thickness will not change energy consumption value significantly.</a:t>
            </a:r>
          </a:p>
          <a:p>
            <a:pPr marL="36900" indent="0">
              <a:buNone/>
            </a:pPr>
            <a:endParaRPr lang="sr-Latn-ME" dirty="0" smtClean="0"/>
          </a:p>
          <a:p>
            <a:r>
              <a:rPr lang="sr-Latn-ME" dirty="0" smtClean="0"/>
              <a:t>The highest amount of energy is consumed on cooling in Abu Dhabi. That being said the wall insulation is required so it can reduce the outside effects of heat and reduce yearly cooling costs.</a:t>
            </a:r>
          </a:p>
        </p:txBody>
      </p:sp>
      <p:sp>
        <p:nvSpPr>
          <p:cNvPr id="4" name="TextBox 3">
            <a:extLst>
              <a:ext uri="{FF2B5EF4-FFF2-40B4-BE49-F238E27FC236}">
                <a16:creationId xmlns:a16="http://schemas.microsoft.com/office/drawing/2014/main" xmlns="" id="{014F56FD-2E9D-43F6-B94A-E7ACF3E03942}"/>
              </a:ext>
            </a:extLst>
          </p:cNvPr>
          <p:cNvSpPr txBox="1"/>
          <p:nvPr/>
        </p:nvSpPr>
        <p:spPr>
          <a:xfrm>
            <a:off x="168119" y="233139"/>
            <a:ext cx="3326558" cy="523220"/>
          </a:xfrm>
          <a:prstGeom prst="rect">
            <a:avLst/>
          </a:prstGeom>
          <a:noFill/>
        </p:spPr>
        <p:txBody>
          <a:bodyPr wrap="square" rtlCol="0">
            <a:spAutoFit/>
          </a:bodyPr>
          <a:lstStyle/>
          <a:p>
            <a:r>
              <a:rPr lang="en-US" sz="2800" dirty="0">
                <a:solidFill>
                  <a:schemeClr val="tx2"/>
                </a:solidFill>
                <a:effectLst>
                  <a:outerShdw blurRad="38100" dist="38100" dir="2700000" algn="tl">
                    <a:srgbClr val="000000">
                      <a:alpha val="43137"/>
                    </a:srgbClr>
                  </a:outerShdw>
                </a:effectLst>
                <a:latin typeface="+mj-lt"/>
              </a:rPr>
              <a:t>| conclusion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422</TotalTime>
  <Words>442</Words>
  <Application>Microsoft Office PowerPoint</Application>
  <PresentationFormat>Custom</PresentationFormat>
  <Paragraphs>173</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Slate</vt:lpstr>
      <vt:lpstr>PowerPoint Presentation</vt:lpstr>
      <vt:lpstr>| content</vt:lpstr>
      <vt:lpstr>PowerPoint Presentation</vt:lpstr>
      <vt:lpstr>PowerPoint Presentation</vt:lpstr>
      <vt:lpstr>PowerPoint Presentation</vt:lpstr>
      <vt:lpstr>PowerPoint Presentation</vt:lpstr>
      <vt:lpstr>Moscow</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Ira Kovinic</dc:creator>
  <cp:lastModifiedBy>WinWin</cp:lastModifiedBy>
  <cp:revision>41</cp:revision>
  <dcterms:created xsi:type="dcterms:W3CDTF">2019-12-16T22:16:19Z</dcterms:created>
  <dcterms:modified xsi:type="dcterms:W3CDTF">2019-12-17T22:17:31Z</dcterms:modified>
</cp:coreProperties>
</file>