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Quicksa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D84ACA-55BB-44B2-9616-115A5A98BFEE}">
  <a:tblStyle styleId="{B3D84ACA-55BB-44B2-9616-115A5A98BFE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Quicksand-bold.fntdata"/><Relationship Id="rId27" Type="http://schemas.openxmlformats.org/officeDocument/2006/relationships/font" Target="fonts/Quicksan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a96dbf514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4a96dbf51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68a0c9fef1_0_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68a0c9fe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68a0c9fef1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68a0c9fef1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6b31365df2_0_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6b31365df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b92539d425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b92539d42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68a0c9fef1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68a0c9fef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6b31365df2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6b31365df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4a96dbf514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4a96dbf51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4a96dbf514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4a96dbf51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a96dbf514_0_3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a96dbf51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a96dbf514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a96dbf51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68a0c9fef1_0_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68a0c9fef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b31365df2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6b31365df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key color">
  <p:cSld name="BLANK_1"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3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94563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4"/>
          <p:cNvSpPr/>
          <p:nvPr/>
        </p:nvSpPr>
        <p:spPr>
          <a:xfrm>
            <a:off x="638325" y="2267417"/>
            <a:ext cx="614400" cy="6144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1633225" y="2161800"/>
            <a:ext cx="67005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600"/>
              </a:spcBef>
              <a:spcAft>
                <a:spcPts val="0"/>
              </a:spcAft>
              <a:buSzPts val="2800"/>
              <a:buChar char="◦"/>
              <a:defRPr i="1" sz="2800">
                <a:solidFill>
                  <a:schemeClr val="accen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▫"/>
              <a:defRPr i="1" sz="2800">
                <a:solidFill>
                  <a:schemeClr val="accen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 i="1" sz="2800">
                <a:solidFill>
                  <a:schemeClr val="accen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●"/>
              <a:defRPr i="1" sz="2800">
                <a:solidFill>
                  <a:schemeClr val="accen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○"/>
              <a:defRPr i="1" sz="2800">
                <a:solidFill>
                  <a:schemeClr val="accen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■"/>
              <a:defRPr i="1"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/>
        </p:nvSpPr>
        <p:spPr>
          <a:xfrm>
            <a:off x="286541" y="2244031"/>
            <a:ext cx="1306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b="1" sz="480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165475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3692249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219023" y="1192298"/>
            <a:ext cx="2403600" cy="3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◦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Google Shape;47;p7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8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1165475" y="4331317"/>
            <a:ext cx="75213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9"/>
          <p:cNvSpPr/>
          <p:nvPr/>
        </p:nvSpPr>
        <p:spPr>
          <a:xfrm>
            <a:off x="844675" y="4505121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" name="Google Shape;6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rgbClr val="999FA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-132298" y="1489426"/>
            <a:ext cx="2155500" cy="21645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2"/>
          <p:cNvSpPr txBox="1"/>
          <p:nvPr>
            <p:ph idx="4294967295" type="ctrTitle"/>
          </p:nvPr>
        </p:nvSpPr>
        <p:spPr>
          <a:xfrm>
            <a:off x="2430050" y="1991825"/>
            <a:ext cx="636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Texas </a:t>
            </a:r>
            <a:r>
              <a:rPr b="1" lang="en" sz="5000"/>
              <a:t>Airbnb</a:t>
            </a:r>
            <a:endParaRPr b="1" sz="6000"/>
          </a:p>
        </p:txBody>
      </p:sp>
      <p:sp>
        <p:nvSpPr>
          <p:cNvPr id="73" name="Google Shape;73;p12"/>
          <p:cNvSpPr txBox="1"/>
          <p:nvPr>
            <p:ph idx="4294967295" type="subTitle"/>
          </p:nvPr>
        </p:nvSpPr>
        <p:spPr>
          <a:xfrm>
            <a:off x="2430050" y="3006675"/>
            <a:ext cx="63690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Online Marketplace For H</a:t>
            </a:r>
            <a:r>
              <a:rPr lang="en"/>
              <a:t>omestays Service</a:t>
            </a:r>
            <a:endParaRPr sz="2400"/>
          </a:p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2"/>
          <p:cNvPicPr preferRelativeResize="0"/>
          <p:nvPr/>
        </p:nvPicPr>
        <p:blipFill rotWithShape="1">
          <a:blip r:embed="rId3">
            <a:alphaModFix/>
          </a:blip>
          <a:srcRect b="0" l="24043" r="24048" t="0"/>
          <a:stretch/>
        </p:blipFill>
        <p:spPr>
          <a:xfrm>
            <a:off x="-132300" y="1489525"/>
            <a:ext cx="2155500" cy="21645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2"/>
          <p:cNvSpPr txBox="1"/>
          <p:nvPr/>
        </p:nvSpPr>
        <p:spPr>
          <a:xfrm>
            <a:off x="7367375" y="3577725"/>
            <a:ext cx="152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rPr>
              <a:t>Nguyen Binh Nam </a:t>
            </a:r>
            <a:endParaRPr sz="1200">
              <a:solidFill>
                <a:schemeClr val="lt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Location vs Quality</a:t>
            </a:r>
            <a:endParaRPr b="1"/>
          </a:p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567325" y="2782937"/>
            <a:ext cx="69279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the more airbnbs in a neighbourhood means better quality? How does location affect quality? </a:t>
            </a:r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0" name="Google Shape;180;p21"/>
          <p:cNvGrpSpPr/>
          <p:nvPr/>
        </p:nvGrpSpPr>
        <p:grpSpPr>
          <a:xfrm>
            <a:off x="5297880" y="2436942"/>
            <a:ext cx="387933" cy="345971"/>
            <a:chOff x="3927500" y="301425"/>
            <a:chExt cx="461550" cy="411625"/>
          </a:xfrm>
        </p:grpSpPr>
        <p:sp>
          <p:nvSpPr>
            <p:cNvPr id="181" name="Google Shape;181;p21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1165475" y="244850"/>
            <a:ext cx="7459200" cy="8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9C0BA"/>
                </a:solidFill>
              </a:rPr>
              <a:t>What are the metrics? </a:t>
            </a:r>
            <a:r>
              <a:rPr b="1" lang="en" sz="2500"/>
              <a:t>Good over Total ratio per neighbourhood</a:t>
            </a:r>
            <a:endParaRPr b="1" sz="2500">
              <a:solidFill>
                <a:srgbClr val="39C0BA"/>
              </a:solidFill>
            </a:endParaRPr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1243873" y="1167847"/>
            <a:ext cx="68580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Grouping Airbnbs based on their neighbourhoods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Finding the ratio of good airbnbs over the total number of airbnbs in each neighbourhood </a:t>
            </a:r>
            <a:endParaRPr sz="2400"/>
          </a:p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6350" y="3023270"/>
            <a:ext cx="5015351" cy="17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Visualization</a:t>
            </a:r>
            <a:endParaRPr b="1" sz="2500"/>
          </a:p>
        </p:txBody>
      </p:sp>
      <p:sp>
        <p:nvSpPr>
          <p:cNvPr id="221" name="Google Shape;221;p2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23"/>
          <p:cNvSpPr txBox="1"/>
          <p:nvPr>
            <p:ph idx="4294967295" type="ctrTitle"/>
          </p:nvPr>
        </p:nvSpPr>
        <p:spPr>
          <a:xfrm>
            <a:off x="1046575" y="3909150"/>
            <a:ext cx="7878300" cy="11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Conclusion: </a:t>
            </a:r>
            <a:r>
              <a:rPr lang="en" sz="2000">
                <a:solidFill>
                  <a:schemeClr val="lt1"/>
                </a:solidFill>
              </a:rPr>
              <a:t>Places like Rosanky and Seguin, even though they're not major cities, have only a few but good quality airbnbs. Another thing is that most of these cities are located in the suburban of Austin.</a:t>
            </a:r>
            <a:endParaRPr sz="3800"/>
          </a:p>
        </p:txBody>
      </p:sp>
      <p:pic>
        <p:nvPicPr>
          <p:cNvPr id="223" name="Google Shape;223;p23"/>
          <p:cNvPicPr preferRelativeResize="0"/>
          <p:nvPr/>
        </p:nvPicPr>
        <p:blipFill rotWithShape="1">
          <a:blip r:embed="rId3">
            <a:alphaModFix/>
          </a:blip>
          <a:srcRect b="0" l="0" r="0" t="1497"/>
          <a:stretch/>
        </p:blipFill>
        <p:spPr>
          <a:xfrm>
            <a:off x="1939525" y="1004000"/>
            <a:ext cx="2482475" cy="228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 rotWithShape="1">
          <a:blip r:embed="rId4">
            <a:alphaModFix/>
          </a:blip>
          <a:srcRect b="5401" l="1701" r="2163" t="0"/>
          <a:stretch/>
        </p:blipFill>
        <p:spPr>
          <a:xfrm>
            <a:off x="4592100" y="1026375"/>
            <a:ext cx="4246474" cy="22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/>
          <p:nvPr/>
        </p:nvSpPr>
        <p:spPr>
          <a:xfrm>
            <a:off x="6600125" y="1621225"/>
            <a:ext cx="724200" cy="773700"/>
          </a:xfrm>
          <a:prstGeom prst="donut">
            <a:avLst>
              <a:gd fmla="val 25000" name="adj"/>
            </a:avLst>
          </a:prstGeom>
          <a:solidFill>
            <a:srgbClr val="4BEDC5">
              <a:alpha val="29170"/>
            </a:srgbClr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3390576" y="2079625"/>
            <a:ext cx="279900" cy="3153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7" name="Google Shape;227;p23"/>
          <p:cNvCxnSpPr/>
          <p:nvPr/>
        </p:nvCxnSpPr>
        <p:spPr>
          <a:xfrm flipH="1" rot="10800000">
            <a:off x="3670325" y="2090275"/>
            <a:ext cx="2682900" cy="11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8" name="Google Shape;228;p23"/>
          <p:cNvGrpSpPr/>
          <p:nvPr/>
        </p:nvGrpSpPr>
        <p:grpSpPr>
          <a:xfrm>
            <a:off x="3264128" y="455163"/>
            <a:ext cx="279912" cy="315297"/>
            <a:chOff x="1923675" y="1633650"/>
            <a:chExt cx="436000" cy="435975"/>
          </a:xfrm>
        </p:grpSpPr>
        <p:sp>
          <p:nvSpPr>
            <p:cNvPr id="229" name="Google Shape;229;p23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 txBox="1"/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vs Price</a:t>
            </a:r>
            <a:endParaRPr b="1"/>
          </a:p>
        </p:txBody>
      </p:sp>
      <p:sp>
        <p:nvSpPr>
          <p:cNvPr id="240" name="Google Shape;240;p24"/>
          <p:cNvSpPr txBox="1"/>
          <p:nvPr>
            <p:ph idx="1" type="subTitle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holiday affect prices ? When does price increase/decreases?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526358" y="2279925"/>
            <a:ext cx="8025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3" name="Google Shape;243;p24"/>
          <p:cNvGrpSpPr/>
          <p:nvPr/>
        </p:nvGrpSpPr>
        <p:grpSpPr>
          <a:xfrm>
            <a:off x="4145755" y="2414885"/>
            <a:ext cx="337797" cy="319873"/>
            <a:chOff x="5973900" y="318475"/>
            <a:chExt cx="401900" cy="380575"/>
          </a:xfrm>
        </p:grpSpPr>
        <p:sp>
          <p:nvSpPr>
            <p:cNvPr id="244" name="Google Shape;244;p24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4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4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4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9C0BA"/>
                </a:solidFill>
              </a:rPr>
              <a:t>What is the metric?</a:t>
            </a:r>
            <a:endParaRPr b="1" sz="2500">
              <a:solidFill>
                <a:srgbClr val="39C0BA"/>
              </a:solidFill>
            </a:endParaRPr>
          </a:p>
        </p:txBody>
      </p:sp>
      <p:sp>
        <p:nvSpPr>
          <p:cNvPr id="263" name="Google Shape;263;p25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1165475" y="1004025"/>
            <a:ext cx="7291500" cy="9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Finding the ratio of good airbnbs over the total number of airbnbs in each neighbourhood </a:t>
            </a:r>
            <a:endParaRPr sz="2400"/>
          </a:p>
        </p:txBody>
      </p:sp>
      <p:graphicFrame>
        <p:nvGraphicFramePr>
          <p:cNvPr id="265" name="Google Shape;265;p25"/>
          <p:cNvGraphicFramePr/>
          <p:nvPr/>
        </p:nvGraphicFramePr>
        <p:xfrm>
          <a:off x="1226200" y="236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{B3D84ACA-55BB-44B2-9616-115A5A98BFEE}</a:tableStyleId>
              </a:tblPr>
              <a:tblGrid>
                <a:gridCol w="929675"/>
                <a:gridCol w="855725"/>
                <a:gridCol w="1300700"/>
              </a:tblGrid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listing_id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date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Ratio 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304808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2022-09-13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0.887669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304808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2022-09-14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0.887669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304808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2022-09-15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0.887669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304808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2022-09-16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1.187558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304808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2022-09-17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1.187558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25"/>
          <p:cNvGraphicFramePr/>
          <p:nvPr/>
        </p:nvGraphicFramePr>
        <p:xfrm>
          <a:off x="4594250" y="236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{B3D84ACA-55BB-44B2-9616-115A5A98BFEE}</a:tableStyleId>
              </a:tblPr>
              <a:tblGrid>
                <a:gridCol w="952500"/>
                <a:gridCol w="1447800"/>
                <a:gridCol w="16859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listing_id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date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Ratio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40750053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2022-09-13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0.900968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40750053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2022-09-14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0.900968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40750053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2022-09-15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1.261355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40750053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2022-09-16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1.681806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40750053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2022-09-17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1.681806</a:t>
                      </a:r>
                      <a:endParaRPr b="1"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4900" y="983275"/>
            <a:ext cx="3645151" cy="20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Visualization</a:t>
            </a:r>
            <a:endParaRPr b="1" sz="2500"/>
          </a:p>
        </p:txBody>
      </p:sp>
      <p:sp>
        <p:nvSpPr>
          <p:cNvPr id="273" name="Google Shape;273;p2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26"/>
          <p:cNvSpPr/>
          <p:nvPr/>
        </p:nvSpPr>
        <p:spPr>
          <a:xfrm>
            <a:off x="3542375" y="2387288"/>
            <a:ext cx="102900" cy="417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26"/>
          <p:cNvCxnSpPr/>
          <p:nvPr/>
        </p:nvCxnSpPr>
        <p:spPr>
          <a:xfrm>
            <a:off x="3593825" y="2804288"/>
            <a:ext cx="594300" cy="44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76" name="Google Shape;2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275" y="3237900"/>
            <a:ext cx="3177300" cy="1648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7" name="Google Shape;277;p26"/>
          <p:cNvGrpSpPr/>
          <p:nvPr/>
        </p:nvGrpSpPr>
        <p:grpSpPr>
          <a:xfrm>
            <a:off x="3264128" y="455163"/>
            <a:ext cx="279912" cy="315297"/>
            <a:chOff x="1923675" y="1633650"/>
            <a:chExt cx="436000" cy="435975"/>
          </a:xfrm>
        </p:grpSpPr>
        <p:sp>
          <p:nvSpPr>
            <p:cNvPr id="278" name="Google Shape;278;p2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7"/>
          <p:cNvSpPr txBox="1"/>
          <p:nvPr>
            <p:ph idx="4294967295" type="ctrTitle"/>
          </p:nvPr>
        </p:nvSpPr>
        <p:spPr>
          <a:xfrm>
            <a:off x="1046575" y="3375750"/>
            <a:ext cx="7878300" cy="116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Conclusion: </a:t>
            </a:r>
            <a:r>
              <a:rPr b="1" lang="en" sz="2000">
                <a:solidFill>
                  <a:schemeClr val="lt1"/>
                </a:solidFill>
              </a:rPr>
              <a:t>weekdays are cheaper than weekends. </a:t>
            </a:r>
            <a:endParaRPr sz="3800"/>
          </a:p>
        </p:txBody>
      </p:sp>
      <p:graphicFrame>
        <p:nvGraphicFramePr>
          <p:cNvPr id="290" name="Google Shape;290;p27"/>
          <p:cNvGraphicFramePr/>
          <p:nvPr/>
        </p:nvGraphicFramePr>
        <p:xfrm>
          <a:off x="1155025" y="149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{B3D84ACA-55BB-44B2-9616-115A5A98BFEE}</a:tableStyleId>
              </a:tblPr>
              <a:tblGrid>
                <a:gridCol w="797700"/>
                <a:gridCol w="1079725"/>
                <a:gridCol w="769350"/>
                <a:gridCol w="962450"/>
                <a:gridCol w="1008375"/>
                <a:gridCol w="1246250"/>
                <a:gridCol w="793325"/>
                <a:gridCol w="1004200"/>
              </a:tblGrid>
              <a:tr h="24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7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Ratio Price of each over Mean Price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302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Day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Monday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Tuesday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Wednesday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Thursday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Friday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Saturday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Sunday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304808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6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6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6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6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9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9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680"/>
                    </a:solidFill>
                  </a:tcPr>
                </a:tc>
              </a:tr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883802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6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6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6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68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9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9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0.85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3A680"/>
                    </a:solidFill>
                  </a:tcPr>
                </a:tc>
              </a:tr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50767556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CD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0.74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C39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0.74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C39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0.74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C39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1.15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B564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93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0.7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FCD9C"/>
                    </a:solidFill>
                  </a:tcPr>
                </a:tc>
              </a:tr>
              <a:tr h="315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40750053</a:t>
                      </a:r>
                      <a:endParaRPr b="1" sz="1200">
                        <a:solidFill>
                          <a:schemeClr val="accen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7E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1.03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8765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77E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1.12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5E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1.35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1212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1.25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E3C3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1.1</a:t>
                      </a:r>
                      <a:endParaRPr sz="1200">
                        <a:solidFill>
                          <a:schemeClr val="lt1"/>
                        </a:solidFill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19050" marB="19050" marR="28575" marL="28575" anchor="b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A6451"/>
                    </a:solidFill>
                  </a:tcPr>
                </a:tc>
              </a:tr>
            </a:tbl>
          </a:graphicData>
        </a:graphic>
      </p:graphicFrame>
      <p:pic>
        <p:nvPicPr>
          <p:cNvPr id="291" name="Google Shape;291;p27"/>
          <p:cNvPicPr preferRelativeResize="0"/>
          <p:nvPr/>
        </p:nvPicPr>
        <p:blipFill rotWithShape="1">
          <a:blip r:embed="rId3">
            <a:alphaModFix/>
          </a:blip>
          <a:srcRect b="14598" l="1587" r="7676" t="55020"/>
          <a:stretch/>
        </p:blipFill>
        <p:spPr>
          <a:xfrm>
            <a:off x="3522250" y="637975"/>
            <a:ext cx="2584125" cy="3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7"/>
          <p:cNvSpPr txBox="1"/>
          <p:nvPr>
            <p:ph idx="4294967295" type="ctrTitle"/>
          </p:nvPr>
        </p:nvSpPr>
        <p:spPr>
          <a:xfrm>
            <a:off x="3911097" y="376975"/>
            <a:ext cx="1916100" cy="2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Ratio increases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Conclusion</a:t>
            </a:r>
            <a:endParaRPr b="1" sz="2500"/>
          </a:p>
        </p:txBody>
      </p:sp>
      <p:cxnSp>
        <p:nvCxnSpPr>
          <p:cNvPr id="298" name="Google Shape;298;p28"/>
          <p:cNvCxnSpPr/>
          <p:nvPr/>
        </p:nvCxnSpPr>
        <p:spPr>
          <a:xfrm rot="10800000">
            <a:off x="1529307" y="3393039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299" name="Google Shape;299;p28"/>
          <p:cNvCxnSpPr/>
          <p:nvPr/>
        </p:nvCxnSpPr>
        <p:spPr>
          <a:xfrm rot="10800000">
            <a:off x="1529307" y="853745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300" name="Google Shape;300;p28"/>
          <p:cNvSpPr txBox="1"/>
          <p:nvPr/>
        </p:nvSpPr>
        <p:spPr>
          <a:xfrm>
            <a:off x="2215650" y="2481147"/>
            <a:ext cx="66507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Places like Rosanky and Seguin, even though they're not major cities, have only a few but good quality airbnbs. Another thing is that most of these cities are located to the south of Austin.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1" name="Google Shape;301;p28"/>
          <p:cNvSpPr txBox="1"/>
          <p:nvPr/>
        </p:nvSpPr>
        <p:spPr>
          <a:xfrm>
            <a:off x="2215648" y="3750786"/>
            <a:ext cx="630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Weekdays are cheaper than weekends. Prices starts to increase gradually from Thursday to Friday and gradually decreases from Saturday to Sunday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02" name="Google Shape;302;p28"/>
          <p:cNvSpPr txBox="1"/>
          <p:nvPr/>
        </p:nvSpPr>
        <p:spPr>
          <a:xfrm>
            <a:off x="2215650" y="1211450"/>
            <a:ext cx="6474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Higher price doesn’t mean better quality. However, there is a higher chance of getting </a:t>
            </a:r>
            <a:r>
              <a:rPr b="1"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5 score rating </a:t>
            </a:r>
            <a:r>
              <a:rPr lang="en"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rPr>
              <a:t>at high price compared to lower price.</a:t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cxnSp>
        <p:nvCxnSpPr>
          <p:cNvPr id="303" name="Google Shape;303;p28"/>
          <p:cNvCxnSpPr/>
          <p:nvPr/>
        </p:nvCxnSpPr>
        <p:spPr>
          <a:xfrm rot="10800000">
            <a:off x="1529307" y="2123392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304" name="Google Shape;304;p2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28"/>
          <p:cNvGrpSpPr/>
          <p:nvPr/>
        </p:nvGrpSpPr>
        <p:grpSpPr>
          <a:xfrm>
            <a:off x="2967174" y="412666"/>
            <a:ext cx="342882" cy="418128"/>
            <a:chOff x="596350" y="929175"/>
            <a:chExt cx="407950" cy="497475"/>
          </a:xfrm>
        </p:grpSpPr>
        <p:sp>
          <p:nvSpPr>
            <p:cNvPr id="306" name="Google Shape;306;p2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1143000" y="414776"/>
            <a:ext cx="6858000" cy="54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Table of Contents</a:t>
            </a:r>
            <a:endParaRPr b="1" sz="2500"/>
          </a:p>
        </p:txBody>
      </p:sp>
      <p:cxnSp>
        <p:nvCxnSpPr>
          <p:cNvPr id="82" name="Google Shape;82;p13"/>
          <p:cNvCxnSpPr/>
          <p:nvPr/>
        </p:nvCxnSpPr>
        <p:spPr>
          <a:xfrm rot="10800000">
            <a:off x="1529307" y="1945239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83" name="Google Shape;83;p13"/>
          <p:cNvCxnSpPr/>
          <p:nvPr/>
        </p:nvCxnSpPr>
        <p:spPr>
          <a:xfrm rot="10800000">
            <a:off x="1529307" y="777545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84" name="Google Shape;84;p13"/>
          <p:cNvCxnSpPr/>
          <p:nvPr/>
        </p:nvCxnSpPr>
        <p:spPr>
          <a:xfrm rot="10800000">
            <a:off x="1529307" y="1361392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6" name="Google Shape;86;p13"/>
          <p:cNvCxnSpPr/>
          <p:nvPr/>
        </p:nvCxnSpPr>
        <p:spPr>
          <a:xfrm rot="10800000">
            <a:off x="1529307" y="3697839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87" name="Google Shape;87;p13"/>
          <p:cNvCxnSpPr/>
          <p:nvPr/>
        </p:nvCxnSpPr>
        <p:spPr>
          <a:xfrm rot="10800000">
            <a:off x="1529307" y="2530145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cxnSp>
        <p:nvCxnSpPr>
          <p:cNvPr id="88" name="Google Shape;88;p13"/>
          <p:cNvCxnSpPr/>
          <p:nvPr/>
        </p:nvCxnSpPr>
        <p:spPr>
          <a:xfrm rot="10800000">
            <a:off x="1529307" y="3113992"/>
            <a:ext cx="0" cy="115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lg" w="lg" type="none"/>
            <a:tailEnd len="lg" w="lg" type="oval"/>
          </a:ln>
        </p:spPr>
      </p:cxnSp>
      <p:sp>
        <p:nvSpPr>
          <p:cNvPr id="89" name="Google Shape;89;p13"/>
          <p:cNvSpPr txBox="1"/>
          <p:nvPr>
            <p:ph idx="4294967295" type="subTitle"/>
          </p:nvPr>
        </p:nvSpPr>
        <p:spPr>
          <a:xfrm>
            <a:off x="2130050" y="1056075"/>
            <a:ext cx="44124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Quick Overview of Dataset </a:t>
            </a:r>
            <a:endParaRPr sz="1800"/>
          </a:p>
        </p:txBody>
      </p:sp>
      <p:sp>
        <p:nvSpPr>
          <p:cNvPr id="90" name="Google Shape;90;p13"/>
          <p:cNvSpPr txBox="1"/>
          <p:nvPr>
            <p:ph idx="4294967295" type="subTitle"/>
          </p:nvPr>
        </p:nvSpPr>
        <p:spPr>
          <a:xfrm>
            <a:off x="2130050" y="1623425"/>
            <a:ext cx="32037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Question/Audience/Metrics</a:t>
            </a:r>
            <a:endParaRPr sz="1800"/>
          </a:p>
        </p:txBody>
      </p:sp>
      <p:sp>
        <p:nvSpPr>
          <p:cNvPr id="91" name="Google Shape;91;p13"/>
          <p:cNvSpPr txBox="1"/>
          <p:nvPr>
            <p:ph idx="4294967295" type="subTitle"/>
          </p:nvPr>
        </p:nvSpPr>
        <p:spPr>
          <a:xfrm>
            <a:off x="2129975" y="2204900"/>
            <a:ext cx="32037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Price vs Quality</a:t>
            </a:r>
            <a:endParaRPr sz="1800"/>
          </a:p>
        </p:txBody>
      </p:sp>
      <p:sp>
        <p:nvSpPr>
          <p:cNvPr id="92" name="Google Shape;92;p13"/>
          <p:cNvSpPr txBox="1"/>
          <p:nvPr>
            <p:ph idx="4294967295" type="subTitle"/>
          </p:nvPr>
        </p:nvSpPr>
        <p:spPr>
          <a:xfrm>
            <a:off x="2130038" y="2812825"/>
            <a:ext cx="32037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Location vs Quality</a:t>
            </a:r>
            <a:endParaRPr sz="1800"/>
          </a:p>
        </p:txBody>
      </p:sp>
      <p:sp>
        <p:nvSpPr>
          <p:cNvPr id="93" name="Google Shape;93;p13"/>
          <p:cNvSpPr txBox="1"/>
          <p:nvPr>
            <p:ph idx="4294967295" type="subTitle"/>
          </p:nvPr>
        </p:nvSpPr>
        <p:spPr>
          <a:xfrm>
            <a:off x="2129963" y="3396625"/>
            <a:ext cx="3203700" cy="5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Price vs Time</a:t>
            </a:r>
            <a:endParaRPr sz="1800"/>
          </a:p>
        </p:txBody>
      </p:sp>
      <p:sp>
        <p:nvSpPr>
          <p:cNvPr id="94" name="Google Shape;94;p13"/>
          <p:cNvSpPr txBox="1"/>
          <p:nvPr>
            <p:ph idx="4294967295" type="subTitle"/>
          </p:nvPr>
        </p:nvSpPr>
        <p:spPr>
          <a:xfrm>
            <a:off x="2129975" y="3936300"/>
            <a:ext cx="32037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Discussion/Conclusion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4294967295" type="ctrTitle"/>
          </p:nvPr>
        </p:nvSpPr>
        <p:spPr>
          <a:xfrm>
            <a:off x="1284950" y="1009950"/>
            <a:ext cx="3203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9,592</a:t>
            </a:r>
            <a:endParaRPr sz="4800"/>
          </a:p>
        </p:txBody>
      </p:sp>
      <p:sp>
        <p:nvSpPr>
          <p:cNvPr id="100" name="Google Shape;100;p14"/>
          <p:cNvSpPr txBox="1"/>
          <p:nvPr>
            <p:ph idx="4294967295" type="subTitle"/>
          </p:nvPr>
        </p:nvSpPr>
        <p:spPr>
          <a:xfrm>
            <a:off x="1284950" y="1620862"/>
            <a:ext cx="3203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Different Airbnbs</a:t>
            </a:r>
            <a:endParaRPr sz="1800"/>
          </a:p>
        </p:txBody>
      </p:sp>
      <p:sp>
        <p:nvSpPr>
          <p:cNvPr id="101" name="Google Shape;101;p14"/>
          <p:cNvSpPr txBox="1"/>
          <p:nvPr>
            <p:ph idx="4294967295" type="ctrTitle"/>
          </p:nvPr>
        </p:nvSpPr>
        <p:spPr>
          <a:xfrm>
            <a:off x="1284950" y="3715062"/>
            <a:ext cx="32037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</a:t>
            </a:r>
            <a:endParaRPr sz="4800"/>
          </a:p>
        </p:txBody>
      </p:sp>
      <p:sp>
        <p:nvSpPr>
          <p:cNvPr id="102" name="Google Shape;102;p14"/>
          <p:cNvSpPr txBox="1"/>
          <p:nvPr>
            <p:ph idx="4294967295" type="subTitle"/>
          </p:nvPr>
        </p:nvSpPr>
        <p:spPr>
          <a:xfrm>
            <a:off x="1284950" y="4325973"/>
            <a:ext cx="3203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Different Neighbourhoods</a:t>
            </a:r>
            <a:endParaRPr sz="1800"/>
          </a:p>
        </p:txBody>
      </p:sp>
      <p:sp>
        <p:nvSpPr>
          <p:cNvPr id="103" name="Google Shape;103;p14"/>
          <p:cNvSpPr txBox="1"/>
          <p:nvPr>
            <p:ph idx="4294967295" type="ctrTitle"/>
          </p:nvPr>
        </p:nvSpPr>
        <p:spPr>
          <a:xfrm>
            <a:off x="1284950" y="2400600"/>
            <a:ext cx="4730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25 - 10000</a:t>
            </a:r>
            <a:r>
              <a:rPr lang="en" sz="4800"/>
              <a:t> $</a:t>
            </a:r>
            <a:endParaRPr sz="4800"/>
          </a:p>
        </p:txBody>
      </p:sp>
      <p:sp>
        <p:nvSpPr>
          <p:cNvPr id="104" name="Google Shape;104;p14"/>
          <p:cNvSpPr txBox="1"/>
          <p:nvPr>
            <p:ph idx="4294967295" type="subTitle"/>
          </p:nvPr>
        </p:nvSpPr>
        <p:spPr>
          <a:xfrm>
            <a:off x="1284950" y="3011518"/>
            <a:ext cx="32037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Price Range</a:t>
            </a:r>
            <a:endParaRPr sz="1800"/>
          </a:p>
        </p:txBody>
      </p: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idx="4294967295" type="ctrTitle"/>
          </p:nvPr>
        </p:nvSpPr>
        <p:spPr>
          <a:xfrm>
            <a:off x="2206950" y="156750"/>
            <a:ext cx="51960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Quick overview</a:t>
            </a:r>
            <a:endParaRPr b="1" sz="5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ctrTitle"/>
          </p:nvPr>
        </p:nvSpPr>
        <p:spPr>
          <a:xfrm>
            <a:off x="2206950" y="206200"/>
            <a:ext cx="49296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Quick overview</a:t>
            </a:r>
            <a:endParaRPr b="1"/>
          </a:p>
        </p:txBody>
      </p:sp>
      <p:sp>
        <p:nvSpPr>
          <p:cNvPr id="112" name="Google Shape;112;p15"/>
          <p:cNvSpPr txBox="1"/>
          <p:nvPr>
            <p:ph idx="4294967295" type="body"/>
          </p:nvPr>
        </p:nvSpPr>
        <p:spPr>
          <a:xfrm>
            <a:off x="1211400" y="1238400"/>
            <a:ext cx="7486500" cy="3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Question: </a:t>
            </a:r>
            <a:r>
              <a:rPr b="1" lang="en" sz="2000"/>
              <a:t>How do customers find cost-efficient airbnbs? What are the factors?</a:t>
            </a:r>
            <a:endParaRPr b="1"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100" y="1506450"/>
            <a:ext cx="4405124" cy="233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675" y="1506450"/>
            <a:ext cx="2587829" cy="233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16"/>
          <p:cNvSpPr txBox="1"/>
          <p:nvPr>
            <p:ph idx="4294967295" type="ctrTitle"/>
          </p:nvPr>
        </p:nvSpPr>
        <p:spPr>
          <a:xfrm>
            <a:off x="1252800" y="337550"/>
            <a:ext cx="7270200" cy="84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What metrics defines quality?</a:t>
            </a:r>
            <a:endParaRPr b="1" sz="3800"/>
          </a:p>
        </p:txBody>
      </p:sp>
      <p:sp>
        <p:nvSpPr>
          <p:cNvPr id="121" name="Google Shape;121;p16"/>
          <p:cNvSpPr txBox="1"/>
          <p:nvPr/>
        </p:nvSpPr>
        <p:spPr>
          <a:xfrm>
            <a:off x="1175650" y="397650"/>
            <a:ext cx="756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2" name="Google Shape;122;p16"/>
          <p:cNvSpPr txBox="1"/>
          <p:nvPr>
            <p:ph idx="4294967295" type="body"/>
          </p:nvPr>
        </p:nvSpPr>
        <p:spPr>
          <a:xfrm>
            <a:off x="1897200" y="1543200"/>
            <a:ext cx="59127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Rating scores and reviews per months</a:t>
            </a:r>
            <a:endParaRPr/>
          </a:p>
        </p:txBody>
      </p:sp>
      <p:graphicFrame>
        <p:nvGraphicFramePr>
          <p:cNvPr id="123" name="Google Shape;123;p16"/>
          <p:cNvGraphicFramePr/>
          <p:nvPr/>
        </p:nvGraphicFramePr>
        <p:xfrm>
          <a:off x="2739525" y="24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{B3D84ACA-55BB-44B2-9616-115A5A98BFEE}</a:tableStyleId>
              </a:tblPr>
              <a:tblGrid>
                <a:gridCol w="1035375"/>
                <a:gridCol w="1526925"/>
                <a:gridCol w="1411875"/>
              </a:tblGrid>
              <a:tr h="30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review_scores_rating</a:t>
                      </a:r>
                      <a:endParaRPr b="1" sz="11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reviews_per_month</a:t>
                      </a:r>
                      <a:endParaRPr b="1" sz="11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mean</a:t>
                      </a:r>
                      <a:endParaRPr b="1" sz="11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4.806752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1.6733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</a:t>
                      </a:r>
                      <a:endParaRPr b="1" sz="11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0.01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25%</a:t>
                      </a:r>
                      <a:endParaRPr b="1" sz="11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4.76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0.3775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50%</a:t>
                      </a:r>
                      <a:endParaRPr b="1" sz="11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4.92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1.1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75%</a:t>
                      </a:r>
                      <a:endParaRPr b="1" sz="11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2.39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5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</a:t>
                      </a:r>
                      <a:endParaRPr b="1" sz="1100">
                        <a:solidFill>
                          <a:schemeClr val="accen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35.18</a:t>
                      </a:r>
                      <a:endParaRPr sz="11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844675" y="12802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844675" y="39091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idx="4294967295" type="ctrTitle"/>
          </p:nvPr>
        </p:nvSpPr>
        <p:spPr>
          <a:xfrm>
            <a:off x="1306500" y="347725"/>
            <a:ext cx="70830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Higher Price, Better Quality?</a:t>
            </a:r>
            <a:endParaRPr b="1" sz="3800"/>
          </a:p>
        </p:txBody>
      </p:sp>
      <p:sp>
        <p:nvSpPr>
          <p:cNvPr id="132" name="Google Shape;132;p17"/>
          <p:cNvSpPr txBox="1"/>
          <p:nvPr>
            <p:ph idx="4294967295" type="ctrTitle"/>
          </p:nvPr>
        </p:nvSpPr>
        <p:spPr>
          <a:xfrm>
            <a:off x="1287900" y="3389725"/>
            <a:ext cx="7330200" cy="134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There are a lot of bad qualities compared to good</a:t>
            </a:r>
            <a:r>
              <a:rPr lang="en" sz="2000">
                <a:solidFill>
                  <a:schemeClr val="lt1"/>
                </a:solidFill>
              </a:rPr>
              <a:t>. </a:t>
            </a:r>
            <a:r>
              <a:rPr b="1" lang="en" sz="2000">
                <a:solidFill>
                  <a:schemeClr val="lt1"/>
                </a:solidFill>
              </a:rPr>
              <a:t>Apart from that, the ratio of Good over Bad seems random as price increases.</a:t>
            </a:r>
            <a:endParaRPr b="1" sz="3400"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0125" y="1093475"/>
            <a:ext cx="4290052" cy="22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/>
          <p:nvPr/>
        </p:nvSpPr>
        <p:spPr>
          <a:xfrm>
            <a:off x="4156725" y="2218075"/>
            <a:ext cx="270600" cy="253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4156725" y="2745975"/>
            <a:ext cx="270600" cy="253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844675" y="12802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44675" y="39091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>
            <p:ph idx="4294967295" type="ctrTitle"/>
          </p:nvPr>
        </p:nvSpPr>
        <p:spPr>
          <a:xfrm>
            <a:off x="1545450" y="779700"/>
            <a:ext cx="60531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Classification and Standard Deviation</a:t>
            </a:r>
            <a:endParaRPr b="1" sz="3800"/>
          </a:p>
        </p:txBody>
      </p:sp>
      <p:sp>
        <p:nvSpPr>
          <p:cNvPr id="144" name="Google Shape;144;p18"/>
          <p:cNvSpPr txBox="1"/>
          <p:nvPr>
            <p:ph idx="4294967295" type="ctrTitle"/>
          </p:nvPr>
        </p:nvSpPr>
        <p:spPr>
          <a:xfrm>
            <a:off x="1046575" y="4121325"/>
            <a:ext cx="7878300" cy="5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Four Category: Very Cheap, Cheap, Affordable, Expensive based on </a:t>
            </a:r>
            <a:r>
              <a:rPr b="1" lang="en" sz="2000">
                <a:solidFill>
                  <a:schemeClr val="lt1"/>
                </a:solidFill>
              </a:rPr>
              <a:t>quartile </a:t>
            </a:r>
            <a:r>
              <a:rPr b="1" lang="en" sz="2000">
                <a:solidFill>
                  <a:schemeClr val="lt1"/>
                </a:solidFill>
              </a:rPr>
              <a:t>percentage </a:t>
            </a:r>
            <a:endParaRPr sz="3800"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475" y="1511913"/>
            <a:ext cx="4000149" cy="2272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844675" y="12802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844675" y="39091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 txBox="1"/>
          <p:nvPr>
            <p:ph idx="4294967295" type="ctrTitle"/>
          </p:nvPr>
        </p:nvSpPr>
        <p:spPr>
          <a:xfrm>
            <a:off x="1046575" y="4182975"/>
            <a:ext cx="7878300" cy="79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Standard Deviation values decreases from the very cheap group to the expensive group. </a:t>
            </a:r>
            <a:endParaRPr sz="38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700" y="1599300"/>
            <a:ext cx="4492624" cy="242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 txBox="1"/>
          <p:nvPr>
            <p:ph idx="4294967295" type="ctrTitle"/>
          </p:nvPr>
        </p:nvSpPr>
        <p:spPr>
          <a:xfrm>
            <a:off x="1545450" y="779700"/>
            <a:ext cx="6053100" cy="6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/>
              <a:t>Classification and Standard Deviation</a:t>
            </a:r>
            <a:endParaRPr b="1" sz="3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844675" y="12802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844675" y="3909150"/>
            <a:ext cx="201900" cy="201900"/>
          </a:xfrm>
          <a:prstGeom prst="ellipse">
            <a:avLst/>
          </a:prstGeom>
          <a:solidFill>
            <a:srgbClr val="2E3037"/>
          </a:solidFill>
          <a:ln cap="flat" cmpd="sng" w="9525">
            <a:solidFill>
              <a:srgbClr val="999FA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6150" y="529900"/>
            <a:ext cx="3579151" cy="1702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2573" y="533902"/>
            <a:ext cx="3492384" cy="1694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9155" y="2844487"/>
            <a:ext cx="3553121" cy="168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2585" y="2828424"/>
            <a:ext cx="3518414" cy="171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/>
          <p:nvPr/>
        </p:nvSpPr>
        <p:spPr>
          <a:xfrm>
            <a:off x="5510638" y="4001650"/>
            <a:ext cx="2731500" cy="562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5547838" y="1693100"/>
            <a:ext cx="2731500" cy="562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1605538" y="1665963"/>
            <a:ext cx="2731500" cy="562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1605538" y="4001638"/>
            <a:ext cx="2731500" cy="562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20"/>
          <p:cNvCxnSpPr/>
          <p:nvPr/>
        </p:nvCxnSpPr>
        <p:spPr>
          <a:xfrm>
            <a:off x="5475750" y="2987400"/>
            <a:ext cx="2946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